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sldIdLst>
    <p:sldId id="256" r:id="rId5"/>
    <p:sldId id="258" r:id="rId6"/>
    <p:sldId id="401" r:id="rId7"/>
    <p:sldId id="450" r:id="rId8"/>
    <p:sldId id="451" r:id="rId9"/>
    <p:sldId id="452" r:id="rId10"/>
    <p:sldId id="453" r:id="rId11"/>
    <p:sldId id="397" r:id="rId12"/>
    <p:sldId id="404" r:id="rId13"/>
    <p:sldId id="447" r:id="rId14"/>
    <p:sldId id="448" r:id="rId15"/>
    <p:sldId id="444" r:id="rId16"/>
    <p:sldId id="445" r:id="rId17"/>
    <p:sldId id="446" r:id="rId18"/>
    <p:sldId id="406" r:id="rId19"/>
    <p:sldId id="449" r:id="rId20"/>
    <p:sldId id="454" r:id="rId21"/>
    <p:sldId id="455" r:id="rId22"/>
    <p:sldId id="456" r:id="rId23"/>
    <p:sldId id="3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/>
    <p:restoredTop sz="86395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7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2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5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2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16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94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76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Juice Shop includes the OWASP Top Ten</a:t>
            </a:r>
          </a:p>
          <a:p>
            <a:r>
              <a:rPr lang="en-US" dirty="0" err="1"/>
              <a:t>ModSecurity</a:t>
            </a:r>
            <a:r>
              <a:rPr lang="en-US" dirty="0"/>
              <a:t> – generic attack detection rules for OWASP Top Ten,</a:t>
            </a:r>
            <a:r>
              <a:rPr lang="en-US" baseline="0" dirty="0"/>
              <a:t> etc.</a:t>
            </a:r>
          </a:p>
          <a:p>
            <a:r>
              <a:rPr lang="en-US" baseline="0" dirty="0"/>
              <a:t>Security Knowledge Framework – knowledgebase with checklists and code examples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97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69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2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9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6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Reverse Social Engineer – causes an</a:t>
            </a:r>
            <a:r>
              <a:rPr lang="en-US" baseline="0" dirty="0"/>
              <a:t> incident, then presents as a p[</a:t>
            </a:r>
            <a:r>
              <a:rPr lang="en-US" baseline="0" dirty="0" err="1"/>
              <a:t>roblem</a:t>
            </a:r>
            <a:r>
              <a:rPr lang="en-US" baseline="0" dirty="0"/>
              <a:t> solver</a:t>
            </a:r>
            <a:endParaRPr lang="en-US" dirty="0"/>
          </a:p>
          <a:p>
            <a:r>
              <a:rPr lang="en-US" dirty="0"/>
              <a:t>Honey Trap – attractive person, fake online relationship to obtain confidential information</a:t>
            </a:r>
          </a:p>
          <a:p>
            <a:r>
              <a:rPr lang="en-US" dirty="0"/>
              <a:t>Baiting – offer end users something alluring in exchange for information (e.g. USB drives)</a:t>
            </a:r>
          </a:p>
          <a:p>
            <a:r>
              <a:rPr lang="en-US" dirty="0"/>
              <a:t>Quid Pro Quo – service to users in exchange for data or credentials</a:t>
            </a:r>
          </a:p>
          <a:p>
            <a:r>
              <a:rPr lang="en-US" dirty="0"/>
              <a:t>Elicitation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7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60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7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Cyber Kill Chain – Lockheed Martin</a:t>
            </a:r>
          </a:p>
          <a:p>
            <a:r>
              <a:rPr lang="en-US" dirty="0"/>
              <a:t>https://</a:t>
            </a:r>
            <a:r>
              <a:rPr lang="en-US" dirty="0" err="1"/>
              <a:t>www.lockheedmartin.com</a:t>
            </a:r>
            <a:r>
              <a:rPr lang="en-US" dirty="0"/>
              <a:t>/content/dam/</a:t>
            </a:r>
            <a:r>
              <a:rPr lang="en-US" dirty="0" err="1"/>
              <a:t>lockheed</a:t>
            </a:r>
            <a:r>
              <a:rPr lang="en-US" dirty="0"/>
              <a:t>-martin/rms/documents/cyber/</a:t>
            </a:r>
            <a:r>
              <a:rPr lang="en-US" dirty="0" err="1"/>
              <a:t>Gaining_the_Advantage_Cyber_Kill_Chain.pdf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79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8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11/16/20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MIS 5211.001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mis.temple.edu/mis5211sec701fall202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UPT8OIHM2E&amp;list=PL9Cfu8Mkr2AI-p63Y4YPKLvD1gpxElj3q&amp;index=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MIS 5211.701</a:t>
            </a:r>
          </a:p>
          <a:p>
            <a:r>
              <a:rPr lang="en-US" dirty="0"/>
              <a:t>Week 14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sz="2200" dirty="0"/>
              <a:t>Site: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sz="1900" dirty="0">
                <a:hlinkClick r:id="rId3"/>
              </a:rPr>
              <a:t>https://community.mis.temple.edu</a:t>
            </a:r>
            <a:r>
              <a:rPr lang="en-US" sz="1900">
                <a:hlinkClick r:id="rId3"/>
              </a:rPr>
              <a:t>/mis5211sec702fall2020</a:t>
            </a:r>
            <a:r>
              <a:rPr lang="en-US" sz="1900" dirty="0">
                <a:hlinkClick r:id="rId3"/>
              </a:rPr>
              <a:t>/</a:t>
            </a:r>
            <a:endParaRPr lang="en-US" sz="1900" dirty="0"/>
          </a:p>
          <a:p>
            <a:pPr lvl="0">
              <a:buClr>
                <a:prstClr val="white">
                  <a:shade val="95000"/>
                </a:prst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B528-7F12-4D41-9AA4-56C09D62A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MITRE ATT&amp;CK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97217-C763-2A43-A90D-DE65F198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</a:t>
            </a:r>
          </a:p>
          <a:p>
            <a:pPr lvl="1"/>
            <a:r>
              <a:rPr lang="en-US" dirty="0"/>
              <a:t>PRE</a:t>
            </a:r>
          </a:p>
          <a:p>
            <a:pPr lvl="1"/>
            <a:r>
              <a:rPr lang="en-US" dirty="0"/>
              <a:t>Windows</a:t>
            </a:r>
          </a:p>
          <a:p>
            <a:pPr lvl="1"/>
            <a:r>
              <a:rPr lang="en-US" dirty="0"/>
              <a:t>MacOS</a:t>
            </a:r>
          </a:p>
          <a:p>
            <a:pPr lvl="1"/>
            <a:r>
              <a:rPr lang="en-US" dirty="0"/>
              <a:t>Linux</a:t>
            </a:r>
          </a:p>
          <a:p>
            <a:pPr lvl="1"/>
            <a:r>
              <a:rPr lang="en-US" dirty="0"/>
              <a:t>Cloud</a:t>
            </a:r>
          </a:p>
          <a:p>
            <a:pPr lvl="1"/>
            <a:r>
              <a:rPr lang="en-US" dirty="0"/>
              <a:t>Network</a:t>
            </a:r>
          </a:p>
          <a:p>
            <a:r>
              <a:rPr lang="en-US" dirty="0"/>
              <a:t>Mobile</a:t>
            </a:r>
          </a:p>
          <a:p>
            <a:r>
              <a:rPr lang="en-US" dirty="0"/>
              <a:t>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30003-38DF-8940-A5C8-B2165863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16582-2236-D744-B7FD-DD4E1A04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5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E03A-53C7-8C41-A173-0E15596C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MITRE ATT&amp;CK - PRE</a:t>
            </a:r>
            <a:br>
              <a:rPr lang="en-US" dirty="0"/>
            </a:br>
            <a:r>
              <a:rPr lang="en-US" dirty="0"/>
              <a:t>(Sub-Techniques Shown)</a:t>
            </a:r>
          </a:p>
        </p:txBody>
      </p:sp>
      <p:pic>
        <p:nvPicPr>
          <p:cNvPr id="8" name="Content Placeholder 7" descr="Graphical user interface, application, table, Word&#10;&#10;Description automatically generated">
            <a:extLst>
              <a:ext uri="{FF2B5EF4-FFF2-40B4-BE49-F238E27FC236}">
                <a16:creationId xmlns:a16="http://schemas.microsoft.com/office/drawing/2014/main" id="{0EA40EB7-988A-9245-A8A3-2045925BC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5" y="1467852"/>
            <a:ext cx="8679050" cy="4572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59BBB-EC00-9449-8E32-9AF048E3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5197F-7BDB-2344-98D9-4B119596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A24F50-C96E-8E47-8870-DEE0D2B566FD}"/>
              </a:ext>
            </a:extLst>
          </p:cNvPr>
          <p:cNvSpPr/>
          <p:nvPr/>
        </p:nvSpPr>
        <p:spPr>
          <a:xfrm>
            <a:off x="27122" y="6039852"/>
            <a:ext cx="5459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https://attack.mitre.org/matrices/enterprise/pre/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450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938E-2993-B94E-9EBA-DFA2863C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MITRE ATT&amp;CK - Enterprise</a:t>
            </a:r>
          </a:p>
        </p:txBody>
      </p:sp>
      <p:pic>
        <p:nvPicPr>
          <p:cNvPr id="8" name="Content Placeholder 7" descr="A picture containing Word&#10;&#10;Description automatically generated">
            <a:extLst>
              <a:ext uri="{FF2B5EF4-FFF2-40B4-BE49-F238E27FC236}">
                <a16:creationId xmlns:a16="http://schemas.microsoft.com/office/drawing/2014/main" id="{F750DBC6-CD6A-0D4F-BA8C-D02E54F6A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9" y="2246908"/>
            <a:ext cx="8896922" cy="361156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BC87B-DE5D-6944-BFC2-40DC3407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22D91-12B8-0541-A5F3-687106F0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AEE227-8241-894B-954B-1C9522E2E708}"/>
              </a:ext>
            </a:extLst>
          </p:cNvPr>
          <p:cNvSpPr/>
          <p:nvPr/>
        </p:nvSpPr>
        <p:spPr>
          <a:xfrm>
            <a:off x="114300" y="6135469"/>
            <a:ext cx="537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https://attack.mitre.org/matrices/enterprise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66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383D-1D0A-0340-A504-CCF94422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MITRE ATT&amp;CK – Mobile</a:t>
            </a:r>
          </a:p>
        </p:txBody>
      </p:sp>
      <p:pic>
        <p:nvPicPr>
          <p:cNvPr id="7" name="Content Placeholder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E686B5BA-6FCE-9449-9138-3A92ACDD0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6" y="1219200"/>
            <a:ext cx="8229600" cy="30535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20FE1-C8DE-8744-A74E-2AA73F9C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25253-4ABD-4645-84B8-948402EA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EA94A62E-B9B6-9D41-B73E-005155917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2" y="4385904"/>
            <a:ext cx="8229600" cy="16628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3CD576-FAEF-C749-B184-A413AA8B6188}"/>
              </a:ext>
            </a:extLst>
          </p:cNvPr>
          <p:cNvSpPr/>
          <p:nvPr/>
        </p:nvSpPr>
        <p:spPr>
          <a:xfrm>
            <a:off x="114300" y="61619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https://attack.mitre.org/matrices/mobile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04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959A-796A-6042-AD4F-99A80F3A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MITRE ATT&amp;CK for ICS</a:t>
            </a:r>
          </a:p>
        </p:txBody>
      </p:sp>
      <p:pic>
        <p:nvPicPr>
          <p:cNvPr id="8" name="Content Placeholder 7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2702EB8-A9AE-EB4B-89B2-62E0C76FF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45107"/>
            <a:ext cx="8530115" cy="316509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57D33-8D92-8548-8B88-146592C6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82FBA-DE97-D745-9CEC-FBA4B4DB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78D12-0B3A-6844-BE6E-B67AC11D8CE5}"/>
              </a:ext>
            </a:extLst>
          </p:cNvPr>
          <p:cNvSpPr txBox="1"/>
          <p:nvPr/>
        </p:nvSpPr>
        <p:spPr>
          <a:xfrm>
            <a:off x="228600" y="615817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https://collaborate.mitre.org/attackics/index.php/Main_Page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7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Parrot</a:t>
            </a:r>
            <a:br>
              <a:rPr lang="en-US" dirty="0"/>
            </a:br>
            <a:r>
              <a:rPr lang="en-US" dirty="0"/>
              <a:t>f/k/a </a:t>
            </a:r>
            <a:r>
              <a:rPr lang="en-US" dirty="0" err="1"/>
              <a:t>ParrotSec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>
                <a:hlinkClick r:id="rId3"/>
              </a:rPr>
              <a:t>https://parrotsec.org/download/</a:t>
            </a:r>
            <a:endParaRPr lang="en-US" dirty="0"/>
          </a:p>
          <a:p>
            <a:pPr lvl="1"/>
            <a:r>
              <a:rPr lang="en-US" dirty="0"/>
              <a:t>Parrot Security MATE ISO </a:t>
            </a:r>
          </a:p>
          <a:p>
            <a:pPr lvl="1"/>
            <a:r>
              <a:rPr lang="en-US" dirty="0"/>
              <a:t>Parrot Security KDE ISO</a:t>
            </a:r>
          </a:p>
          <a:p>
            <a:pPr lvl="1"/>
            <a:r>
              <a:rPr lang="en-US" dirty="0"/>
              <a:t>Parrot Security OVA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1D321-2C76-1A4B-9510-69F1304A9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11" y="294010"/>
            <a:ext cx="925189" cy="9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/>
              <a:t>Parrot – New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err="1"/>
              <a:t>Greenbone</a:t>
            </a:r>
            <a:r>
              <a:rPr lang="en-US" dirty="0"/>
              <a:t> Vulnerability Management (GVM v11) f/k/a OpenVAS</a:t>
            </a:r>
          </a:p>
          <a:p>
            <a:r>
              <a:rPr lang="en-US" dirty="0" err="1"/>
              <a:t>MetaSploit</a:t>
            </a:r>
            <a:r>
              <a:rPr lang="en-US" dirty="0"/>
              <a:t> 6</a:t>
            </a:r>
          </a:p>
          <a:p>
            <a:r>
              <a:rPr lang="en-US" dirty="0" err="1"/>
              <a:t>AnonSurf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1D321-2C76-1A4B-9510-69F1304A9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11" y="294010"/>
            <a:ext cx="925189" cy="9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58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7604-2C01-0B41-8A81-7E873037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Projects –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F325A-05FC-8248-B453-7F014C7D2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OWASP Top Ten (2017)</a:t>
            </a:r>
          </a:p>
          <a:p>
            <a:r>
              <a:rPr lang="en-US" dirty="0"/>
              <a:t>Dependency Track</a:t>
            </a:r>
          </a:p>
          <a:p>
            <a:pPr lvl="1"/>
            <a:r>
              <a:rPr lang="en-US" dirty="0"/>
              <a:t>Supply Chain Component Analysis</a:t>
            </a:r>
            <a:br>
              <a:rPr lang="en-US" dirty="0"/>
            </a:br>
            <a:r>
              <a:rPr lang="en-US" dirty="0"/>
              <a:t>Software Bill of Materials (SBOM)</a:t>
            </a:r>
          </a:p>
          <a:p>
            <a:r>
              <a:rPr lang="en-US" dirty="0"/>
              <a:t>Juice Shop</a:t>
            </a:r>
          </a:p>
          <a:p>
            <a:r>
              <a:rPr lang="en-US" dirty="0"/>
              <a:t>Mobile Security Testing Guide</a:t>
            </a:r>
          </a:p>
          <a:p>
            <a:pPr lvl="1"/>
            <a:r>
              <a:rPr lang="en-US" dirty="0"/>
              <a:t>Mobile App Security Verification Standard</a:t>
            </a:r>
          </a:p>
          <a:p>
            <a:r>
              <a:rPr lang="en-US" dirty="0" err="1"/>
              <a:t>ModSecurity</a:t>
            </a:r>
            <a:r>
              <a:rPr lang="en-US" dirty="0"/>
              <a:t> Core Rule Set</a:t>
            </a:r>
          </a:p>
          <a:p>
            <a:r>
              <a:rPr lang="en-US" dirty="0"/>
              <a:t>Software Assurance Maturity Model (SAMM)</a:t>
            </a:r>
          </a:p>
          <a:p>
            <a:r>
              <a:rPr lang="en-US" dirty="0"/>
              <a:t>Security Knowledge Framework</a:t>
            </a:r>
          </a:p>
          <a:p>
            <a:r>
              <a:rPr lang="en-US" dirty="0"/>
              <a:t>Web Security Testing Guide</a:t>
            </a:r>
          </a:p>
          <a:p>
            <a:r>
              <a:rPr lang="en-US" dirty="0"/>
              <a:t>Zed</a:t>
            </a:r>
            <a:r>
              <a:rPr lang="en-US" baseline="0" dirty="0"/>
              <a:t> Attack Proxy (</a:t>
            </a:r>
            <a:r>
              <a:rPr lang="en-US" baseline="0" dirty="0" err="1"/>
              <a:t>ZAProxy.org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6A176-11CF-5643-A1C1-5E220C9B4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9576F-2380-D647-8018-60F1A482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7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E9DC-7465-AA4C-9DC6-645FE7B3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OWASP Software Assurance Maturity Model (SAMM) - 2020</a:t>
            </a:r>
          </a:p>
        </p:txBody>
      </p:sp>
      <p:pic>
        <p:nvPicPr>
          <p:cNvPr id="7" name="Content Placeholder 6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6520025D-245B-7B49-86A3-30A5C597D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/>
          <a:stretch/>
        </p:blipFill>
        <p:spPr>
          <a:xfrm>
            <a:off x="457200" y="1616075"/>
            <a:ext cx="8229600" cy="45130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5C6DC-C0FD-9D4E-ACA7-F3B75757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3DE8E-6E7A-E54A-95A2-0E54B968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433E-78F8-4D22-8497-B6F36B40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Bsides</a:t>
            </a:r>
            <a:r>
              <a:rPr lang="en-US" dirty="0"/>
              <a:t> </a:t>
            </a:r>
            <a:r>
              <a:rPr lang="en-US" dirty="0" err="1"/>
              <a:t>Vidoe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67541-47BF-4BF5-A4F2-D43E44EAE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Security </a:t>
            </a:r>
            <a:r>
              <a:rPr lang="en-US" dirty="0" err="1">
                <a:hlinkClick r:id="rId2"/>
              </a:rPr>
              <a:t>BSides</a:t>
            </a:r>
            <a:r>
              <a:rPr lang="en-US" dirty="0">
                <a:hlinkClick r:id="rId2"/>
              </a:rPr>
              <a:t> Delaware 2020 - </a:t>
            </a:r>
            <a:r>
              <a:rPr lang="en-US" dirty="0" err="1">
                <a:hlinkClick r:id="rId2"/>
              </a:rPr>
              <a:t>TheBlindHacker</a:t>
            </a:r>
            <a:r>
              <a:rPr lang="en-US" dirty="0">
                <a:hlinkClick r:id="rId2"/>
              </a:rPr>
              <a:t> – YouTube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Blindhacker</a:t>
            </a:r>
            <a:r>
              <a:rPr lang="en-US" dirty="0"/>
              <a:t> on Soft skills and the job 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3F86F-E009-4C96-8981-D125A086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DC8E1-B07C-4F23-9F49-E8620F8E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6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r>
              <a:rPr lang="en-US" dirty="0"/>
              <a:t>More on Social Engineering</a:t>
            </a:r>
          </a:p>
          <a:p>
            <a:r>
              <a:rPr lang="en-US" dirty="0"/>
              <a:t>Phases, Reviewed</a:t>
            </a:r>
          </a:p>
          <a:p>
            <a:r>
              <a:rPr lang="en-US" dirty="0"/>
              <a:t>Cyber Kill Chain</a:t>
            </a:r>
          </a:p>
          <a:p>
            <a:r>
              <a:rPr lang="en-US" dirty="0"/>
              <a:t>MITRE ATT&amp;CK</a:t>
            </a:r>
          </a:p>
          <a:p>
            <a:r>
              <a:rPr lang="en-US" dirty="0"/>
              <a:t>Parrot</a:t>
            </a:r>
          </a:p>
          <a:p>
            <a:r>
              <a:rPr lang="en-US" dirty="0"/>
              <a:t>OWASP, Revisited</a:t>
            </a:r>
          </a:p>
          <a:p>
            <a:r>
              <a:rPr lang="en-US" dirty="0"/>
              <a:t>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Phases, Reviewed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Footprinting</a:t>
            </a:r>
            <a:r>
              <a:rPr lang="en-US" dirty="0"/>
              <a:t> &amp; Reconnaissance</a:t>
            </a:r>
          </a:p>
          <a:p>
            <a:pPr lvl="1"/>
            <a:r>
              <a:rPr lang="en-US" dirty="0"/>
              <a:t>Passive</a:t>
            </a:r>
          </a:p>
          <a:p>
            <a:pPr lvl="1"/>
            <a:r>
              <a:rPr lang="en-US" dirty="0"/>
              <a:t>Active</a:t>
            </a:r>
          </a:p>
          <a:p>
            <a:r>
              <a:rPr lang="en-US" dirty="0"/>
              <a:t>Scanning</a:t>
            </a:r>
          </a:p>
          <a:p>
            <a:r>
              <a:rPr lang="en-US" dirty="0"/>
              <a:t>Enumeration</a:t>
            </a:r>
          </a:p>
          <a:p>
            <a:r>
              <a:rPr lang="en-US" dirty="0"/>
              <a:t>Vulnerability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9EAF2-454D-1A49-BE20-6891785E14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Hacking</a:t>
            </a:r>
          </a:p>
          <a:p>
            <a:pPr lvl="1"/>
            <a:r>
              <a:rPr lang="en-US" dirty="0"/>
              <a:t>Gaining Access</a:t>
            </a:r>
          </a:p>
          <a:p>
            <a:pPr lvl="1"/>
            <a:r>
              <a:rPr lang="en-US" dirty="0"/>
              <a:t>Escalating Privileges</a:t>
            </a:r>
          </a:p>
          <a:p>
            <a:pPr lvl="1"/>
            <a:r>
              <a:rPr lang="en-US" dirty="0"/>
              <a:t>Maintaining Access</a:t>
            </a:r>
          </a:p>
          <a:p>
            <a:pPr lvl="1"/>
            <a:r>
              <a:rPr lang="en-US" dirty="0"/>
              <a:t>Hiding Files</a:t>
            </a:r>
          </a:p>
          <a:p>
            <a:pPr lvl="2"/>
            <a:r>
              <a:rPr lang="en-US" dirty="0"/>
              <a:t>Exfiltration</a:t>
            </a:r>
          </a:p>
          <a:p>
            <a:pPr lvl="1"/>
            <a:r>
              <a:rPr lang="en-US" dirty="0"/>
              <a:t>Covering Tracks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2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CAFC-868B-D94E-8369-2A179DA9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4A46-965B-6F44-8700-9791B0E76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Human-Based – gathered by interaction</a:t>
            </a:r>
          </a:p>
          <a:p>
            <a:r>
              <a:rPr lang="en-US" dirty="0"/>
              <a:t>Computer-Based</a:t>
            </a:r>
            <a:r>
              <a:rPr lang="en-US" baseline="0" dirty="0"/>
              <a:t> – gathered with help of computers</a:t>
            </a:r>
          </a:p>
          <a:p>
            <a:r>
              <a:rPr lang="en-US" baseline="0" dirty="0"/>
              <a:t>Mobile-Based – gathered with help of mobile apps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4C448-7FA7-D645-BA4C-BD1D66F1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D1934-D7AE-8D41-BE25-9DCE4F67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2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CC51-4437-E045-B961-CBD9310DE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Human-Based Social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2E25-CB26-E342-986D-C56DFF911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Impersonation</a:t>
            </a:r>
          </a:p>
          <a:p>
            <a:pPr lvl="1"/>
            <a:r>
              <a:rPr lang="en-US" dirty="0"/>
              <a:t>Legitimate end user</a:t>
            </a:r>
          </a:p>
          <a:p>
            <a:pPr lvl="1"/>
            <a:r>
              <a:rPr lang="en-US" dirty="0"/>
              <a:t>Important user</a:t>
            </a:r>
          </a:p>
          <a:p>
            <a:pPr lvl="1"/>
            <a:r>
              <a:rPr lang="en-US" dirty="0"/>
              <a:t>Technical support</a:t>
            </a:r>
          </a:p>
          <a:p>
            <a:r>
              <a:rPr lang="en-US" dirty="0"/>
              <a:t>Vishing</a:t>
            </a:r>
          </a:p>
          <a:p>
            <a:pPr lvl="1"/>
            <a:r>
              <a:rPr lang="en-US" dirty="0"/>
              <a:t>Extra</a:t>
            </a:r>
            <a:r>
              <a:rPr lang="en-US" baseline="0" dirty="0"/>
              <a:t> Help from Helpdesk</a:t>
            </a:r>
          </a:p>
          <a:p>
            <a:pPr lvl="1"/>
            <a:r>
              <a:rPr lang="en-US" baseline="0" dirty="0"/>
              <a:t>Third Party Authorization</a:t>
            </a:r>
          </a:p>
          <a:p>
            <a:pPr lvl="1"/>
            <a:r>
              <a:rPr lang="en-US" baseline="0" dirty="0"/>
              <a:t>Tech Support</a:t>
            </a:r>
            <a:endParaRPr lang="en-US" dirty="0"/>
          </a:p>
          <a:p>
            <a:r>
              <a:rPr lang="en-US" dirty="0"/>
              <a:t>Eavesdropping</a:t>
            </a:r>
          </a:p>
          <a:p>
            <a:r>
              <a:rPr lang="en-US" dirty="0"/>
              <a:t>Shoulder-Surfing</a:t>
            </a:r>
          </a:p>
          <a:p>
            <a:r>
              <a:rPr lang="en-US" dirty="0"/>
              <a:t>Dumpster-Diving</a:t>
            </a:r>
          </a:p>
          <a:p>
            <a:r>
              <a:rPr lang="en-US" dirty="0"/>
              <a:t>Reverse</a:t>
            </a:r>
            <a:r>
              <a:rPr lang="en-US" baseline="0" dirty="0"/>
              <a:t> Social Engineering</a:t>
            </a:r>
          </a:p>
          <a:p>
            <a:r>
              <a:rPr lang="en-US" baseline="0" dirty="0"/>
              <a:t>Piggybacking</a:t>
            </a:r>
          </a:p>
          <a:p>
            <a:r>
              <a:rPr lang="en-US" baseline="0" dirty="0"/>
              <a:t>Tailgating</a:t>
            </a:r>
          </a:p>
          <a:p>
            <a:r>
              <a:rPr lang="en-US" baseline="0" dirty="0"/>
              <a:t>Diversion Theft</a:t>
            </a:r>
          </a:p>
          <a:p>
            <a:r>
              <a:rPr lang="en-US" baseline="0" dirty="0"/>
              <a:t>Honey Trap</a:t>
            </a:r>
          </a:p>
          <a:p>
            <a:r>
              <a:rPr lang="en-US" baseline="0" dirty="0"/>
              <a:t>Baiting</a:t>
            </a:r>
          </a:p>
          <a:p>
            <a:r>
              <a:rPr lang="en-US" baseline="0" dirty="0"/>
              <a:t>Quid Pro Quo</a:t>
            </a:r>
          </a:p>
          <a:p>
            <a:r>
              <a:rPr lang="en-US" baseline="0" dirty="0"/>
              <a:t>Elicitation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F6AB3-399B-9C43-84EC-589E7784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E6BBA-81FF-5B44-AF99-08E8CDDF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1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6F67-6BE4-B349-A878-C572AF52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Computer-Based Social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BAC8-8EC6-F342-990B-53BD91412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  <a:p>
            <a:r>
              <a:rPr lang="en-US" dirty="0"/>
              <a:t>Pop-Up Window Attacks</a:t>
            </a:r>
          </a:p>
          <a:p>
            <a:r>
              <a:rPr lang="en-US" dirty="0"/>
              <a:t>Spam</a:t>
            </a:r>
          </a:p>
          <a:p>
            <a:r>
              <a:rPr lang="en-US" dirty="0"/>
              <a:t>Instant Chat / Messenger</a:t>
            </a:r>
          </a:p>
          <a:p>
            <a:r>
              <a:rPr lang="en-US" dirty="0"/>
              <a:t>Scareware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07ED7-D5FF-6E47-AE85-8FF18110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34A0-055F-EB43-B6F6-43D1AB67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6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8DDF-3E69-3041-BA65-52284847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Mobile-Based Social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5425F-395D-2348-8B3F-C8D1DAA8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Publishing Malicious</a:t>
            </a:r>
            <a:r>
              <a:rPr lang="en-US" baseline="0" dirty="0"/>
              <a:t> Apps</a:t>
            </a:r>
          </a:p>
          <a:p>
            <a:r>
              <a:rPr lang="en-US" baseline="0" dirty="0"/>
              <a:t>Fake Security Apps</a:t>
            </a:r>
          </a:p>
          <a:p>
            <a:r>
              <a:rPr lang="en-US" baseline="0" dirty="0"/>
              <a:t>Repackaging Legitimate Apps</a:t>
            </a:r>
          </a:p>
          <a:p>
            <a:r>
              <a:rPr lang="en-US" baseline="0" dirty="0" err="1"/>
              <a:t>SMiShing</a:t>
            </a:r>
            <a:r>
              <a:rPr lang="en-US" baseline="0" dirty="0"/>
              <a:t> – SMS Phishing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6B992-5704-1F44-9CC6-CFFCA80D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5211.701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4E296-E3B2-4A44-8B77-675746CF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5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19993" cy="3992562"/>
          </a:xfrm>
        </p:spPr>
        <p:txBody>
          <a:bodyPr>
            <a:normAutofit/>
          </a:bodyPr>
          <a:lstStyle/>
          <a:p>
            <a:r>
              <a:rPr lang="en-US" dirty="0"/>
              <a:t>Cyber Kill Chain</a:t>
            </a:r>
            <a:br>
              <a:rPr lang="en-US" dirty="0"/>
            </a:br>
            <a:r>
              <a:rPr lang="en-US" dirty="0"/>
              <a:t>(Lockheed Martin)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D2E0E1-706F-6247-A1C3-C322DD007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12" y="475941"/>
            <a:ext cx="4999169" cy="582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/>
              <a:t>MITRE ATT&amp;CK</a:t>
            </a:r>
            <a:br>
              <a:rPr lang="en-US" dirty="0"/>
            </a:br>
            <a:r>
              <a:rPr lang="en-US" dirty="0">
                <a:hlinkClick r:id="rId2"/>
              </a:rPr>
              <a:t>https://attack.mitre.org/#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9560"/>
          </a:xfrm>
        </p:spPr>
        <p:txBody>
          <a:bodyPr>
            <a:normAutofit/>
          </a:bodyPr>
          <a:lstStyle/>
          <a:p>
            <a:r>
              <a:rPr lang="en-US" dirty="0"/>
              <a:t>Documents TTPs used by adversaries</a:t>
            </a:r>
          </a:p>
          <a:p>
            <a:pPr lvl="1"/>
            <a:r>
              <a:rPr lang="en-US" dirty="0"/>
              <a:t>Tactics</a:t>
            </a:r>
          </a:p>
          <a:p>
            <a:pPr lvl="1"/>
            <a:r>
              <a:rPr lang="en-US" dirty="0"/>
              <a:t>Techniques</a:t>
            </a:r>
          </a:p>
          <a:p>
            <a:pPr lvl="1"/>
            <a:r>
              <a:rPr lang="en-US" dirty="0"/>
              <a:t>Procedures</a:t>
            </a:r>
          </a:p>
          <a:p>
            <a:r>
              <a:rPr lang="en-US" dirty="0"/>
              <a:t>STIX/TAXII</a:t>
            </a:r>
          </a:p>
          <a:p>
            <a:r>
              <a:rPr lang="en-US" dirty="0"/>
              <a:t>ATT&amp;CK Navigator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02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3A84CDB579FB4CB73CBB174DC1AAB9" ma:contentTypeVersion="8" ma:contentTypeDescription="Create a new document." ma:contentTypeScope="" ma:versionID="539c8837dac9504a2af1997897d4095e">
  <xsd:schema xmlns:xsd="http://www.w3.org/2001/XMLSchema" xmlns:xs="http://www.w3.org/2001/XMLSchema" xmlns:p="http://schemas.microsoft.com/office/2006/metadata/properties" xmlns:ns2="51e21843-a409-463b-9741-4644d85965ad" targetNamespace="http://schemas.microsoft.com/office/2006/metadata/properties" ma:root="true" ma:fieldsID="3daff0dc3430ab5a69a2cf48a3738f54" ns2:_="">
    <xsd:import namespace="51e21843-a409-463b-9741-4644d85965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21843-a409-463b-9741-4644d8596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65B80D-46DB-4D3A-B54F-4DDD9F0DB63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51e21843-a409-463b-9741-4644d85965a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467139F-D008-4649-A1F1-B82344FB4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D95C2D-3D51-4F75-85C5-52A9E12BA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21843-a409-463b-9741-4644d85965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6217</TotalTime>
  <Words>636</Words>
  <Application>Microsoft Office PowerPoint</Application>
  <PresentationFormat>On-screen Show (4:3)</PresentationFormat>
  <Paragraphs>182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Phases, Reviewed</vt:lpstr>
      <vt:lpstr>Social Engineering</vt:lpstr>
      <vt:lpstr>Human-Based Social Engineering</vt:lpstr>
      <vt:lpstr>Computer-Based Social Engineering</vt:lpstr>
      <vt:lpstr>Mobile-Based Social Engineering</vt:lpstr>
      <vt:lpstr>Cyber Kill Chain (Lockheed Martin)</vt:lpstr>
      <vt:lpstr>MITRE ATT&amp;CK https://attack.mitre.org/# </vt:lpstr>
      <vt:lpstr>MITRE ATT&amp;CK Matrices</vt:lpstr>
      <vt:lpstr>MITRE ATT&amp;CK - PRE (Sub-Techniques Shown)</vt:lpstr>
      <vt:lpstr>MITRE ATT&amp;CK - Enterprise</vt:lpstr>
      <vt:lpstr>MITRE ATT&amp;CK – Mobile</vt:lpstr>
      <vt:lpstr>MITRE ATT&amp;CK for ICS</vt:lpstr>
      <vt:lpstr>Parrot f/k/a ParrotSec</vt:lpstr>
      <vt:lpstr>Parrot – New Features</vt:lpstr>
      <vt:lpstr>OWASP Projects – Revisited</vt:lpstr>
      <vt:lpstr>OWASP Software Assurance Maturity Model (SAMM) - 2020</vt:lpstr>
      <vt:lpstr>Bsides Vidoe</vt:lpstr>
      <vt:lpstr>Questions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289</cp:revision>
  <cp:lastPrinted>2020-12-06T02:17:54Z</cp:lastPrinted>
  <dcterms:created xsi:type="dcterms:W3CDTF">2014-08-27T02:09:01Z</dcterms:created>
  <dcterms:modified xsi:type="dcterms:W3CDTF">2020-12-07T21:31:53Z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0x010100463A84CDB579FB4CB73CBB174DC1AAB9</vt:lpwstr>
  </property>
</Properties>
</file>