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3"/>
  </p:notesMasterIdLst>
  <p:sldIdLst>
    <p:sldId id="256" r:id="rId2"/>
    <p:sldId id="358" r:id="rId3"/>
    <p:sldId id="275" r:id="rId4"/>
    <p:sldId id="276" r:id="rId5"/>
    <p:sldId id="333" r:id="rId6"/>
    <p:sldId id="257" r:id="rId7"/>
    <p:sldId id="258" r:id="rId8"/>
    <p:sldId id="259" r:id="rId9"/>
    <p:sldId id="260" r:id="rId10"/>
    <p:sldId id="280" r:id="rId11"/>
    <p:sldId id="281" r:id="rId12"/>
    <p:sldId id="278" r:id="rId13"/>
    <p:sldId id="262" r:id="rId14"/>
    <p:sldId id="263" r:id="rId15"/>
    <p:sldId id="264" r:id="rId16"/>
    <p:sldId id="265" r:id="rId17"/>
    <p:sldId id="282" r:id="rId18"/>
    <p:sldId id="261" r:id="rId19"/>
    <p:sldId id="268" r:id="rId20"/>
    <p:sldId id="269" r:id="rId21"/>
    <p:sldId id="283" r:id="rId22"/>
    <p:sldId id="285" r:id="rId23"/>
    <p:sldId id="284" r:id="rId24"/>
    <p:sldId id="351" r:id="rId25"/>
    <p:sldId id="286" r:id="rId26"/>
    <p:sldId id="287" r:id="rId27"/>
    <p:sldId id="359" r:id="rId28"/>
    <p:sldId id="352" r:id="rId29"/>
    <p:sldId id="292" r:id="rId30"/>
    <p:sldId id="353" r:id="rId31"/>
    <p:sldId id="300" r:id="rId32"/>
    <p:sldId id="334" r:id="rId33"/>
    <p:sldId id="297" r:id="rId34"/>
    <p:sldId id="354" r:id="rId35"/>
    <p:sldId id="357" r:id="rId36"/>
    <p:sldId id="335" r:id="rId37"/>
    <p:sldId id="294" r:id="rId38"/>
    <p:sldId id="340" r:id="rId39"/>
    <p:sldId id="303" r:id="rId40"/>
    <p:sldId id="299" r:id="rId41"/>
    <p:sldId id="336" r:id="rId42"/>
    <p:sldId id="308" r:id="rId43"/>
    <p:sldId id="301" r:id="rId44"/>
    <p:sldId id="298" r:id="rId45"/>
    <p:sldId id="304" r:id="rId46"/>
    <p:sldId id="338" r:id="rId47"/>
    <p:sldId id="339" r:id="rId48"/>
    <p:sldId id="337" r:id="rId49"/>
    <p:sldId id="342" r:id="rId50"/>
    <p:sldId id="356" r:id="rId51"/>
    <p:sldId id="35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4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4" autoAdjust="0"/>
    <p:restoredTop sz="61452" autoAdjust="0"/>
  </p:normalViewPr>
  <p:slideViewPr>
    <p:cSldViewPr snapToGrid="0">
      <p:cViewPr>
        <p:scale>
          <a:sx n="90" d="100"/>
          <a:sy n="90" d="100"/>
        </p:scale>
        <p:origin x="66"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40966-1CA5-4DB5-BDF7-30D69912C35D}" type="datetimeFigureOut">
              <a:rPr lang="en-US" smtClean="0"/>
              <a:t>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FAE08-AEA5-4DAC-910C-FEC927AE5D8F}" type="slidenum">
              <a:rPr lang="en-US" smtClean="0"/>
              <a:t>‹#›</a:t>
            </a:fld>
            <a:endParaRPr lang="en-US"/>
          </a:p>
        </p:txBody>
      </p:sp>
    </p:spTree>
    <p:extLst>
      <p:ext uri="{BB962C8B-B14F-4D97-AF65-F5344CB8AC3E}">
        <p14:creationId xmlns:p14="http://schemas.microsoft.com/office/powerpoint/2010/main" val="2844972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1</a:t>
            </a:fld>
            <a:endParaRPr lang="en-US"/>
          </a:p>
        </p:txBody>
      </p:sp>
    </p:spTree>
    <p:extLst>
      <p:ext uri="{BB962C8B-B14F-4D97-AF65-F5344CB8AC3E}">
        <p14:creationId xmlns:p14="http://schemas.microsoft.com/office/powerpoint/2010/main" val="253608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11</a:t>
            </a:fld>
            <a:endParaRPr lang="en-US"/>
          </a:p>
        </p:txBody>
      </p:sp>
    </p:spTree>
    <p:extLst>
      <p:ext uri="{BB962C8B-B14F-4D97-AF65-F5344CB8AC3E}">
        <p14:creationId xmlns:p14="http://schemas.microsoft.com/office/powerpoint/2010/main" val="1667836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12</a:t>
            </a:fld>
            <a:endParaRPr lang="en-US"/>
          </a:p>
        </p:txBody>
      </p:sp>
    </p:spTree>
    <p:extLst>
      <p:ext uri="{BB962C8B-B14F-4D97-AF65-F5344CB8AC3E}">
        <p14:creationId xmlns:p14="http://schemas.microsoft.com/office/powerpoint/2010/main" val="3108998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13</a:t>
            </a:fld>
            <a:endParaRPr lang="en-US"/>
          </a:p>
        </p:txBody>
      </p:sp>
    </p:spTree>
    <p:extLst>
      <p:ext uri="{BB962C8B-B14F-4D97-AF65-F5344CB8AC3E}">
        <p14:creationId xmlns:p14="http://schemas.microsoft.com/office/powerpoint/2010/main" val="1607323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15</a:t>
            </a:fld>
            <a:endParaRPr lang="en-US"/>
          </a:p>
        </p:txBody>
      </p:sp>
    </p:spTree>
    <p:extLst>
      <p:ext uri="{BB962C8B-B14F-4D97-AF65-F5344CB8AC3E}">
        <p14:creationId xmlns:p14="http://schemas.microsoft.com/office/powerpoint/2010/main" val="3518374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19</a:t>
            </a:fld>
            <a:endParaRPr lang="en-US"/>
          </a:p>
        </p:txBody>
      </p:sp>
    </p:spTree>
    <p:extLst>
      <p:ext uri="{BB962C8B-B14F-4D97-AF65-F5344CB8AC3E}">
        <p14:creationId xmlns:p14="http://schemas.microsoft.com/office/powerpoint/2010/main" val="687645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20</a:t>
            </a:fld>
            <a:endParaRPr lang="en-US"/>
          </a:p>
        </p:txBody>
      </p:sp>
    </p:spTree>
    <p:extLst>
      <p:ext uri="{BB962C8B-B14F-4D97-AF65-F5344CB8AC3E}">
        <p14:creationId xmlns:p14="http://schemas.microsoft.com/office/powerpoint/2010/main" val="1969507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22</a:t>
            </a:fld>
            <a:endParaRPr lang="en-US"/>
          </a:p>
        </p:txBody>
      </p:sp>
    </p:spTree>
    <p:extLst>
      <p:ext uri="{BB962C8B-B14F-4D97-AF65-F5344CB8AC3E}">
        <p14:creationId xmlns:p14="http://schemas.microsoft.com/office/powerpoint/2010/main" val="1694555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23</a:t>
            </a:fld>
            <a:endParaRPr lang="en-US"/>
          </a:p>
        </p:txBody>
      </p:sp>
    </p:spTree>
    <p:extLst>
      <p:ext uri="{BB962C8B-B14F-4D97-AF65-F5344CB8AC3E}">
        <p14:creationId xmlns:p14="http://schemas.microsoft.com/office/powerpoint/2010/main" val="2098660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31</a:t>
            </a:fld>
            <a:endParaRPr lang="en-US"/>
          </a:p>
        </p:txBody>
      </p:sp>
    </p:spTree>
    <p:extLst>
      <p:ext uri="{BB962C8B-B14F-4D97-AF65-F5344CB8AC3E}">
        <p14:creationId xmlns:p14="http://schemas.microsoft.com/office/powerpoint/2010/main" val="710532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33</a:t>
            </a:fld>
            <a:endParaRPr lang="en-US"/>
          </a:p>
        </p:txBody>
      </p:sp>
    </p:spTree>
    <p:extLst>
      <p:ext uri="{BB962C8B-B14F-4D97-AF65-F5344CB8AC3E}">
        <p14:creationId xmlns:p14="http://schemas.microsoft.com/office/powerpoint/2010/main" val="330194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3</a:t>
            </a:fld>
            <a:endParaRPr lang="en-US"/>
          </a:p>
        </p:txBody>
      </p:sp>
    </p:spTree>
    <p:extLst>
      <p:ext uri="{BB962C8B-B14F-4D97-AF65-F5344CB8AC3E}">
        <p14:creationId xmlns:p14="http://schemas.microsoft.com/office/powerpoint/2010/main" val="3344679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34</a:t>
            </a:fld>
            <a:endParaRPr lang="en-US"/>
          </a:p>
        </p:txBody>
      </p:sp>
    </p:spTree>
    <p:extLst>
      <p:ext uri="{BB962C8B-B14F-4D97-AF65-F5344CB8AC3E}">
        <p14:creationId xmlns:p14="http://schemas.microsoft.com/office/powerpoint/2010/main" val="3759244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38</a:t>
            </a:fld>
            <a:endParaRPr lang="en-US"/>
          </a:p>
        </p:txBody>
      </p:sp>
    </p:spTree>
    <p:extLst>
      <p:ext uri="{BB962C8B-B14F-4D97-AF65-F5344CB8AC3E}">
        <p14:creationId xmlns:p14="http://schemas.microsoft.com/office/powerpoint/2010/main" val="3578357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39</a:t>
            </a:fld>
            <a:endParaRPr lang="en-US"/>
          </a:p>
        </p:txBody>
      </p:sp>
    </p:spTree>
    <p:extLst>
      <p:ext uri="{BB962C8B-B14F-4D97-AF65-F5344CB8AC3E}">
        <p14:creationId xmlns:p14="http://schemas.microsoft.com/office/powerpoint/2010/main" val="656328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43</a:t>
            </a:fld>
            <a:endParaRPr lang="en-US"/>
          </a:p>
        </p:txBody>
      </p:sp>
    </p:spTree>
    <p:extLst>
      <p:ext uri="{BB962C8B-B14F-4D97-AF65-F5344CB8AC3E}">
        <p14:creationId xmlns:p14="http://schemas.microsoft.com/office/powerpoint/2010/main" val="4207642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44</a:t>
            </a:fld>
            <a:endParaRPr lang="en-US"/>
          </a:p>
        </p:txBody>
      </p:sp>
    </p:spTree>
    <p:extLst>
      <p:ext uri="{BB962C8B-B14F-4D97-AF65-F5344CB8AC3E}">
        <p14:creationId xmlns:p14="http://schemas.microsoft.com/office/powerpoint/2010/main" val="2157059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49</a:t>
            </a:fld>
            <a:endParaRPr lang="en-US"/>
          </a:p>
        </p:txBody>
      </p:sp>
    </p:spTree>
    <p:extLst>
      <p:ext uri="{BB962C8B-B14F-4D97-AF65-F5344CB8AC3E}">
        <p14:creationId xmlns:p14="http://schemas.microsoft.com/office/powerpoint/2010/main" val="163809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4</a:t>
            </a:fld>
            <a:endParaRPr lang="en-US"/>
          </a:p>
        </p:txBody>
      </p:sp>
    </p:spTree>
    <p:extLst>
      <p:ext uri="{BB962C8B-B14F-4D97-AF65-F5344CB8AC3E}">
        <p14:creationId xmlns:p14="http://schemas.microsoft.com/office/powerpoint/2010/main" val="3778722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5</a:t>
            </a:fld>
            <a:endParaRPr lang="en-US"/>
          </a:p>
        </p:txBody>
      </p:sp>
    </p:spTree>
    <p:extLst>
      <p:ext uri="{BB962C8B-B14F-4D97-AF65-F5344CB8AC3E}">
        <p14:creationId xmlns:p14="http://schemas.microsoft.com/office/powerpoint/2010/main" val="2816526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6</a:t>
            </a:fld>
            <a:endParaRPr lang="en-US"/>
          </a:p>
        </p:txBody>
      </p:sp>
    </p:spTree>
    <p:extLst>
      <p:ext uri="{BB962C8B-B14F-4D97-AF65-F5344CB8AC3E}">
        <p14:creationId xmlns:p14="http://schemas.microsoft.com/office/powerpoint/2010/main" val="4087921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7</a:t>
            </a:fld>
            <a:endParaRPr lang="en-US"/>
          </a:p>
        </p:txBody>
      </p:sp>
    </p:spTree>
    <p:extLst>
      <p:ext uri="{BB962C8B-B14F-4D97-AF65-F5344CB8AC3E}">
        <p14:creationId xmlns:p14="http://schemas.microsoft.com/office/powerpoint/2010/main" val="303448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8</a:t>
            </a:fld>
            <a:endParaRPr lang="en-US"/>
          </a:p>
        </p:txBody>
      </p:sp>
    </p:spTree>
    <p:extLst>
      <p:ext uri="{BB962C8B-B14F-4D97-AF65-F5344CB8AC3E}">
        <p14:creationId xmlns:p14="http://schemas.microsoft.com/office/powerpoint/2010/main" val="2748132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9</a:t>
            </a:fld>
            <a:endParaRPr lang="en-US"/>
          </a:p>
        </p:txBody>
      </p:sp>
    </p:spTree>
    <p:extLst>
      <p:ext uri="{BB962C8B-B14F-4D97-AF65-F5344CB8AC3E}">
        <p14:creationId xmlns:p14="http://schemas.microsoft.com/office/powerpoint/2010/main" val="2763685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10</a:t>
            </a:fld>
            <a:endParaRPr lang="en-US"/>
          </a:p>
        </p:txBody>
      </p:sp>
    </p:spTree>
    <p:extLst>
      <p:ext uri="{BB962C8B-B14F-4D97-AF65-F5344CB8AC3E}">
        <p14:creationId xmlns:p14="http://schemas.microsoft.com/office/powerpoint/2010/main" val="147860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DDE08D-E698-4ED0-ACD0-E912F3C00B9C}"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2380357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1244D2-D6DC-45DE-9743-6A5FA1E67F98}"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595741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9175BA-CADB-4882-9E6D-FC0E4D587064}"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62827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3F6DD8-86FF-4DFA-8704-8590D35DDD5A}"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409990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0738CF-B3E7-4DAE-A88E-5CE03C76EF81}"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9659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0E261F-ABF2-4213-A486-694784B91BE6}" type="datetime1">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4217997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FB53FD-8062-444D-8697-75E35954E5E6}" type="datetime1">
              <a:rPr lang="en-US" smtClean="0"/>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202234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04C9B6-1623-4859-9D4F-972D344D8E16}" type="datetime1">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280871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25810-EDA2-4EC8-B0B6-D15EBF9CCD20}" type="datetime1">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405379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6E86F-90CD-45D5-B590-8AF510282908}" type="datetime1">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408413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6B43BF-96FE-4EFB-BB91-A5B415106352}" type="datetime1">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60386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9CAE2-8059-4741-BC15-4CF3680FD2A4}" type="datetime1">
              <a:rPr lang="en-US" smtClean="0"/>
              <a:t>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5FB44-7746-41C3-A2F8-A34E863EED2F}" type="slidenum">
              <a:rPr lang="en-US" smtClean="0"/>
              <a:t>‹#›</a:t>
            </a:fld>
            <a:endParaRPr lang="en-US"/>
          </a:p>
        </p:txBody>
      </p:sp>
    </p:spTree>
    <p:extLst>
      <p:ext uri="{BB962C8B-B14F-4D97-AF65-F5344CB8AC3E}">
        <p14:creationId xmlns:p14="http://schemas.microsoft.com/office/powerpoint/2010/main" val="426162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ommunity.mis.temple.edu/mis5214sec001sp2017/files/2017/02/nistspecialpublication800-60v2r1.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community.mis.temple.edu/mis5214sec001sp2017/files/2017/02/nistspecialpublication800-60v2r1.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 #3</a:t>
            </a:r>
          </a:p>
        </p:txBody>
      </p:sp>
      <p:sp>
        <p:nvSpPr>
          <p:cNvPr id="3" name="Subtitle 2"/>
          <p:cNvSpPr>
            <a:spLocks noGrp="1"/>
          </p:cNvSpPr>
          <p:nvPr>
            <p:ph type="subTitle" idx="1"/>
          </p:nvPr>
        </p:nvSpPr>
        <p:spPr/>
        <p:txBody>
          <a:bodyPr/>
          <a:lstStyle/>
          <a:p>
            <a:r>
              <a:rPr lang="en-US" dirty="0"/>
              <a:t>MIS5214</a:t>
            </a:r>
          </a:p>
          <a:p>
            <a:endParaRPr lang="en-US" dirty="0"/>
          </a:p>
          <a:p>
            <a:r>
              <a:rPr lang="en-US" sz="4400" dirty="0"/>
              <a:t>Planning and Policy</a:t>
            </a:r>
          </a:p>
        </p:txBody>
      </p:sp>
      <p:sp>
        <p:nvSpPr>
          <p:cNvPr id="4" name="Slide Number Placeholder 3"/>
          <p:cNvSpPr>
            <a:spLocks noGrp="1"/>
          </p:cNvSpPr>
          <p:nvPr>
            <p:ph type="sldNum" sz="quarter" idx="12"/>
          </p:nvPr>
        </p:nvSpPr>
        <p:spPr/>
        <p:txBody>
          <a:bodyPr/>
          <a:lstStyle/>
          <a:p>
            <a:fld id="{9E95FB44-7746-41C3-A2F8-A34E863EED2F}" type="slidenum">
              <a:rPr lang="en-US" smtClean="0"/>
              <a:t>1</a:t>
            </a:fld>
            <a:endParaRPr lang="en-US"/>
          </a:p>
        </p:txBody>
      </p:sp>
    </p:spTree>
    <p:extLst>
      <p:ext uri="{BB962C8B-B14F-4D97-AF65-F5344CB8AC3E}">
        <p14:creationId xmlns:p14="http://schemas.microsoft.com/office/powerpoint/2010/main" val="1574311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a:t>Disaster Management Information Systems </a:t>
            </a:r>
          </a:p>
        </p:txBody>
      </p:sp>
      <p:pic>
        <p:nvPicPr>
          <p:cNvPr id="3" name="Picture 2"/>
          <p:cNvPicPr>
            <a:picLocks noChangeAspect="1"/>
          </p:cNvPicPr>
          <p:nvPr/>
        </p:nvPicPr>
        <p:blipFill>
          <a:blip r:embed="rId3"/>
          <a:stretch>
            <a:fillRect/>
          </a:stretch>
        </p:blipFill>
        <p:spPr>
          <a:xfrm>
            <a:off x="5376232" y="1171170"/>
            <a:ext cx="6600944" cy="5538102"/>
          </a:xfrm>
          <a:prstGeom prst="rect">
            <a:avLst/>
          </a:prstGeom>
          <a:noFill/>
          <a:ln w="25400">
            <a:solidFill>
              <a:schemeClr val="tx1"/>
            </a:solidFill>
          </a:ln>
        </p:spPr>
      </p:pic>
      <p:pic>
        <p:nvPicPr>
          <p:cNvPr id="4" name="Picture 3"/>
          <p:cNvPicPr>
            <a:picLocks noChangeAspect="1"/>
          </p:cNvPicPr>
          <p:nvPr/>
        </p:nvPicPr>
        <p:blipFill>
          <a:blip r:embed="rId4"/>
          <a:stretch>
            <a:fillRect/>
          </a:stretch>
        </p:blipFill>
        <p:spPr>
          <a:xfrm>
            <a:off x="1118534" y="1444715"/>
            <a:ext cx="3519567" cy="4942371"/>
          </a:xfrm>
          <a:prstGeom prst="rect">
            <a:avLst/>
          </a:prstGeom>
          <a:ln w="41275">
            <a:solidFill>
              <a:schemeClr val="tx1"/>
            </a:solidFill>
          </a:ln>
        </p:spPr>
      </p:pic>
      <p:pic>
        <p:nvPicPr>
          <p:cNvPr id="7" name="Picture 6"/>
          <p:cNvPicPr>
            <a:picLocks noChangeAspect="1"/>
          </p:cNvPicPr>
          <p:nvPr/>
        </p:nvPicPr>
        <p:blipFill>
          <a:blip r:embed="rId5"/>
          <a:stretch>
            <a:fillRect/>
          </a:stretch>
        </p:blipFill>
        <p:spPr>
          <a:xfrm>
            <a:off x="1317590" y="4054206"/>
            <a:ext cx="2184719" cy="371271"/>
          </a:xfrm>
          <a:prstGeom prst="rect">
            <a:avLst/>
          </a:prstGeom>
          <a:ln w="25400">
            <a:solidFill>
              <a:srgbClr val="FF0000"/>
            </a:solidFill>
          </a:ln>
        </p:spPr>
      </p:pic>
      <p:sp>
        <p:nvSpPr>
          <p:cNvPr id="5" name="Slide Number Placeholder 4"/>
          <p:cNvSpPr>
            <a:spLocks noGrp="1"/>
          </p:cNvSpPr>
          <p:nvPr>
            <p:ph type="sldNum" sz="quarter" idx="12"/>
          </p:nvPr>
        </p:nvSpPr>
        <p:spPr/>
        <p:txBody>
          <a:bodyPr/>
          <a:lstStyle/>
          <a:p>
            <a:fld id="{9E95FB44-7746-41C3-A2F8-A34E863EED2F}" type="slidenum">
              <a:rPr lang="en-US" smtClean="0"/>
              <a:t>10</a:t>
            </a:fld>
            <a:endParaRPr lang="en-US"/>
          </a:p>
        </p:txBody>
      </p:sp>
    </p:spTree>
    <p:extLst>
      <p:ext uri="{BB962C8B-B14F-4D97-AF65-F5344CB8AC3E}">
        <p14:creationId xmlns:p14="http://schemas.microsoft.com/office/powerpoint/2010/main" val="334949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216664" y="130693"/>
            <a:ext cx="7598008" cy="6237055"/>
          </a:xfrm>
          <a:prstGeom prst="rect">
            <a:avLst/>
          </a:prstGeom>
          <a:ln w="25400">
            <a:solidFill>
              <a:schemeClr val="tx1"/>
            </a:solidFill>
          </a:ln>
        </p:spPr>
      </p:pic>
      <p:pic>
        <p:nvPicPr>
          <p:cNvPr id="5" name="Picture 4"/>
          <p:cNvPicPr>
            <a:picLocks noChangeAspect="1"/>
          </p:cNvPicPr>
          <p:nvPr/>
        </p:nvPicPr>
        <p:blipFill>
          <a:blip r:embed="rId4"/>
          <a:stretch>
            <a:fillRect/>
          </a:stretch>
        </p:blipFill>
        <p:spPr>
          <a:xfrm>
            <a:off x="9828441" y="3084987"/>
            <a:ext cx="1542223" cy="209056"/>
          </a:xfrm>
          <a:prstGeom prst="rect">
            <a:avLst/>
          </a:prstGeom>
          <a:ln w="25400">
            <a:solidFill>
              <a:srgbClr val="FF0000"/>
            </a:solidFill>
          </a:ln>
        </p:spPr>
      </p:pic>
      <p:pic>
        <p:nvPicPr>
          <p:cNvPr id="7" name="Picture 6"/>
          <p:cNvPicPr>
            <a:picLocks noChangeAspect="1"/>
          </p:cNvPicPr>
          <p:nvPr/>
        </p:nvPicPr>
        <p:blipFill>
          <a:blip r:embed="rId5"/>
          <a:stretch>
            <a:fillRect/>
          </a:stretch>
        </p:blipFill>
        <p:spPr>
          <a:xfrm>
            <a:off x="142565" y="130693"/>
            <a:ext cx="6632808" cy="6660473"/>
          </a:xfrm>
          <a:prstGeom prst="rect">
            <a:avLst/>
          </a:prstGeom>
          <a:ln w="25400">
            <a:solidFill>
              <a:schemeClr val="tx1"/>
            </a:solidFill>
          </a:ln>
        </p:spPr>
      </p:pic>
      <p:sp>
        <p:nvSpPr>
          <p:cNvPr id="2" name="Slide Number Placeholder 1"/>
          <p:cNvSpPr>
            <a:spLocks noGrp="1"/>
          </p:cNvSpPr>
          <p:nvPr>
            <p:ph type="sldNum" sz="quarter" idx="12"/>
          </p:nvPr>
        </p:nvSpPr>
        <p:spPr/>
        <p:txBody>
          <a:bodyPr/>
          <a:lstStyle/>
          <a:p>
            <a:fld id="{9E95FB44-7746-41C3-A2F8-A34E863EED2F}" type="slidenum">
              <a:rPr lang="en-US" smtClean="0"/>
              <a:t>11</a:t>
            </a:fld>
            <a:endParaRPr lang="en-US"/>
          </a:p>
        </p:txBody>
      </p:sp>
    </p:spTree>
    <p:extLst>
      <p:ext uri="{BB962C8B-B14F-4D97-AF65-F5344CB8AC3E}">
        <p14:creationId xmlns:p14="http://schemas.microsoft.com/office/powerpoint/2010/main" val="33086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655" y="189256"/>
            <a:ext cx="9470834" cy="1325563"/>
          </a:xfrm>
        </p:spPr>
        <p:txBody>
          <a:bodyPr>
            <a:normAutofit/>
          </a:bodyPr>
          <a:lstStyle/>
          <a:p>
            <a:r>
              <a:rPr lang="en-US" sz="3400" b="1" dirty="0"/>
              <a:t>2 Broad Types of Information and Information Systems</a:t>
            </a:r>
          </a:p>
        </p:txBody>
      </p:sp>
      <p:sp>
        <p:nvSpPr>
          <p:cNvPr id="3" name="Content Placeholder 2"/>
          <p:cNvSpPr>
            <a:spLocks noGrp="1"/>
          </p:cNvSpPr>
          <p:nvPr>
            <p:ph idx="1"/>
          </p:nvPr>
        </p:nvSpPr>
        <p:spPr>
          <a:xfrm>
            <a:off x="2533880" y="1690688"/>
            <a:ext cx="9658121" cy="4486275"/>
          </a:xfrm>
        </p:spPr>
        <p:txBody>
          <a:bodyPr/>
          <a:lstStyle/>
          <a:p>
            <a:pPr marL="514350" indent="-514350">
              <a:buFont typeface="+mj-lt"/>
              <a:buAutoNum type="arabicPeriod"/>
            </a:pPr>
            <a:r>
              <a:rPr lang="en-US" dirty="0"/>
              <a:t>Mission-based Information &amp; Information Systems</a:t>
            </a:r>
          </a:p>
          <a:p>
            <a:pPr marL="514350" indent="-514350">
              <a:buFont typeface="+mj-lt"/>
              <a:buAutoNum type="arabicPeriod"/>
            </a:pPr>
            <a:endParaRPr lang="en-US" dirty="0"/>
          </a:p>
          <a:p>
            <a:pPr marL="514350" indent="-514350">
              <a:buFont typeface="+mj-lt"/>
              <a:buAutoNum type="arabicPeriod"/>
            </a:pPr>
            <a:r>
              <a:rPr lang="en-US" b="1" dirty="0"/>
              <a:t>Management and Support Information &amp; Information Systems</a:t>
            </a:r>
          </a:p>
          <a:p>
            <a:pPr marL="514350" indent="-514350">
              <a:buFont typeface="+mj-lt"/>
              <a:buAutoNum type="arabicPeriod"/>
            </a:pPr>
            <a:endParaRPr lang="en-US" dirty="0"/>
          </a:p>
          <a:p>
            <a:pPr marL="971550" lvl="1" indent="-514350">
              <a:buFont typeface="+mj-lt"/>
              <a:buAutoNum type="romanLcPeriod"/>
            </a:pPr>
            <a:r>
              <a:rPr lang="en-US" sz="2800" b="1" dirty="0"/>
              <a:t>Services Delivery Support Functions </a:t>
            </a:r>
          </a:p>
          <a:p>
            <a:pPr marL="971550" lvl="1" indent="-514350">
              <a:buFont typeface="+mj-lt"/>
              <a:buAutoNum type="romanLcPeriod"/>
            </a:pPr>
            <a:endParaRPr lang="en-US" sz="2800" b="1" dirty="0"/>
          </a:p>
          <a:p>
            <a:pPr marL="971550" lvl="1" indent="-514350">
              <a:buFont typeface="+mj-lt"/>
              <a:buAutoNum type="romanLcPeriod"/>
            </a:pPr>
            <a:r>
              <a:rPr lang="en-US" sz="2800" b="1" dirty="0"/>
              <a:t>Government Resource Management Functions</a:t>
            </a:r>
          </a:p>
        </p:txBody>
      </p:sp>
      <p:pic>
        <p:nvPicPr>
          <p:cNvPr id="4" name="Picture 3"/>
          <p:cNvPicPr>
            <a:picLocks noChangeAspect="1"/>
          </p:cNvPicPr>
          <p:nvPr/>
        </p:nvPicPr>
        <p:blipFill>
          <a:blip r:embed="rId3">
            <a:duotone>
              <a:prstClr val="black"/>
              <a:schemeClr val="accent6">
                <a:tint val="45000"/>
                <a:satMod val="400000"/>
              </a:schemeClr>
            </a:duotone>
          </a:blip>
          <a:stretch>
            <a:fillRect/>
          </a:stretch>
        </p:blipFill>
        <p:spPr>
          <a:xfrm>
            <a:off x="1" y="0"/>
            <a:ext cx="2500654" cy="3029639"/>
          </a:xfrm>
          <a:prstGeom prst="rect">
            <a:avLst/>
          </a:prstGeom>
        </p:spPr>
      </p:pic>
      <p:sp>
        <p:nvSpPr>
          <p:cNvPr id="5" name="Slide Number Placeholder 4"/>
          <p:cNvSpPr>
            <a:spLocks noGrp="1"/>
          </p:cNvSpPr>
          <p:nvPr>
            <p:ph type="sldNum" sz="quarter" idx="12"/>
          </p:nvPr>
        </p:nvSpPr>
        <p:spPr/>
        <p:txBody>
          <a:bodyPr/>
          <a:lstStyle/>
          <a:p>
            <a:fld id="{9E95FB44-7746-41C3-A2F8-A34E863EED2F}" type="slidenum">
              <a:rPr lang="en-US" smtClean="0"/>
              <a:t>12</a:t>
            </a:fld>
            <a:endParaRPr lang="en-US"/>
          </a:p>
        </p:txBody>
      </p:sp>
    </p:spTree>
    <p:extLst>
      <p:ext uri="{BB962C8B-B14F-4D97-AF65-F5344CB8AC3E}">
        <p14:creationId xmlns:p14="http://schemas.microsoft.com/office/powerpoint/2010/main" val="2118966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 y="0"/>
            <a:ext cx="12184117" cy="1325563"/>
          </a:xfrm>
        </p:spPr>
        <p:txBody>
          <a:bodyPr>
            <a:normAutofit/>
          </a:bodyPr>
          <a:lstStyle/>
          <a:p>
            <a:r>
              <a:rPr lang="en-US" sz="3600" b="1" dirty="0"/>
              <a:t>Services Delivery Support Functions and Information Types</a:t>
            </a:r>
          </a:p>
        </p:txBody>
      </p:sp>
      <p:sp>
        <p:nvSpPr>
          <p:cNvPr id="3" name="Content Placeholder 2"/>
          <p:cNvSpPr>
            <a:spLocks noGrp="1"/>
          </p:cNvSpPr>
          <p:nvPr>
            <p:ph idx="1"/>
          </p:nvPr>
        </p:nvSpPr>
        <p:spPr>
          <a:xfrm>
            <a:off x="3090040" y="1093076"/>
            <a:ext cx="8263759" cy="5083887"/>
          </a:xfrm>
        </p:spPr>
        <p:txBody>
          <a:bodyPr>
            <a:normAutofit/>
          </a:bodyPr>
          <a:lstStyle/>
          <a:p>
            <a:pPr marL="514350" indent="-514350">
              <a:buFont typeface="+mj-lt"/>
              <a:buAutoNum type="arabicPeriod"/>
            </a:pPr>
            <a:r>
              <a:rPr lang="en-US" sz="3200" dirty="0"/>
              <a:t>Controls and Oversight</a:t>
            </a:r>
          </a:p>
          <a:p>
            <a:pPr marL="514350" indent="-514350">
              <a:buFont typeface="+mj-lt"/>
              <a:buAutoNum type="arabicPeriod"/>
            </a:pPr>
            <a:r>
              <a:rPr lang="en-US" sz="3200" dirty="0"/>
              <a:t>Regulatory Development</a:t>
            </a:r>
          </a:p>
          <a:p>
            <a:pPr marL="514350" indent="-514350">
              <a:buFont typeface="+mj-lt"/>
              <a:buAutoNum type="arabicPeriod"/>
            </a:pPr>
            <a:r>
              <a:rPr lang="en-US" sz="3200" dirty="0"/>
              <a:t>Planning and Budgeting</a:t>
            </a:r>
          </a:p>
          <a:p>
            <a:pPr marL="514350" indent="-514350">
              <a:buFont typeface="+mj-lt"/>
              <a:buAutoNum type="arabicPeriod"/>
            </a:pPr>
            <a:r>
              <a:rPr lang="en-US" sz="3200" dirty="0"/>
              <a:t>Internal Risk Management and Mitigation</a:t>
            </a:r>
          </a:p>
          <a:p>
            <a:pPr marL="514350" indent="-514350">
              <a:buFont typeface="+mj-lt"/>
              <a:buAutoNum type="arabicPeriod"/>
            </a:pPr>
            <a:r>
              <a:rPr lang="en-US" sz="3200" dirty="0"/>
              <a:t>Revenue Collection</a:t>
            </a:r>
          </a:p>
          <a:p>
            <a:pPr marL="514350" indent="-514350">
              <a:buFont typeface="+mj-lt"/>
              <a:buAutoNum type="arabicPeriod"/>
            </a:pPr>
            <a:r>
              <a:rPr lang="en-US" sz="3200" dirty="0"/>
              <a:t>Public Affairs</a:t>
            </a:r>
          </a:p>
          <a:p>
            <a:pPr marL="514350" indent="-514350">
              <a:buFont typeface="+mj-lt"/>
              <a:buAutoNum type="arabicPeriod"/>
            </a:pPr>
            <a:r>
              <a:rPr lang="en-US" sz="3200" dirty="0"/>
              <a:t>Legislative Relations</a:t>
            </a:r>
          </a:p>
          <a:p>
            <a:pPr marL="514350" indent="-514350">
              <a:buFont typeface="+mj-lt"/>
              <a:buAutoNum type="arabicPeriod"/>
            </a:pPr>
            <a:r>
              <a:rPr lang="en-US" sz="3200" dirty="0"/>
              <a:t>General Government</a:t>
            </a:r>
          </a:p>
        </p:txBody>
      </p:sp>
      <p:sp>
        <p:nvSpPr>
          <p:cNvPr id="4" name="Slide Number Placeholder 3"/>
          <p:cNvSpPr>
            <a:spLocks noGrp="1"/>
          </p:cNvSpPr>
          <p:nvPr>
            <p:ph type="sldNum" sz="quarter" idx="12"/>
          </p:nvPr>
        </p:nvSpPr>
        <p:spPr/>
        <p:txBody>
          <a:bodyPr/>
          <a:lstStyle/>
          <a:p>
            <a:fld id="{9E95FB44-7746-41C3-A2F8-A34E863EED2F}" type="slidenum">
              <a:rPr lang="en-US" smtClean="0"/>
              <a:t>13</a:t>
            </a:fld>
            <a:endParaRPr lang="en-US"/>
          </a:p>
        </p:txBody>
      </p:sp>
    </p:spTree>
    <p:extLst>
      <p:ext uri="{BB962C8B-B14F-4D97-AF65-F5344CB8AC3E}">
        <p14:creationId xmlns:p14="http://schemas.microsoft.com/office/powerpoint/2010/main" val="4250645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n-US" sz="3600" b="1" dirty="0"/>
              <a:t>Management and Support Information and Information Systems</a:t>
            </a:r>
            <a:endParaRPr lang="en-US" sz="3600" dirty="0"/>
          </a:p>
        </p:txBody>
      </p:sp>
      <p:pic>
        <p:nvPicPr>
          <p:cNvPr id="4" name="Picture 3"/>
          <p:cNvPicPr>
            <a:picLocks noChangeAspect="1"/>
          </p:cNvPicPr>
          <p:nvPr/>
        </p:nvPicPr>
        <p:blipFill>
          <a:blip r:embed="rId2">
            <a:duotone>
              <a:prstClr val="black"/>
              <a:schemeClr val="accent6">
                <a:tint val="45000"/>
                <a:satMod val="400000"/>
              </a:schemeClr>
            </a:duotone>
          </a:blip>
          <a:stretch>
            <a:fillRect/>
          </a:stretch>
        </p:blipFill>
        <p:spPr>
          <a:xfrm>
            <a:off x="826295" y="1489435"/>
            <a:ext cx="10027857" cy="4510211"/>
          </a:xfrm>
          <a:prstGeom prst="rect">
            <a:avLst/>
          </a:prstGeom>
        </p:spPr>
      </p:pic>
      <p:sp>
        <p:nvSpPr>
          <p:cNvPr id="3" name="Slide Number Placeholder 2"/>
          <p:cNvSpPr>
            <a:spLocks noGrp="1"/>
          </p:cNvSpPr>
          <p:nvPr>
            <p:ph type="sldNum" sz="quarter" idx="12"/>
          </p:nvPr>
        </p:nvSpPr>
        <p:spPr/>
        <p:txBody>
          <a:bodyPr/>
          <a:lstStyle/>
          <a:p>
            <a:fld id="{9E95FB44-7746-41C3-A2F8-A34E863EED2F}" type="slidenum">
              <a:rPr lang="en-US" smtClean="0"/>
              <a:t>14</a:t>
            </a:fld>
            <a:endParaRPr lang="en-US"/>
          </a:p>
        </p:txBody>
      </p:sp>
    </p:spTree>
    <p:extLst>
      <p:ext uri="{BB962C8B-B14F-4D97-AF65-F5344CB8AC3E}">
        <p14:creationId xmlns:p14="http://schemas.microsoft.com/office/powerpoint/2010/main" val="937882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51034"/>
          </a:xfrm>
        </p:spPr>
        <p:txBody>
          <a:bodyPr>
            <a:noAutofit/>
          </a:bodyPr>
          <a:lstStyle/>
          <a:p>
            <a:r>
              <a:rPr lang="en-US" sz="3200" b="1" dirty="0"/>
              <a:t>Government Resource Management Functions &amp; Information Types</a:t>
            </a:r>
          </a:p>
        </p:txBody>
      </p:sp>
      <p:sp>
        <p:nvSpPr>
          <p:cNvPr id="3" name="Content Placeholder 2"/>
          <p:cNvSpPr>
            <a:spLocks noGrp="1"/>
          </p:cNvSpPr>
          <p:nvPr>
            <p:ph idx="1"/>
          </p:nvPr>
        </p:nvSpPr>
        <p:spPr>
          <a:xfrm>
            <a:off x="2795752" y="1825625"/>
            <a:ext cx="8558048" cy="4351338"/>
          </a:xfrm>
        </p:spPr>
        <p:txBody>
          <a:bodyPr>
            <a:normAutofit/>
          </a:bodyPr>
          <a:lstStyle/>
          <a:p>
            <a:pPr marL="514350" indent="-514350">
              <a:buFont typeface="+mj-lt"/>
              <a:buAutoNum type="arabicPeriod"/>
            </a:pPr>
            <a:r>
              <a:rPr lang="en-US" sz="3200" dirty="0"/>
              <a:t>Administrative Management</a:t>
            </a:r>
          </a:p>
          <a:p>
            <a:pPr marL="514350" indent="-514350">
              <a:buFont typeface="+mj-lt"/>
              <a:buAutoNum type="arabicPeriod"/>
            </a:pPr>
            <a:r>
              <a:rPr lang="en-US" sz="3200" dirty="0"/>
              <a:t>Financial Management</a:t>
            </a:r>
          </a:p>
          <a:p>
            <a:pPr marL="514350" indent="-514350">
              <a:buFont typeface="+mj-lt"/>
              <a:buAutoNum type="arabicPeriod"/>
            </a:pPr>
            <a:r>
              <a:rPr lang="en-US" sz="3200" dirty="0"/>
              <a:t>Human Resources Management</a:t>
            </a:r>
          </a:p>
          <a:p>
            <a:pPr marL="514350" indent="-514350">
              <a:buFont typeface="+mj-lt"/>
              <a:buAutoNum type="arabicPeriod"/>
            </a:pPr>
            <a:r>
              <a:rPr lang="en-US" sz="3200" dirty="0"/>
              <a:t>Supply Chain Management</a:t>
            </a:r>
          </a:p>
          <a:p>
            <a:pPr marL="514350" indent="-514350">
              <a:buFont typeface="+mj-lt"/>
              <a:buAutoNum type="arabicPeriod"/>
            </a:pPr>
            <a:r>
              <a:rPr lang="en-US" sz="3200" dirty="0"/>
              <a:t>Information and Technology Management</a:t>
            </a:r>
          </a:p>
        </p:txBody>
      </p:sp>
      <p:sp>
        <p:nvSpPr>
          <p:cNvPr id="4" name="Slide Number Placeholder 3"/>
          <p:cNvSpPr>
            <a:spLocks noGrp="1"/>
          </p:cNvSpPr>
          <p:nvPr>
            <p:ph type="sldNum" sz="quarter" idx="12"/>
          </p:nvPr>
        </p:nvSpPr>
        <p:spPr/>
        <p:txBody>
          <a:bodyPr/>
          <a:lstStyle/>
          <a:p>
            <a:fld id="{9E95FB44-7746-41C3-A2F8-A34E863EED2F}" type="slidenum">
              <a:rPr lang="en-US" smtClean="0"/>
              <a:t>15</a:t>
            </a:fld>
            <a:endParaRPr lang="en-US"/>
          </a:p>
        </p:txBody>
      </p:sp>
    </p:spTree>
    <p:extLst>
      <p:ext uri="{BB962C8B-B14F-4D97-AF65-F5344CB8AC3E}">
        <p14:creationId xmlns:p14="http://schemas.microsoft.com/office/powerpoint/2010/main" val="2923682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n-US" sz="3600" b="1" dirty="0"/>
              <a:t>Management and Support Information and Information Systems</a:t>
            </a:r>
            <a:endParaRPr lang="en-US" sz="3600" dirty="0"/>
          </a:p>
        </p:txBody>
      </p:sp>
      <p:pic>
        <p:nvPicPr>
          <p:cNvPr id="5" name="Picture 4"/>
          <p:cNvPicPr>
            <a:picLocks noChangeAspect="1"/>
          </p:cNvPicPr>
          <p:nvPr/>
        </p:nvPicPr>
        <p:blipFill>
          <a:blip r:embed="rId2">
            <a:duotone>
              <a:prstClr val="black"/>
              <a:schemeClr val="accent6">
                <a:tint val="45000"/>
                <a:satMod val="400000"/>
              </a:schemeClr>
            </a:duotone>
          </a:blip>
          <a:stretch>
            <a:fillRect/>
          </a:stretch>
        </p:blipFill>
        <p:spPr>
          <a:xfrm>
            <a:off x="743826" y="1827803"/>
            <a:ext cx="9948756" cy="3994928"/>
          </a:xfrm>
          <a:prstGeom prst="rect">
            <a:avLst/>
          </a:prstGeom>
        </p:spPr>
      </p:pic>
      <p:sp>
        <p:nvSpPr>
          <p:cNvPr id="3" name="Slide Number Placeholder 2"/>
          <p:cNvSpPr>
            <a:spLocks noGrp="1"/>
          </p:cNvSpPr>
          <p:nvPr>
            <p:ph type="sldNum" sz="quarter" idx="12"/>
          </p:nvPr>
        </p:nvSpPr>
        <p:spPr/>
        <p:txBody>
          <a:bodyPr/>
          <a:lstStyle/>
          <a:p>
            <a:fld id="{9E95FB44-7746-41C3-A2F8-A34E863EED2F}" type="slidenum">
              <a:rPr lang="en-US" smtClean="0"/>
              <a:t>16</a:t>
            </a:fld>
            <a:endParaRPr lang="en-US"/>
          </a:p>
        </p:txBody>
      </p:sp>
    </p:spTree>
    <p:extLst>
      <p:ext uri="{BB962C8B-B14F-4D97-AF65-F5344CB8AC3E}">
        <p14:creationId xmlns:p14="http://schemas.microsoft.com/office/powerpoint/2010/main" val="317470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8296" y="1691148"/>
            <a:ext cx="9332136" cy="4604874"/>
          </a:xfrm>
          <a:prstGeom prst="rect">
            <a:avLst/>
          </a:prstGeom>
        </p:spPr>
      </p:pic>
      <p:pic>
        <p:nvPicPr>
          <p:cNvPr id="5" name="Picture 4"/>
          <p:cNvPicPr>
            <a:picLocks noChangeAspect="1"/>
          </p:cNvPicPr>
          <p:nvPr/>
        </p:nvPicPr>
        <p:blipFill>
          <a:blip r:embed="rId3">
            <a:duotone>
              <a:prstClr val="black"/>
              <a:schemeClr val="accent6">
                <a:tint val="45000"/>
                <a:satMod val="400000"/>
              </a:schemeClr>
            </a:duotone>
          </a:blip>
          <a:stretch>
            <a:fillRect/>
          </a:stretch>
        </p:blipFill>
        <p:spPr>
          <a:xfrm>
            <a:off x="230199" y="2489812"/>
            <a:ext cx="2638097" cy="3196156"/>
          </a:xfrm>
          <a:prstGeom prst="rect">
            <a:avLst/>
          </a:prstGeom>
        </p:spPr>
      </p:pic>
      <p:sp>
        <p:nvSpPr>
          <p:cNvPr id="6" name="Rectangle 5"/>
          <p:cNvSpPr/>
          <p:nvPr/>
        </p:nvSpPr>
        <p:spPr>
          <a:xfrm>
            <a:off x="55085" y="6330262"/>
            <a:ext cx="8492359" cy="369332"/>
          </a:xfrm>
          <a:prstGeom prst="rect">
            <a:avLst/>
          </a:prstGeom>
        </p:spPr>
        <p:txBody>
          <a:bodyPr wrap="square">
            <a:spAutoFit/>
          </a:bodyPr>
          <a:lstStyle/>
          <a:p>
            <a:r>
              <a:rPr lang="en-US" dirty="0"/>
              <a:t>http://nvlpubs.nist.gov/nistpubs/Legacy/SP/nistspecialpublication800-60v1r1.pdf</a:t>
            </a:r>
          </a:p>
        </p:txBody>
      </p:sp>
      <p:sp>
        <p:nvSpPr>
          <p:cNvPr id="2" name="Rounded Rectangle 1"/>
          <p:cNvSpPr/>
          <p:nvPr/>
        </p:nvSpPr>
        <p:spPr>
          <a:xfrm>
            <a:off x="3349128" y="3112561"/>
            <a:ext cx="1333041" cy="110689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0" y="0"/>
            <a:ext cx="10515600" cy="1325563"/>
          </a:xfrm>
        </p:spPr>
        <p:txBody>
          <a:bodyPr/>
          <a:lstStyle/>
          <a:p>
            <a:r>
              <a:rPr lang="en-US" dirty="0"/>
              <a:t>1. Identify Information Types </a:t>
            </a:r>
          </a:p>
        </p:txBody>
      </p:sp>
      <p:sp>
        <p:nvSpPr>
          <p:cNvPr id="3" name="Slide Number Placeholder 2"/>
          <p:cNvSpPr>
            <a:spLocks noGrp="1"/>
          </p:cNvSpPr>
          <p:nvPr>
            <p:ph type="sldNum" sz="quarter" idx="12"/>
          </p:nvPr>
        </p:nvSpPr>
        <p:spPr/>
        <p:txBody>
          <a:bodyPr/>
          <a:lstStyle/>
          <a:p>
            <a:fld id="{9E95FB44-7746-41C3-A2F8-A34E863EED2F}" type="slidenum">
              <a:rPr lang="en-US" smtClean="0"/>
              <a:t>17</a:t>
            </a:fld>
            <a:endParaRPr lang="en-US"/>
          </a:p>
        </p:txBody>
      </p:sp>
    </p:spTree>
    <p:extLst>
      <p:ext uri="{BB962C8B-B14F-4D97-AF65-F5344CB8AC3E}">
        <p14:creationId xmlns:p14="http://schemas.microsoft.com/office/powerpoint/2010/main" val="272874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a:t>Disaster Management Information Types</a:t>
            </a:r>
          </a:p>
        </p:txBody>
      </p:sp>
      <p:sp>
        <p:nvSpPr>
          <p:cNvPr id="3" name="Content Placeholder 2"/>
          <p:cNvSpPr>
            <a:spLocks noGrp="1"/>
          </p:cNvSpPr>
          <p:nvPr>
            <p:ph idx="1"/>
          </p:nvPr>
        </p:nvSpPr>
        <p:spPr/>
        <p:txBody>
          <a:bodyPr/>
          <a:lstStyle/>
          <a:p>
            <a:endParaRPr lang="en-US" dirty="0"/>
          </a:p>
        </p:txBody>
      </p:sp>
      <p:grpSp>
        <p:nvGrpSpPr>
          <p:cNvPr id="9" name="Group 8"/>
          <p:cNvGrpSpPr/>
          <p:nvPr/>
        </p:nvGrpSpPr>
        <p:grpSpPr>
          <a:xfrm>
            <a:off x="0" y="1543714"/>
            <a:ext cx="12244550" cy="5314286"/>
            <a:chOff x="0" y="204297"/>
            <a:chExt cx="12244550" cy="5314286"/>
          </a:xfrm>
        </p:grpSpPr>
        <p:pic>
          <p:nvPicPr>
            <p:cNvPr id="4" name="Picture 3"/>
            <p:cNvPicPr>
              <a:picLocks noChangeAspect="1"/>
            </p:cNvPicPr>
            <p:nvPr/>
          </p:nvPicPr>
          <p:blipFill>
            <a:blip r:embed="rId2">
              <a:duotone>
                <a:prstClr val="black"/>
                <a:schemeClr val="accent6">
                  <a:tint val="45000"/>
                  <a:satMod val="400000"/>
                </a:schemeClr>
              </a:duotone>
            </a:blip>
            <a:stretch>
              <a:fillRect/>
            </a:stretch>
          </p:blipFill>
          <p:spPr>
            <a:xfrm>
              <a:off x="0" y="204297"/>
              <a:ext cx="6323809" cy="5314286"/>
            </a:xfrm>
            <a:prstGeom prst="rect">
              <a:avLst/>
            </a:prstGeom>
          </p:spPr>
        </p:pic>
        <p:pic>
          <p:nvPicPr>
            <p:cNvPr id="6" name="Picture 5"/>
            <p:cNvPicPr>
              <a:picLocks noChangeAspect="1"/>
            </p:cNvPicPr>
            <p:nvPr/>
          </p:nvPicPr>
          <p:blipFill>
            <a:blip r:embed="rId3">
              <a:duotone>
                <a:prstClr val="black"/>
                <a:schemeClr val="accent6">
                  <a:tint val="45000"/>
                  <a:satMod val="400000"/>
                </a:schemeClr>
              </a:duotone>
            </a:blip>
            <a:stretch>
              <a:fillRect/>
            </a:stretch>
          </p:blipFill>
          <p:spPr>
            <a:xfrm>
              <a:off x="6092169" y="429199"/>
              <a:ext cx="6152381" cy="2066667"/>
            </a:xfrm>
            <a:prstGeom prst="rect">
              <a:avLst/>
            </a:prstGeom>
          </p:spPr>
        </p:pic>
      </p:grpSp>
      <p:pic>
        <p:nvPicPr>
          <p:cNvPr id="7" name="Picture 6"/>
          <p:cNvPicPr>
            <a:picLocks noChangeAspect="1"/>
          </p:cNvPicPr>
          <p:nvPr/>
        </p:nvPicPr>
        <p:blipFill>
          <a:blip r:embed="rId4"/>
          <a:stretch>
            <a:fillRect/>
          </a:stretch>
        </p:blipFill>
        <p:spPr>
          <a:xfrm>
            <a:off x="9027479" y="3913211"/>
            <a:ext cx="2326321" cy="2815225"/>
          </a:xfrm>
          <a:prstGeom prst="rect">
            <a:avLst/>
          </a:prstGeom>
        </p:spPr>
      </p:pic>
      <p:sp>
        <p:nvSpPr>
          <p:cNvPr id="5" name="Rounded Rectangle 4"/>
          <p:cNvSpPr/>
          <p:nvPr/>
        </p:nvSpPr>
        <p:spPr>
          <a:xfrm>
            <a:off x="132203" y="4200857"/>
            <a:ext cx="1872868" cy="7300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3386193" y="1171567"/>
            <a:ext cx="6765983" cy="2649673"/>
          </a:xfrm>
          <a:prstGeom prst="rect">
            <a:avLst/>
          </a:prstGeom>
          <a:ln w="79375">
            <a:solidFill>
              <a:srgbClr val="FF0000"/>
            </a:solidFill>
          </a:ln>
        </p:spPr>
      </p:pic>
      <p:sp>
        <p:nvSpPr>
          <p:cNvPr id="8" name="Slide Number Placeholder 7"/>
          <p:cNvSpPr>
            <a:spLocks noGrp="1"/>
          </p:cNvSpPr>
          <p:nvPr>
            <p:ph type="sldNum" sz="quarter" idx="12"/>
          </p:nvPr>
        </p:nvSpPr>
        <p:spPr/>
        <p:txBody>
          <a:bodyPr/>
          <a:lstStyle/>
          <a:p>
            <a:fld id="{9E95FB44-7746-41C3-A2F8-A34E863EED2F}" type="slidenum">
              <a:rPr lang="en-US" smtClean="0"/>
              <a:t>18</a:t>
            </a:fld>
            <a:endParaRPr lang="en-US"/>
          </a:p>
        </p:txBody>
      </p:sp>
    </p:spTree>
    <p:extLst>
      <p:ext uri="{BB962C8B-B14F-4D97-AF65-F5344CB8AC3E}">
        <p14:creationId xmlns:p14="http://schemas.microsoft.com/office/powerpoint/2010/main" val="390174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516" y="134214"/>
            <a:ext cx="8845484" cy="1325563"/>
          </a:xfrm>
        </p:spPr>
        <p:txBody>
          <a:bodyPr>
            <a:normAutofit/>
          </a:bodyPr>
          <a:lstStyle/>
          <a:p>
            <a:pPr marL="742950" indent="-742950">
              <a:buFont typeface="+mj-lt"/>
              <a:buAutoNum type="arabicPeriod" startAt="2"/>
            </a:pPr>
            <a:r>
              <a:rPr lang="en-US" b="1" dirty="0"/>
              <a:t>Select Provisional Impact Levels for the identified information system</a:t>
            </a:r>
          </a:p>
        </p:txBody>
      </p:sp>
      <p:pic>
        <p:nvPicPr>
          <p:cNvPr id="4" name="Picture 3"/>
          <p:cNvPicPr>
            <a:picLocks noChangeAspect="1"/>
          </p:cNvPicPr>
          <p:nvPr/>
        </p:nvPicPr>
        <p:blipFill>
          <a:blip r:embed="rId3">
            <a:duotone>
              <a:prstClr val="black"/>
              <a:srgbClr val="D9C3A5">
                <a:tint val="50000"/>
                <a:satMod val="180000"/>
              </a:srgbClr>
            </a:duotone>
          </a:blip>
          <a:stretch>
            <a:fillRect/>
          </a:stretch>
        </p:blipFill>
        <p:spPr>
          <a:xfrm>
            <a:off x="0" y="-1"/>
            <a:ext cx="3108803" cy="3867808"/>
          </a:xfrm>
          <a:prstGeom prst="rect">
            <a:avLst/>
          </a:prstGeom>
          <a:ln w="25400">
            <a:solidFill>
              <a:schemeClr val="tx1"/>
            </a:solidFill>
          </a:ln>
        </p:spPr>
      </p:pic>
      <p:pic>
        <p:nvPicPr>
          <p:cNvPr id="10" name="Picture 9"/>
          <p:cNvPicPr>
            <a:picLocks noChangeAspect="1"/>
          </p:cNvPicPr>
          <p:nvPr/>
        </p:nvPicPr>
        <p:blipFill>
          <a:blip r:embed="rId4"/>
          <a:stretch>
            <a:fillRect/>
          </a:stretch>
        </p:blipFill>
        <p:spPr>
          <a:xfrm>
            <a:off x="3237040" y="2055814"/>
            <a:ext cx="8818326" cy="4351338"/>
          </a:xfrm>
          <a:prstGeom prst="rect">
            <a:avLst/>
          </a:prstGeom>
        </p:spPr>
      </p:pic>
      <p:sp>
        <p:nvSpPr>
          <p:cNvPr id="11" name="Rounded Rectangle 10"/>
          <p:cNvSpPr/>
          <p:nvPr/>
        </p:nvSpPr>
        <p:spPr>
          <a:xfrm>
            <a:off x="5334332" y="3452014"/>
            <a:ext cx="1366344" cy="94449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19</a:t>
            </a:fld>
            <a:endParaRPr lang="en-US"/>
          </a:p>
        </p:txBody>
      </p:sp>
    </p:spTree>
    <p:extLst>
      <p:ext uri="{BB962C8B-B14F-4D97-AF65-F5344CB8AC3E}">
        <p14:creationId xmlns:p14="http://schemas.microsoft.com/office/powerpoint/2010/main" val="286555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Agenda</a:t>
            </a:r>
          </a:p>
        </p:txBody>
      </p:sp>
      <p:sp>
        <p:nvSpPr>
          <p:cNvPr id="3" name="Content Placeholder 2"/>
          <p:cNvSpPr>
            <a:spLocks noGrp="1"/>
          </p:cNvSpPr>
          <p:nvPr>
            <p:ph idx="1"/>
          </p:nvPr>
        </p:nvSpPr>
        <p:spPr>
          <a:xfrm>
            <a:off x="838200" y="1046136"/>
            <a:ext cx="10515600" cy="5130827"/>
          </a:xfrm>
        </p:spPr>
        <p:txBody>
          <a:bodyPr>
            <a:normAutofit fontScale="92500" lnSpcReduction="10000"/>
          </a:bodyPr>
          <a:lstStyle/>
          <a:p>
            <a:r>
              <a:rPr lang="en-US" dirty="0"/>
              <a:t>NIST Risk Management Framework and FIPS 199</a:t>
            </a:r>
          </a:p>
          <a:p>
            <a:r>
              <a:rPr lang="en-US" dirty="0"/>
              <a:t>Use of NIST SP 800-60 Volume 1 and Volume 2</a:t>
            </a:r>
          </a:p>
          <a:p>
            <a:r>
              <a:rPr lang="en-US" dirty="0"/>
              <a:t>Exercise – </a:t>
            </a:r>
            <a:r>
              <a:rPr lang="en-US" i="1" dirty="0"/>
              <a:t>Finalize impact levels</a:t>
            </a:r>
          </a:p>
          <a:p>
            <a:r>
              <a:rPr lang="en-US" i="1" dirty="0"/>
              <a:t>Exercise – Determine and finalize impact levels</a:t>
            </a:r>
          </a:p>
          <a:p>
            <a:r>
              <a:rPr lang="en-US" i="1" dirty="0"/>
              <a:t>Exercise – Determine Information and Information System Types and provisional security categorization</a:t>
            </a:r>
          </a:p>
          <a:p>
            <a:r>
              <a:rPr lang="en-US" dirty="0"/>
              <a:t>Security Control Baselines – review</a:t>
            </a:r>
          </a:p>
          <a:p>
            <a:pPr lvl="1"/>
            <a:r>
              <a:rPr lang="en-US" dirty="0"/>
              <a:t>FIPS 200  and NIST 800-53 Security Control Baselines</a:t>
            </a:r>
          </a:p>
          <a:p>
            <a:pPr lvl="1"/>
            <a:r>
              <a:rPr lang="en-US" dirty="0"/>
              <a:t>Security Control Families</a:t>
            </a:r>
          </a:p>
          <a:p>
            <a:r>
              <a:rPr lang="en-US" dirty="0"/>
              <a:t>Risk Assessment Controls</a:t>
            </a:r>
          </a:p>
          <a:p>
            <a:r>
              <a:rPr lang="en-US" dirty="0"/>
              <a:t>Team Exercise </a:t>
            </a:r>
            <a:r>
              <a:rPr lang="en-US" i="1" dirty="0"/>
              <a:t>Find and assess risk assessment policy</a:t>
            </a:r>
          </a:p>
          <a:p>
            <a:r>
              <a:rPr lang="en-US" dirty="0"/>
              <a:t>Next Time: Case Study 1</a:t>
            </a:r>
          </a:p>
          <a:p>
            <a:endParaRPr lang="en-US" dirty="0"/>
          </a:p>
        </p:txBody>
      </p:sp>
      <p:sp>
        <p:nvSpPr>
          <p:cNvPr id="4" name="Slide Number Placeholder 3"/>
          <p:cNvSpPr>
            <a:spLocks noGrp="1"/>
          </p:cNvSpPr>
          <p:nvPr>
            <p:ph type="sldNum" sz="quarter" idx="12"/>
          </p:nvPr>
        </p:nvSpPr>
        <p:spPr/>
        <p:txBody>
          <a:bodyPr/>
          <a:lstStyle/>
          <a:p>
            <a:fld id="{9E95FB44-7746-41C3-A2F8-A34E863EED2F}" type="slidenum">
              <a:rPr lang="en-US" smtClean="0"/>
              <a:t>2</a:t>
            </a:fld>
            <a:endParaRPr lang="en-US"/>
          </a:p>
        </p:txBody>
      </p:sp>
    </p:spTree>
    <p:extLst>
      <p:ext uri="{BB962C8B-B14F-4D97-AF65-F5344CB8AC3E}">
        <p14:creationId xmlns:p14="http://schemas.microsoft.com/office/powerpoint/2010/main" val="1349685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3679633" y="-1"/>
            <a:ext cx="8512364" cy="1325563"/>
          </a:xfrm>
        </p:spPr>
        <p:txBody>
          <a:bodyPr>
            <a:normAutofit/>
          </a:bodyPr>
          <a:lstStyle/>
          <a:p>
            <a:r>
              <a:rPr lang="en-US" sz="4000" b="1" dirty="0"/>
              <a:t>Disaster Management Information Types</a:t>
            </a:r>
          </a:p>
        </p:txBody>
      </p:sp>
      <p:pic>
        <p:nvPicPr>
          <p:cNvPr id="4" name="Picture 3"/>
          <p:cNvPicPr>
            <a:picLocks noChangeAspect="1"/>
          </p:cNvPicPr>
          <p:nvPr/>
        </p:nvPicPr>
        <p:blipFill>
          <a:blip r:embed="rId3">
            <a:duotone>
              <a:prstClr val="black"/>
              <a:srgbClr val="D9C3A5">
                <a:tint val="50000"/>
                <a:satMod val="180000"/>
              </a:srgbClr>
            </a:duotone>
          </a:blip>
          <a:stretch>
            <a:fillRect/>
          </a:stretch>
        </p:blipFill>
        <p:spPr>
          <a:xfrm>
            <a:off x="0" y="-1"/>
            <a:ext cx="3535052" cy="4398124"/>
          </a:xfrm>
          <a:prstGeom prst="rect">
            <a:avLst/>
          </a:prstGeom>
          <a:ln w="25400">
            <a:solidFill>
              <a:schemeClr val="tx1"/>
            </a:solidFill>
          </a:ln>
        </p:spPr>
      </p:pic>
      <p:grpSp>
        <p:nvGrpSpPr>
          <p:cNvPr id="8" name="Group 7"/>
          <p:cNvGrpSpPr/>
          <p:nvPr/>
        </p:nvGrpSpPr>
        <p:grpSpPr>
          <a:xfrm>
            <a:off x="3817007" y="1849934"/>
            <a:ext cx="7752875" cy="4385613"/>
            <a:chOff x="5279792" y="1343158"/>
            <a:chExt cx="4584936" cy="2593587"/>
          </a:xfrm>
        </p:grpSpPr>
        <p:pic>
          <p:nvPicPr>
            <p:cNvPr id="6" name="Picture 5"/>
            <p:cNvPicPr>
              <a:picLocks noChangeAspect="1"/>
            </p:cNvPicPr>
            <p:nvPr/>
          </p:nvPicPr>
          <p:blipFill>
            <a:blip r:embed="rId4">
              <a:duotone>
                <a:prstClr val="black"/>
                <a:srgbClr val="D9C3A5">
                  <a:tint val="50000"/>
                  <a:satMod val="180000"/>
                </a:srgbClr>
              </a:duotone>
            </a:blip>
            <a:stretch>
              <a:fillRect/>
            </a:stretch>
          </p:blipFill>
          <p:spPr>
            <a:xfrm>
              <a:off x="5279792" y="1343158"/>
              <a:ext cx="4584936" cy="2298818"/>
            </a:xfrm>
            <a:prstGeom prst="rect">
              <a:avLst/>
            </a:prstGeom>
          </p:spPr>
        </p:pic>
        <p:pic>
          <p:nvPicPr>
            <p:cNvPr id="7" name="Picture 6"/>
            <p:cNvPicPr>
              <a:picLocks noChangeAspect="1"/>
            </p:cNvPicPr>
            <p:nvPr/>
          </p:nvPicPr>
          <p:blipFill>
            <a:blip r:embed="rId5">
              <a:duotone>
                <a:prstClr val="black"/>
                <a:srgbClr val="D9C3A5">
                  <a:tint val="50000"/>
                  <a:satMod val="180000"/>
                </a:srgbClr>
              </a:duotone>
            </a:blip>
            <a:stretch>
              <a:fillRect/>
            </a:stretch>
          </p:blipFill>
          <p:spPr>
            <a:xfrm>
              <a:off x="5279792" y="3644630"/>
              <a:ext cx="4584936" cy="292115"/>
            </a:xfrm>
            <a:prstGeom prst="rect">
              <a:avLst/>
            </a:prstGeom>
          </p:spPr>
        </p:pic>
      </p:grpSp>
      <p:sp>
        <p:nvSpPr>
          <p:cNvPr id="15" name="Right Arrow 14"/>
          <p:cNvSpPr/>
          <p:nvPr/>
        </p:nvSpPr>
        <p:spPr>
          <a:xfrm>
            <a:off x="2985571" y="4990641"/>
            <a:ext cx="694062" cy="3194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E95FB44-7746-41C3-A2F8-A34E863EED2F}" type="slidenum">
              <a:rPr lang="en-US" smtClean="0"/>
              <a:t>20</a:t>
            </a:fld>
            <a:endParaRPr lang="en-US"/>
          </a:p>
        </p:txBody>
      </p:sp>
    </p:spTree>
    <p:extLst>
      <p:ext uri="{BB962C8B-B14F-4D97-AF65-F5344CB8AC3E}">
        <p14:creationId xmlns:p14="http://schemas.microsoft.com/office/powerpoint/2010/main" val="135636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a:t>Disaster Management Information Impact</a:t>
            </a:r>
          </a:p>
        </p:txBody>
      </p:sp>
      <p:grpSp>
        <p:nvGrpSpPr>
          <p:cNvPr id="6" name="Group 5"/>
          <p:cNvGrpSpPr/>
          <p:nvPr/>
        </p:nvGrpSpPr>
        <p:grpSpPr>
          <a:xfrm>
            <a:off x="451692" y="1569507"/>
            <a:ext cx="11208843" cy="2671987"/>
            <a:chOff x="3709816" y="2197469"/>
            <a:chExt cx="4426177" cy="958899"/>
          </a:xfrm>
        </p:grpSpPr>
        <p:pic>
          <p:nvPicPr>
            <p:cNvPr id="4" name="Picture 3"/>
            <p:cNvPicPr>
              <a:picLocks noChangeAspect="1"/>
            </p:cNvPicPr>
            <p:nvPr/>
          </p:nvPicPr>
          <p:blipFill>
            <a:blip r:embed="rId2">
              <a:duotone>
                <a:prstClr val="black"/>
                <a:srgbClr val="D9C3A5">
                  <a:tint val="50000"/>
                  <a:satMod val="180000"/>
                </a:srgbClr>
              </a:duotone>
            </a:blip>
            <a:stretch>
              <a:fillRect/>
            </a:stretch>
          </p:blipFill>
          <p:spPr>
            <a:xfrm>
              <a:off x="3709816" y="2197469"/>
              <a:ext cx="4419827" cy="546128"/>
            </a:xfrm>
            <a:prstGeom prst="rect">
              <a:avLst/>
            </a:prstGeom>
          </p:spPr>
        </p:pic>
        <p:pic>
          <p:nvPicPr>
            <p:cNvPr id="5" name="Picture 4"/>
            <p:cNvPicPr>
              <a:picLocks noChangeAspect="1"/>
            </p:cNvPicPr>
            <p:nvPr/>
          </p:nvPicPr>
          <p:blipFill>
            <a:blip r:embed="rId3">
              <a:duotone>
                <a:prstClr val="black"/>
                <a:srgbClr val="D9C3A5">
                  <a:tint val="50000"/>
                  <a:satMod val="180000"/>
                </a:srgbClr>
              </a:duotone>
            </a:blip>
            <a:stretch>
              <a:fillRect/>
            </a:stretch>
          </p:blipFill>
          <p:spPr>
            <a:xfrm>
              <a:off x="3709816" y="2743597"/>
              <a:ext cx="4426177" cy="412771"/>
            </a:xfrm>
            <a:prstGeom prst="rect">
              <a:avLst/>
            </a:prstGeom>
          </p:spPr>
        </p:pic>
      </p:grpSp>
      <p:sp>
        <p:nvSpPr>
          <p:cNvPr id="3" name="Slide Number Placeholder 2"/>
          <p:cNvSpPr>
            <a:spLocks noGrp="1"/>
          </p:cNvSpPr>
          <p:nvPr>
            <p:ph type="sldNum" sz="quarter" idx="12"/>
          </p:nvPr>
        </p:nvSpPr>
        <p:spPr/>
        <p:txBody>
          <a:bodyPr/>
          <a:lstStyle/>
          <a:p>
            <a:fld id="{9E95FB44-7746-41C3-A2F8-A34E863EED2F}" type="slidenum">
              <a:rPr lang="en-US" smtClean="0"/>
              <a:t>21</a:t>
            </a:fld>
            <a:endParaRPr lang="en-US"/>
          </a:p>
        </p:txBody>
      </p:sp>
    </p:spTree>
    <p:extLst>
      <p:ext uri="{BB962C8B-B14F-4D97-AF65-F5344CB8AC3E}">
        <p14:creationId xmlns:p14="http://schemas.microsoft.com/office/powerpoint/2010/main" val="353056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Exercise</a:t>
            </a:r>
          </a:p>
        </p:txBody>
      </p:sp>
      <p:sp>
        <p:nvSpPr>
          <p:cNvPr id="3" name="Content Placeholder 2"/>
          <p:cNvSpPr>
            <a:spLocks noGrp="1"/>
          </p:cNvSpPr>
          <p:nvPr>
            <p:ph idx="1"/>
          </p:nvPr>
        </p:nvSpPr>
        <p:spPr>
          <a:xfrm>
            <a:off x="530081" y="1253331"/>
            <a:ext cx="10515600" cy="4351338"/>
          </a:xfrm>
        </p:spPr>
        <p:txBody>
          <a:bodyPr/>
          <a:lstStyle/>
          <a:p>
            <a:r>
              <a:rPr lang="en-US" i="1" dirty="0"/>
              <a:t>Using </a:t>
            </a:r>
            <a:r>
              <a:rPr lang="en-US" i="1" dirty="0">
                <a:hlinkClick r:id="rId3"/>
              </a:rPr>
              <a:t>NIST SP 800-60 V.2 R1 </a:t>
            </a:r>
            <a:r>
              <a:rPr lang="en-US" i="1" dirty="0"/>
              <a:t>determine the Impact Levels for the Disaster Information Types</a:t>
            </a:r>
          </a:p>
        </p:txBody>
      </p:sp>
      <p:pic>
        <p:nvPicPr>
          <p:cNvPr id="4" name="Picture 3"/>
          <p:cNvPicPr>
            <a:picLocks noChangeAspect="1"/>
          </p:cNvPicPr>
          <p:nvPr/>
        </p:nvPicPr>
        <p:blipFill>
          <a:blip r:embed="rId4"/>
          <a:stretch>
            <a:fillRect/>
          </a:stretch>
        </p:blipFill>
        <p:spPr>
          <a:xfrm>
            <a:off x="1474840" y="2527191"/>
            <a:ext cx="8871368" cy="2743722"/>
          </a:xfrm>
          <a:prstGeom prst="rect">
            <a:avLst/>
          </a:prstGeom>
        </p:spPr>
      </p:pic>
      <p:sp>
        <p:nvSpPr>
          <p:cNvPr id="6" name="TextBox 5"/>
          <p:cNvSpPr txBox="1"/>
          <p:nvPr/>
        </p:nvSpPr>
        <p:spPr>
          <a:xfrm>
            <a:off x="5589918" y="3744516"/>
            <a:ext cx="395926" cy="400110"/>
          </a:xfrm>
          <a:prstGeom prst="rect">
            <a:avLst/>
          </a:prstGeom>
          <a:noFill/>
        </p:spPr>
        <p:txBody>
          <a:bodyPr wrap="square" rtlCol="0">
            <a:spAutoFit/>
          </a:bodyPr>
          <a:lstStyle/>
          <a:p>
            <a:r>
              <a:rPr lang="en-US" sz="2000" b="1" dirty="0"/>
              <a:t>?</a:t>
            </a:r>
          </a:p>
        </p:txBody>
      </p:sp>
      <p:sp>
        <p:nvSpPr>
          <p:cNvPr id="7" name="TextBox 6"/>
          <p:cNvSpPr txBox="1"/>
          <p:nvPr/>
        </p:nvSpPr>
        <p:spPr>
          <a:xfrm>
            <a:off x="6765948" y="3744516"/>
            <a:ext cx="395926" cy="400110"/>
          </a:xfrm>
          <a:prstGeom prst="rect">
            <a:avLst/>
          </a:prstGeom>
          <a:noFill/>
        </p:spPr>
        <p:txBody>
          <a:bodyPr wrap="square" rtlCol="0">
            <a:spAutoFit/>
          </a:bodyPr>
          <a:lstStyle/>
          <a:p>
            <a:r>
              <a:rPr lang="en-US" sz="2000" b="1" dirty="0"/>
              <a:t>?</a:t>
            </a:r>
          </a:p>
        </p:txBody>
      </p:sp>
      <p:sp>
        <p:nvSpPr>
          <p:cNvPr id="8" name="TextBox 7"/>
          <p:cNvSpPr txBox="1"/>
          <p:nvPr/>
        </p:nvSpPr>
        <p:spPr>
          <a:xfrm>
            <a:off x="7789716" y="3744516"/>
            <a:ext cx="395926" cy="400110"/>
          </a:xfrm>
          <a:prstGeom prst="rect">
            <a:avLst/>
          </a:prstGeom>
          <a:noFill/>
        </p:spPr>
        <p:txBody>
          <a:bodyPr wrap="square" rtlCol="0">
            <a:spAutoFit/>
          </a:bodyPr>
          <a:lstStyle/>
          <a:p>
            <a:r>
              <a:rPr lang="en-US" sz="2000" b="1" dirty="0"/>
              <a:t>?</a:t>
            </a:r>
          </a:p>
        </p:txBody>
      </p:sp>
      <p:sp>
        <p:nvSpPr>
          <p:cNvPr id="10" name="TextBox 9"/>
          <p:cNvSpPr txBox="1"/>
          <p:nvPr/>
        </p:nvSpPr>
        <p:spPr>
          <a:xfrm>
            <a:off x="5589918" y="4026102"/>
            <a:ext cx="395926" cy="400110"/>
          </a:xfrm>
          <a:prstGeom prst="rect">
            <a:avLst/>
          </a:prstGeom>
          <a:noFill/>
        </p:spPr>
        <p:txBody>
          <a:bodyPr wrap="square" rtlCol="0">
            <a:spAutoFit/>
          </a:bodyPr>
          <a:lstStyle/>
          <a:p>
            <a:r>
              <a:rPr lang="en-US" sz="2000" b="1" dirty="0"/>
              <a:t>?</a:t>
            </a:r>
          </a:p>
        </p:txBody>
      </p:sp>
      <p:sp>
        <p:nvSpPr>
          <p:cNvPr id="11" name="TextBox 10"/>
          <p:cNvSpPr txBox="1"/>
          <p:nvPr/>
        </p:nvSpPr>
        <p:spPr>
          <a:xfrm>
            <a:off x="6765948" y="4026102"/>
            <a:ext cx="395926" cy="400110"/>
          </a:xfrm>
          <a:prstGeom prst="rect">
            <a:avLst/>
          </a:prstGeom>
          <a:noFill/>
        </p:spPr>
        <p:txBody>
          <a:bodyPr wrap="square" rtlCol="0">
            <a:spAutoFit/>
          </a:bodyPr>
          <a:lstStyle/>
          <a:p>
            <a:r>
              <a:rPr lang="en-US" sz="2000" b="1" dirty="0"/>
              <a:t>?</a:t>
            </a:r>
          </a:p>
        </p:txBody>
      </p:sp>
      <p:sp>
        <p:nvSpPr>
          <p:cNvPr id="12" name="TextBox 11"/>
          <p:cNvSpPr txBox="1"/>
          <p:nvPr/>
        </p:nvSpPr>
        <p:spPr>
          <a:xfrm>
            <a:off x="7789716" y="4026102"/>
            <a:ext cx="395926" cy="400110"/>
          </a:xfrm>
          <a:prstGeom prst="rect">
            <a:avLst/>
          </a:prstGeom>
          <a:noFill/>
        </p:spPr>
        <p:txBody>
          <a:bodyPr wrap="square" rtlCol="0">
            <a:spAutoFit/>
          </a:bodyPr>
          <a:lstStyle/>
          <a:p>
            <a:r>
              <a:rPr lang="en-US" sz="2000" b="1" dirty="0"/>
              <a:t>?</a:t>
            </a:r>
          </a:p>
        </p:txBody>
      </p:sp>
      <p:sp>
        <p:nvSpPr>
          <p:cNvPr id="14" name="TextBox 13"/>
          <p:cNvSpPr txBox="1"/>
          <p:nvPr/>
        </p:nvSpPr>
        <p:spPr>
          <a:xfrm>
            <a:off x="5589918" y="4307688"/>
            <a:ext cx="395926" cy="400110"/>
          </a:xfrm>
          <a:prstGeom prst="rect">
            <a:avLst/>
          </a:prstGeom>
          <a:noFill/>
        </p:spPr>
        <p:txBody>
          <a:bodyPr wrap="square" rtlCol="0">
            <a:spAutoFit/>
          </a:bodyPr>
          <a:lstStyle/>
          <a:p>
            <a:r>
              <a:rPr lang="en-US" sz="2000" b="1" dirty="0"/>
              <a:t>?</a:t>
            </a:r>
          </a:p>
        </p:txBody>
      </p:sp>
      <p:sp>
        <p:nvSpPr>
          <p:cNvPr id="15" name="TextBox 14"/>
          <p:cNvSpPr txBox="1"/>
          <p:nvPr/>
        </p:nvSpPr>
        <p:spPr>
          <a:xfrm>
            <a:off x="6765948" y="4307688"/>
            <a:ext cx="395926" cy="400110"/>
          </a:xfrm>
          <a:prstGeom prst="rect">
            <a:avLst/>
          </a:prstGeom>
          <a:noFill/>
        </p:spPr>
        <p:txBody>
          <a:bodyPr wrap="square" rtlCol="0">
            <a:spAutoFit/>
          </a:bodyPr>
          <a:lstStyle/>
          <a:p>
            <a:r>
              <a:rPr lang="en-US" sz="2000" b="1" dirty="0"/>
              <a:t>?</a:t>
            </a:r>
          </a:p>
        </p:txBody>
      </p:sp>
      <p:sp>
        <p:nvSpPr>
          <p:cNvPr id="16" name="TextBox 15"/>
          <p:cNvSpPr txBox="1"/>
          <p:nvPr/>
        </p:nvSpPr>
        <p:spPr>
          <a:xfrm>
            <a:off x="7789716" y="4307688"/>
            <a:ext cx="395926" cy="400110"/>
          </a:xfrm>
          <a:prstGeom prst="rect">
            <a:avLst/>
          </a:prstGeom>
          <a:noFill/>
        </p:spPr>
        <p:txBody>
          <a:bodyPr wrap="square" rtlCol="0">
            <a:spAutoFit/>
          </a:bodyPr>
          <a:lstStyle/>
          <a:p>
            <a:r>
              <a:rPr lang="en-US" sz="2000" b="1" dirty="0"/>
              <a:t>?</a:t>
            </a:r>
          </a:p>
        </p:txBody>
      </p:sp>
      <p:sp>
        <p:nvSpPr>
          <p:cNvPr id="17" name="TextBox 16"/>
          <p:cNvSpPr txBox="1"/>
          <p:nvPr/>
        </p:nvSpPr>
        <p:spPr>
          <a:xfrm>
            <a:off x="5589918" y="4551641"/>
            <a:ext cx="395926" cy="400110"/>
          </a:xfrm>
          <a:prstGeom prst="rect">
            <a:avLst/>
          </a:prstGeom>
          <a:noFill/>
        </p:spPr>
        <p:txBody>
          <a:bodyPr wrap="square" rtlCol="0">
            <a:spAutoFit/>
          </a:bodyPr>
          <a:lstStyle/>
          <a:p>
            <a:r>
              <a:rPr lang="en-US" sz="2000" b="1" dirty="0"/>
              <a:t>?</a:t>
            </a:r>
          </a:p>
        </p:txBody>
      </p:sp>
      <p:sp>
        <p:nvSpPr>
          <p:cNvPr id="18" name="TextBox 17"/>
          <p:cNvSpPr txBox="1"/>
          <p:nvPr/>
        </p:nvSpPr>
        <p:spPr>
          <a:xfrm>
            <a:off x="6765948" y="4551641"/>
            <a:ext cx="395926" cy="400110"/>
          </a:xfrm>
          <a:prstGeom prst="rect">
            <a:avLst/>
          </a:prstGeom>
          <a:noFill/>
        </p:spPr>
        <p:txBody>
          <a:bodyPr wrap="square" rtlCol="0">
            <a:spAutoFit/>
          </a:bodyPr>
          <a:lstStyle/>
          <a:p>
            <a:r>
              <a:rPr lang="en-US" sz="2000" b="1" dirty="0"/>
              <a:t>?</a:t>
            </a:r>
          </a:p>
        </p:txBody>
      </p:sp>
      <p:sp>
        <p:nvSpPr>
          <p:cNvPr id="19" name="TextBox 18"/>
          <p:cNvSpPr txBox="1"/>
          <p:nvPr/>
        </p:nvSpPr>
        <p:spPr>
          <a:xfrm>
            <a:off x="7789716" y="4551641"/>
            <a:ext cx="395926" cy="400110"/>
          </a:xfrm>
          <a:prstGeom prst="rect">
            <a:avLst/>
          </a:prstGeom>
          <a:noFill/>
        </p:spPr>
        <p:txBody>
          <a:bodyPr wrap="square" rtlCol="0">
            <a:spAutoFit/>
          </a:bodyPr>
          <a:lstStyle/>
          <a:p>
            <a:r>
              <a:rPr lang="en-US" sz="2000" b="1" dirty="0"/>
              <a:t>?</a:t>
            </a:r>
          </a:p>
        </p:txBody>
      </p:sp>
      <p:sp>
        <p:nvSpPr>
          <p:cNvPr id="9" name="Slide Number Placeholder 8"/>
          <p:cNvSpPr>
            <a:spLocks noGrp="1"/>
          </p:cNvSpPr>
          <p:nvPr>
            <p:ph type="sldNum" sz="quarter" idx="12"/>
          </p:nvPr>
        </p:nvSpPr>
        <p:spPr/>
        <p:txBody>
          <a:bodyPr/>
          <a:lstStyle/>
          <a:p>
            <a:fld id="{9E95FB44-7746-41C3-A2F8-A34E863EED2F}" type="slidenum">
              <a:rPr lang="en-US" smtClean="0"/>
              <a:t>22</a:t>
            </a:fld>
            <a:endParaRPr lang="en-US"/>
          </a:p>
        </p:txBody>
      </p:sp>
      <p:sp>
        <p:nvSpPr>
          <p:cNvPr id="5" name="Rectangle 4">
            <a:extLst>
              <a:ext uri="{FF2B5EF4-FFF2-40B4-BE49-F238E27FC236}">
                <a16:creationId xmlns:a16="http://schemas.microsoft.com/office/drawing/2014/main" id="{4D66E6E7-0ABA-420E-B149-817C8A6ACF55}"/>
              </a:ext>
            </a:extLst>
          </p:cNvPr>
          <p:cNvSpPr/>
          <p:nvPr/>
        </p:nvSpPr>
        <p:spPr>
          <a:xfrm>
            <a:off x="1513586" y="4872415"/>
            <a:ext cx="3500117" cy="3812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7CFF531-A66A-4BA3-BD9A-C2327BF83969}"/>
              </a:ext>
            </a:extLst>
          </p:cNvPr>
          <p:cNvSpPr/>
          <p:nvPr/>
        </p:nvSpPr>
        <p:spPr>
          <a:xfrm>
            <a:off x="5013704" y="4870860"/>
            <a:ext cx="1379348" cy="3812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FE5A292-D5AD-40C1-A2CF-1400FC1BF2B2}"/>
              </a:ext>
            </a:extLst>
          </p:cNvPr>
          <p:cNvSpPr/>
          <p:nvPr/>
        </p:nvSpPr>
        <p:spPr>
          <a:xfrm>
            <a:off x="6393212" y="4870860"/>
            <a:ext cx="941280" cy="3812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3D9D29-6268-4E95-B4BE-0147C3D40947}"/>
              </a:ext>
            </a:extLst>
          </p:cNvPr>
          <p:cNvSpPr/>
          <p:nvPr/>
        </p:nvSpPr>
        <p:spPr>
          <a:xfrm>
            <a:off x="7334652" y="4870860"/>
            <a:ext cx="1073179" cy="3812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1C6EB6C-54C8-4A0D-8C07-8A8DA7778D50}"/>
              </a:ext>
            </a:extLst>
          </p:cNvPr>
          <p:cNvSpPr txBox="1"/>
          <p:nvPr/>
        </p:nvSpPr>
        <p:spPr>
          <a:xfrm>
            <a:off x="1589811" y="4845952"/>
            <a:ext cx="3500117" cy="369332"/>
          </a:xfrm>
          <a:prstGeom prst="rect">
            <a:avLst/>
          </a:prstGeom>
          <a:noFill/>
        </p:spPr>
        <p:txBody>
          <a:bodyPr wrap="square" rtlCol="0">
            <a:spAutoFit/>
          </a:bodyPr>
          <a:lstStyle/>
          <a:p>
            <a:r>
              <a:rPr lang="en-US" b="1" dirty="0"/>
              <a:t>Information System Impact Rating:</a:t>
            </a:r>
          </a:p>
        </p:txBody>
      </p:sp>
      <p:sp>
        <p:nvSpPr>
          <p:cNvPr id="23" name="TextBox 22">
            <a:extLst>
              <a:ext uri="{FF2B5EF4-FFF2-40B4-BE49-F238E27FC236}">
                <a16:creationId xmlns:a16="http://schemas.microsoft.com/office/drawing/2014/main" id="{29C2CA4F-A77C-4BFF-8072-C5ECB5625D99}"/>
              </a:ext>
            </a:extLst>
          </p:cNvPr>
          <p:cNvSpPr txBox="1"/>
          <p:nvPr/>
        </p:nvSpPr>
        <p:spPr>
          <a:xfrm>
            <a:off x="5605914" y="4853602"/>
            <a:ext cx="395926" cy="400110"/>
          </a:xfrm>
          <a:prstGeom prst="rect">
            <a:avLst/>
          </a:prstGeom>
          <a:noFill/>
        </p:spPr>
        <p:txBody>
          <a:bodyPr wrap="square" rtlCol="0">
            <a:spAutoFit/>
          </a:bodyPr>
          <a:lstStyle/>
          <a:p>
            <a:r>
              <a:rPr lang="en-US" sz="2000" b="1" dirty="0"/>
              <a:t>?</a:t>
            </a:r>
          </a:p>
        </p:txBody>
      </p:sp>
      <p:sp>
        <p:nvSpPr>
          <p:cNvPr id="24" name="TextBox 23">
            <a:extLst>
              <a:ext uri="{FF2B5EF4-FFF2-40B4-BE49-F238E27FC236}">
                <a16:creationId xmlns:a16="http://schemas.microsoft.com/office/drawing/2014/main" id="{5D507CE8-347C-4F8D-9053-53FCB7D56438}"/>
              </a:ext>
            </a:extLst>
          </p:cNvPr>
          <p:cNvSpPr txBox="1"/>
          <p:nvPr/>
        </p:nvSpPr>
        <p:spPr>
          <a:xfrm>
            <a:off x="6781944" y="4853602"/>
            <a:ext cx="395926" cy="400110"/>
          </a:xfrm>
          <a:prstGeom prst="rect">
            <a:avLst/>
          </a:prstGeom>
          <a:noFill/>
        </p:spPr>
        <p:txBody>
          <a:bodyPr wrap="square" rtlCol="0">
            <a:spAutoFit/>
          </a:bodyPr>
          <a:lstStyle/>
          <a:p>
            <a:r>
              <a:rPr lang="en-US" sz="2000" b="1" dirty="0"/>
              <a:t>?</a:t>
            </a:r>
          </a:p>
        </p:txBody>
      </p:sp>
      <p:sp>
        <p:nvSpPr>
          <p:cNvPr id="25" name="TextBox 24">
            <a:extLst>
              <a:ext uri="{FF2B5EF4-FFF2-40B4-BE49-F238E27FC236}">
                <a16:creationId xmlns:a16="http://schemas.microsoft.com/office/drawing/2014/main" id="{C75A996A-2F68-4D11-8C68-2E25B89DFFCC}"/>
              </a:ext>
            </a:extLst>
          </p:cNvPr>
          <p:cNvSpPr txBox="1"/>
          <p:nvPr/>
        </p:nvSpPr>
        <p:spPr>
          <a:xfrm>
            <a:off x="7805712" y="4853602"/>
            <a:ext cx="395926" cy="400110"/>
          </a:xfrm>
          <a:prstGeom prst="rect">
            <a:avLst/>
          </a:prstGeom>
          <a:noFill/>
        </p:spPr>
        <p:txBody>
          <a:bodyPr wrap="square" rtlCol="0">
            <a:spAutoFit/>
          </a:bodyPr>
          <a:lstStyle/>
          <a:p>
            <a:r>
              <a:rPr lang="en-US" sz="2000" b="1" dirty="0"/>
              <a:t>?</a:t>
            </a:r>
          </a:p>
        </p:txBody>
      </p:sp>
      <p:sp>
        <p:nvSpPr>
          <p:cNvPr id="26" name="Rectangle 25">
            <a:extLst>
              <a:ext uri="{FF2B5EF4-FFF2-40B4-BE49-F238E27FC236}">
                <a16:creationId xmlns:a16="http://schemas.microsoft.com/office/drawing/2014/main" id="{98A37A51-316B-47B8-880F-7F4BD2607ECC}"/>
              </a:ext>
            </a:extLst>
          </p:cNvPr>
          <p:cNvSpPr/>
          <p:nvPr/>
        </p:nvSpPr>
        <p:spPr>
          <a:xfrm>
            <a:off x="8401322" y="4877402"/>
            <a:ext cx="1285119" cy="3812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03F7B44-71B2-4F91-A615-23DD9346174D}"/>
              </a:ext>
            </a:extLst>
          </p:cNvPr>
          <p:cNvSpPr txBox="1"/>
          <p:nvPr/>
        </p:nvSpPr>
        <p:spPr>
          <a:xfrm>
            <a:off x="8843712" y="3727172"/>
            <a:ext cx="395926" cy="400110"/>
          </a:xfrm>
          <a:prstGeom prst="rect">
            <a:avLst/>
          </a:prstGeom>
          <a:noFill/>
        </p:spPr>
        <p:txBody>
          <a:bodyPr wrap="square" rtlCol="0">
            <a:spAutoFit/>
          </a:bodyPr>
          <a:lstStyle/>
          <a:p>
            <a:r>
              <a:rPr lang="en-US" sz="2000" b="1" dirty="0"/>
              <a:t>?</a:t>
            </a:r>
          </a:p>
        </p:txBody>
      </p:sp>
      <p:sp>
        <p:nvSpPr>
          <p:cNvPr id="28" name="TextBox 27">
            <a:extLst>
              <a:ext uri="{FF2B5EF4-FFF2-40B4-BE49-F238E27FC236}">
                <a16:creationId xmlns:a16="http://schemas.microsoft.com/office/drawing/2014/main" id="{8F2B8BFC-D457-4146-B3A5-C46E8030AFA4}"/>
              </a:ext>
            </a:extLst>
          </p:cNvPr>
          <p:cNvSpPr txBox="1"/>
          <p:nvPr/>
        </p:nvSpPr>
        <p:spPr>
          <a:xfrm>
            <a:off x="8843712" y="4008758"/>
            <a:ext cx="395926" cy="400110"/>
          </a:xfrm>
          <a:prstGeom prst="rect">
            <a:avLst/>
          </a:prstGeom>
          <a:noFill/>
        </p:spPr>
        <p:txBody>
          <a:bodyPr wrap="square" rtlCol="0">
            <a:spAutoFit/>
          </a:bodyPr>
          <a:lstStyle/>
          <a:p>
            <a:r>
              <a:rPr lang="en-US" sz="2000" b="1" dirty="0"/>
              <a:t>?</a:t>
            </a:r>
          </a:p>
        </p:txBody>
      </p:sp>
      <p:sp>
        <p:nvSpPr>
          <p:cNvPr id="29" name="TextBox 28">
            <a:extLst>
              <a:ext uri="{FF2B5EF4-FFF2-40B4-BE49-F238E27FC236}">
                <a16:creationId xmlns:a16="http://schemas.microsoft.com/office/drawing/2014/main" id="{14C27C12-3E92-4EFE-8721-160CD792ECE6}"/>
              </a:ext>
            </a:extLst>
          </p:cNvPr>
          <p:cNvSpPr txBox="1"/>
          <p:nvPr/>
        </p:nvSpPr>
        <p:spPr>
          <a:xfrm>
            <a:off x="8843712" y="4290344"/>
            <a:ext cx="395926" cy="400110"/>
          </a:xfrm>
          <a:prstGeom prst="rect">
            <a:avLst/>
          </a:prstGeom>
          <a:noFill/>
        </p:spPr>
        <p:txBody>
          <a:bodyPr wrap="square" rtlCol="0">
            <a:spAutoFit/>
          </a:bodyPr>
          <a:lstStyle/>
          <a:p>
            <a:r>
              <a:rPr lang="en-US" sz="2000" b="1" dirty="0"/>
              <a:t>?</a:t>
            </a:r>
          </a:p>
        </p:txBody>
      </p:sp>
      <p:sp>
        <p:nvSpPr>
          <p:cNvPr id="30" name="TextBox 29">
            <a:extLst>
              <a:ext uri="{FF2B5EF4-FFF2-40B4-BE49-F238E27FC236}">
                <a16:creationId xmlns:a16="http://schemas.microsoft.com/office/drawing/2014/main" id="{51F3B1D7-03F0-4D20-BD80-A0E41CEA987C}"/>
              </a:ext>
            </a:extLst>
          </p:cNvPr>
          <p:cNvSpPr txBox="1"/>
          <p:nvPr/>
        </p:nvSpPr>
        <p:spPr>
          <a:xfrm>
            <a:off x="8843712" y="4534297"/>
            <a:ext cx="395926" cy="400110"/>
          </a:xfrm>
          <a:prstGeom prst="rect">
            <a:avLst/>
          </a:prstGeom>
          <a:noFill/>
        </p:spPr>
        <p:txBody>
          <a:bodyPr wrap="square" rtlCol="0">
            <a:spAutoFit/>
          </a:bodyPr>
          <a:lstStyle/>
          <a:p>
            <a:r>
              <a:rPr lang="en-US" sz="2000" b="1" dirty="0"/>
              <a:t>?</a:t>
            </a:r>
          </a:p>
        </p:txBody>
      </p:sp>
      <p:sp>
        <p:nvSpPr>
          <p:cNvPr id="31" name="TextBox 30">
            <a:extLst>
              <a:ext uri="{FF2B5EF4-FFF2-40B4-BE49-F238E27FC236}">
                <a16:creationId xmlns:a16="http://schemas.microsoft.com/office/drawing/2014/main" id="{7569A895-F835-42C1-918F-8FF2915A5606}"/>
              </a:ext>
            </a:extLst>
          </p:cNvPr>
          <p:cNvSpPr txBox="1"/>
          <p:nvPr/>
        </p:nvSpPr>
        <p:spPr>
          <a:xfrm>
            <a:off x="8859708" y="4836258"/>
            <a:ext cx="395926" cy="400110"/>
          </a:xfrm>
          <a:prstGeom prst="rect">
            <a:avLst/>
          </a:prstGeom>
          <a:noFill/>
        </p:spPr>
        <p:txBody>
          <a:bodyPr wrap="square" rtlCol="0">
            <a:spAutoFit/>
          </a:bodyPr>
          <a:lstStyle/>
          <a:p>
            <a:r>
              <a:rPr lang="en-US" sz="2000" b="1" dirty="0"/>
              <a:t>?</a:t>
            </a:r>
          </a:p>
        </p:txBody>
      </p:sp>
    </p:spTree>
    <p:extLst>
      <p:ext uri="{BB962C8B-B14F-4D97-AF65-F5344CB8AC3E}">
        <p14:creationId xmlns:p14="http://schemas.microsoft.com/office/powerpoint/2010/main" val="3758358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39055" y="1278425"/>
            <a:ext cx="3251949" cy="2061962"/>
          </a:xfrm>
          <a:prstGeom prst="rect">
            <a:avLst/>
          </a:prstGeom>
        </p:spPr>
      </p:pic>
      <p:sp>
        <p:nvSpPr>
          <p:cNvPr id="2" name="Title 1"/>
          <p:cNvSpPr>
            <a:spLocks noGrp="1"/>
          </p:cNvSpPr>
          <p:nvPr>
            <p:ph type="title"/>
          </p:nvPr>
        </p:nvSpPr>
        <p:spPr>
          <a:xfrm>
            <a:off x="0" y="0"/>
            <a:ext cx="3546801" cy="1450109"/>
          </a:xfrm>
        </p:spPr>
        <p:txBody>
          <a:bodyPr>
            <a:noAutofit/>
          </a:bodyPr>
          <a:lstStyle/>
          <a:p>
            <a:pPr algn="ctr"/>
            <a:r>
              <a:rPr lang="en-US" sz="2800" b="1" dirty="0"/>
              <a:t>Disaster Management Information Types</a:t>
            </a:r>
            <a:br>
              <a:rPr lang="en-US" sz="2800" b="1" dirty="0"/>
            </a:br>
            <a:endParaRPr lang="en-US" sz="2800" b="1" dirty="0"/>
          </a:p>
        </p:txBody>
      </p:sp>
      <p:pic>
        <p:nvPicPr>
          <p:cNvPr id="4" name="Picture 3"/>
          <p:cNvPicPr>
            <a:picLocks noChangeAspect="1"/>
          </p:cNvPicPr>
          <p:nvPr/>
        </p:nvPicPr>
        <p:blipFill>
          <a:blip r:embed="rId4">
            <a:duotone>
              <a:prstClr val="black"/>
              <a:srgbClr val="D9C3A5">
                <a:tint val="50000"/>
                <a:satMod val="180000"/>
              </a:srgbClr>
            </a:duotone>
          </a:blip>
          <a:stretch>
            <a:fillRect/>
          </a:stretch>
        </p:blipFill>
        <p:spPr>
          <a:xfrm>
            <a:off x="3625776" y="193761"/>
            <a:ext cx="8317622" cy="2433285"/>
          </a:xfrm>
          <a:prstGeom prst="rect">
            <a:avLst/>
          </a:prstGeom>
        </p:spPr>
      </p:pic>
      <p:pic>
        <p:nvPicPr>
          <p:cNvPr id="5" name="Picture 4"/>
          <p:cNvPicPr>
            <a:picLocks noChangeAspect="1"/>
          </p:cNvPicPr>
          <p:nvPr/>
        </p:nvPicPr>
        <p:blipFill>
          <a:blip r:embed="rId5">
            <a:duotone>
              <a:prstClr val="black"/>
              <a:srgbClr val="D9C3A5">
                <a:tint val="50000"/>
                <a:satMod val="180000"/>
              </a:srgbClr>
            </a:duotone>
          </a:blip>
          <a:stretch>
            <a:fillRect/>
          </a:stretch>
        </p:blipFill>
        <p:spPr>
          <a:xfrm>
            <a:off x="3620339" y="2702407"/>
            <a:ext cx="8323060" cy="1852141"/>
          </a:xfrm>
          <a:prstGeom prst="rect">
            <a:avLst/>
          </a:prstGeom>
        </p:spPr>
      </p:pic>
      <p:grpSp>
        <p:nvGrpSpPr>
          <p:cNvPr id="13" name="Group 12"/>
          <p:cNvGrpSpPr/>
          <p:nvPr/>
        </p:nvGrpSpPr>
        <p:grpSpPr>
          <a:xfrm>
            <a:off x="3620339" y="4629909"/>
            <a:ext cx="8388649" cy="2161487"/>
            <a:chOff x="3535496" y="4497931"/>
            <a:chExt cx="8388649" cy="2161487"/>
          </a:xfrm>
        </p:grpSpPr>
        <p:sp>
          <p:nvSpPr>
            <p:cNvPr id="12" name="Rectangle 11"/>
            <p:cNvSpPr/>
            <p:nvPr/>
          </p:nvSpPr>
          <p:spPr>
            <a:xfrm>
              <a:off x="3535496" y="4497931"/>
              <a:ext cx="8388649" cy="2161487"/>
            </a:xfrm>
            <a:prstGeom prst="rect">
              <a:avLst/>
            </a:prstGeom>
            <a:solidFill>
              <a:srgbClr val="F5E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546801" y="4516585"/>
              <a:ext cx="8377344" cy="2133590"/>
              <a:chOff x="3647805" y="4223033"/>
              <a:chExt cx="4572235" cy="1154238"/>
            </a:xfrm>
          </p:grpSpPr>
          <p:pic>
            <p:nvPicPr>
              <p:cNvPr id="7" name="Picture 6"/>
              <p:cNvPicPr>
                <a:picLocks noChangeAspect="1"/>
              </p:cNvPicPr>
              <p:nvPr/>
            </p:nvPicPr>
            <p:blipFill>
              <a:blip r:embed="rId6">
                <a:duotone>
                  <a:prstClr val="black"/>
                  <a:srgbClr val="D9C3A5">
                    <a:tint val="50000"/>
                    <a:satMod val="180000"/>
                  </a:srgbClr>
                </a:duotone>
              </a:blip>
              <a:stretch>
                <a:fillRect/>
              </a:stretch>
            </p:blipFill>
            <p:spPr>
              <a:xfrm>
                <a:off x="3647805" y="4223033"/>
                <a:ext cx="4540483" cy="901746"/>
              </a:xfrm>
              <a:prstGeom prst="rect">
                <a:avLst/>
              </a:prstGeom>
              <a:ln>
                <a:noFill/>
              </a:ln>
            </p:spPr>
          </p:pic>
          <p:pic>
            <p:nvPicPr>
              <p:cNvPr id="8" name="Picture 7"/>
              <p:cNvPicPr>
                <a:picLocks noChangeAspect="1"/>
              </p:cNvPicPr>
              <p:nvPr/>
            </p:nvPicPr>
            <p:blipFill>
              <a:blip r:embed="rId7">
                <a:duotone>
                  <a:prstClr val="black"/>
                  <a:srgbClr val="D9C3A5">
                    <a:tint val="50000"/>
                    <a:satMod val="180000"/>
                  </a:srgbClr>
                </a:duotone>
              </a:blip>
              <a:stretch>
                <a:fillRect/>
              </a:stretch>
            </p:blipFill>
            <p:spPr>
              <a:xfrm>
                <a:off x="3673206" y="5269315"/>
                <a:ext cx="4546834" cy="107956"/>
              </a:xfrm>
              <a:prstGeom prst="rect">
                <a:avLst/>
              </a:prstGeom>
              <a:ln>
                <a:noFill/>
              </a:ln>
            </p:spPr>
          </p:pic>
        </p:grpSp>
      </p:grpSp>
      <p:sp>
        <p:nvSpPr>
          <p:cNvPr id="14" name="Rounded Rectangle 13"/>
          <p:cNvSpPr/>
          <p:nvPr/>
        </p:nvSpPr>
        <p:spPr>
          <a:xfrm>
            <a:off x="2094188" y="2309406"/>
            <a:ext cx="1366344" cy="11357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23</a:t>
            </a:fld>
            <a:endParaRPr lang="en-US"/>
          </a:p>
        </p:txBody>
      </p:sp>
    </p:spTree>
    <p:extLst>
      <p:ext uri="{BB962C8B-B14F-4D97-AF65-F5344CB8AC3E}">
        <p14:creationId xmlns:p14="http://schemas.microsoft.com/office/powerpoint/2010/main" val="80819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39055" y="1278425"/>
            <a:ext cx="3251949" cy="2061962"/>
          </a:xfrm>
          <a:prstGeom prst="rect">
            <a:avLst/>
          </a:prstGeom>
        </p:spPr>
      </p:pic>
      <p:sp>
        <p:nvSpPr>
          <p:cNvPr id="2" name="Title 1"/>
          <p:cNvSpPr>
            <a:spLocks noGrp="1"/>
          </p:cNvSpPr>
          <p:nvPr>
            <p:ph type="title"/>
          </p:nvPr>
        </p:nvSpPr>
        <p:spPr>
          <a:xfrm>
            <a:off x="0" y="0"/>
            <a:ext cx="3546801" cy="1450109"/>
          </a:xfrm>
        </p:spPr>
        <p:txBody>
          <a:bodyPr>
            <a:noAutofit/>
          </a:bodyPr>
          <a:lstStyle/>
          <a:p>
            <a:pPr algn="ctr"/>
            <a:r>
              <a:rPr lang="en-US" sz="2800" b="1" dirty="0"/>
              <a:t>Disaster Management Information Types</a:t>
            </a:r>
            <a:br>
              <a:rPr lang="en-US" sz="2800" b="1" dirty="0"/>
            </a:br>
            <a:endParaRPr lang="en-US" sz="2800" b="1" dirty="0"/>
          </a:p>
        </p:txBody>
      </p:sp>
      <p:sp>
        <p:nvSpPr>
          <p:cNvPr id="14" name="Rounded Rectangle 13"/>
          <p:cNvSpPr/>
          <p:nvPr/>
        </p:nvSpPr>
        <p:spPr>
          <a:xfrm>
            <a:off x="2094188" y="2309406"/>
            <a:ext cx="1366344" cy="11357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685856" y="701087"/>
            <a:ext cx="8393542" cy="2886420"/>
            <a:chOff x="3867986" y="749364"/>
            <a:chExt cx="8393542" cy="2886420"/>
          </a:xfrm>
        </p:grpSpPr>
        <p:sp>
          <p:nvSpPr>
            <p:cNvPr id="16" name="Rectangle 15"/>
            <p:cNvSpPr/>
            <p:nvPr/>
          </p:nvSpPr>
          <p:spPr>
            <a:xfrm>
              <a:off x="3867986" y="749364"/>
              <a:ext cx="8393542" cy="2886420"/>
            </a:xfrm>
            <a:prstGeom prst="rect">
              <a:avLst/>
            </a:prstGeom>
            <a:solidFill>
              <a:srgbClr val="F5E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867986" y="749364"/>
              <a:ext cx="8324014" cy="2886420"/>
              <a:chOff x="4371886" y="2914623"/>
              <a:chExt cx="3448227" cy="1195701"/>
            </a:xfrm>
          </p:grpSpPr>
          <p:pic>
            <p:nvPicPr>
              <p:cNvPr id="3" name="Picture 2"/>
              <p:cNvPicPr>
                <a:picLocks noChangeAspect="1"/>
              </p:cNvPicPr>
              <p:nvPr/>
            </p:nvPicPr>
            <p:blipFill>
              <a:blip r:embed="rId3">
                <a:duotone>
                  <a:prstClr val="black"/>
                  <a:srgbClr val="D9C3A5">
                    <a:tint val="50000"/>
                    <a:satMod val="180000"/>
                  </a:srgbClr>
                </a:duotone>
              </a:blip>
              <a:stretch>
                <a:fillRect/>
              </a:stretch>
            </p:blipFill>
            <p:spPr>
              <a:xfrm>
                <a:off x="4371886" y="2914623"/>
                <a:ext cx="3448227" cy="1028753"/>
              </a:xfrm>
              <a:prstGeom prst="rect">
                <a:avLst/>
              </a:prstGeom>
            </p:spPr>
          </p:pic>
          <p:pic>
            <p:nvPicPr>
              <p:cNvPr id="6" name="Picture 5"/>
              <p:cNvPicPr>
                <a:picLocks noChangeAspect="1"/>
              </p:cNvPicPr>
              <p:nvPr/>
            </p:nvPicPr>
            <p:blipFill>
              <a:blip r:embed="rId4">
                <a:duotone>
                  <a:prstClr val="black"/>
                  <a:srgbClr val="D9C3A5">
                    <a:tint val="50000"/>
                    <a:satMod val="180000"/>
                  </a:srgbClr>
                </a:duotone>
              </a:blip>
              <a:stretch>
                <a:fillRect/>
              </a:stretch>
            </p:blipFill>
            <p:spPr>
              <a:xfrm>
                <a:off x="4371886" y="4002368"/>
                <a:ext cx="3175163" cy="107956"/>
              </a:xfrm>
              <a:prstGeom prst="rect">
                <a:avLst/>
              </a:prstGeom>
            </p:spPr>
          </p:pic>
        </p:grpSp>
      </p:grpSp>
      <p:sp>
        <p:nvSpPr>
          <p:cNvPr id="18" name="Slide Number Placeholder 17"/>
          <p:cNvSpPr>
            <a:spLocks noGrp="1"/>
          </p:cNvSpPr>
          <p:nvPr>
            <p:ph type="sldNum" sz="quarter" idx="12"/>
          </p:nvPr>
        </p:nvSpPr>
        <p:spPr/>
        <p:txBody>
          <a:bodyPr/>
          <a:lstStyle/>
          <a:p>
            <a:fld id="{9E95FB44-7746-41C3-A2F8-A34E863EED2F}" type="slidenum">
              <a:rPr lang="en-US" smtClean="0"/>
              <a:t>24</a:t>
            </a:fld>
            <a:endParaRPr lang="en-US"/>
          </a:p>
        </p:txBody>
      </p:sp>
    </p:spTree>
    <p:extLst>
      <p:ext uri="{BB962C8B-B14F-4D97-AF65-F5344CB8AC3E}">
        <p14:creationId xmlns:p14="http://schemas.microsoft.com/office/powerpoint/2010/main" val="1019355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Exercise</a:t>
            </a:r>
          </a:p>
        </p:txBody>
      </p:sp>
      <p:sp>
        <p:nvSpPr>
          <p:cNvPr id="3" name="Content Placeholder 2"/>
          <p:cNvSpPr>
            <a:spLocks noGrp="1"/>
          </p:cNvSpPr>
          <p:nvPr>
            <p:ph idx="1"/>
          </p:nvPr>
        </p:nvSpPr>
        <p:spPr>
          <a:xfrm>
            <a:off x="533400" y="1201628"/>
            <a:ext cx="11658600" cy="4351338"/>
          </a:xfrm>
        </p:spPr>
        <p:txBody>
          <a:bodyPr/>
          <a:lstStyle/>
          <a:p>
            <a:r>
              <a:rPr lang="en-US" i="1" dirty="0"/>
              <a:t>Determine the Summary Impact Levels for the Disaster Information Types</a:t>
            </a:r>
          </a:p>
        </p:txBody>
      </p:sp>
      <p:pic>
        <p:nvPicPr>
          <p:cNvPr id="5" name="Picture 4"/>
          <p:cNvPicPr>
            <a:picLocks noChangeAspect="1"/>
          </p:cNvPicPr>
          <p:nvPr/>
        </p:nvPicPr>
        <p:blipFill>
          <a:blip r:embed="rId2"/>
          <a:stretch>
            <a:fillRect/>
          </a:stretch>
        </p:blipFill>
        <p:spPr>
          <a:xfrm>
            <a:off x="998284" y="2130221"/>
            <a:ext cx="9740850" cy="3026980"/>
          </a:xfrm>
          <a:prstGeom prst="rect">
            <a:avLst/>
          </a:prstGeom>
        </p:spPr>
      </p:pic>
      <p:sp>
        <p:nvSpPr>
          <p:cNvPr id="10" name="TextBox 9"/>
          <p:cNvSpPr txBox="1"/>
          <p:nvPr/>
        </p:nvSpPr>
        <p:spPr>
          <a:xfrm>
            <a:off x="9185516" y="3452452"/>
            <a:ext cx="395926" cy="400110"/>
          </a:xfrm>
          <a:prstGeom prst="rect">
            <a:avLst/>
          </a:prstGeom>
          <a:noFill/>
        </p:spPr>
        <p:txBody>
          <a:bodyPr wrap="square" rtlCol="0">
            <a:spAutoFit/>
          </a:bodyPr>
          <a:lstStyle/>
          <a:p>
            <a:r>
              <a:rPr lang="en-US" sz="2000" b="1" dirty="0"/>
              <a:t>?</a:t>
            </a:r>
          </a:p>
        </p:txBody>
      </p:sp>
      <p:sp>
        <p:nvSpPr>
          <p:cNvPr id="11" name="TextBox 10"/>
          <p:cNvSpPr txBox="1"/>
          <p:nvPr/>
        </p:nvSpPr>
        <p:spPr>
          <a:xfrm>
            <a:off x="9185516" y="3771746"/>
            <a:ext cx="395926" cy="400110"/>
          </a:xfrm>
          <a:prstGeom prst="rect">
            <a:avLst/>
          </a:prstGeom>
          <a:noFill/>
        </p:spPr>
        <p:txBody>
          <a:bodyPr wrap="square" rtlCol="0">
            <a:spAutoFit/>
          </a:bodyPr>
          <a:lstStyle/>
          <a:p>
            <a:r>
              <a:rPr lang="en-US" sz="2000" b="1" dirty="0"/>
              <a:t>?</a:t>
            </a:r>
          </a:p>
        </p:txBody>
      </p:sp>
      <p:sp>
        <p:nvSpPr>
          <p:cNvPr id="12" name="TextBox 11"/>
          <p:cNvSpPr txBox="1"/>
          <p:nvPr/>
        </p:nvSpPr>
        <p:spPr>
          <a:xfrm>
            <a:off x="9185516" y="4053332"/>
            <a:ext cx="395926" cy="400110"/>
          </a:xfrm>
          <a:prstGeom prst="rect">
            <a:avLst/>
          </a:prstGeom>
          <a:noFill/>
        </p:spPr>
        <p:txBody>
          <a:bodyPr wrap="square" rtlCol="0">
            <a:spAutoFit/>
          </a:bodyPr>
          <a:lstStyle/>
          <a:p>
            <a:r>
              <a:rPr lang="en-US" sz="2000" b="1" dirty="0"/>
              <a:t>?</a:t>
            </a:r>
          </a:p>
        </p:txBody>
      </p:sp>
      <p:sp>
        <p:nvSpPr>
          <p:cNvPr id="13" name="TextBox 12"/>
          <p:cNvSpPr txBox="1"/>
          <p:nvPr/>
        </p:nvSpPr>
        <p:spPr>
          <a:xfrm>
            <a:off x="9200903" y="4385525"/>
            <a:ext cx="395926" cy="400110"/>
          </a:xfrm>
          <a:prstGeom prst="rect">
            <a:avLst/>
          </a:prstGeom>
          <a:noFill/>
        </p:spPr>
        <p:txBody>
          <a:bodyPr wrap="square" rtlCol="0">
            <a:spAutoFit/>
          </a:bodyPr>
          <a:lstStyle/>
          <a:p>
            <a:r>
              <a:rPr lang="en-US" sz="2000" b="1" dirty="0"/>
              <a:t>?</a:t>
            </a:r>
          </a:p>
        </p:txBody>
      </p:sp>
      <p:sp>
        <p:nvSpPr>
          <p:cNvPr id="14" name="Slide Number Placeholder 13"/>
          <p:cNvSpPr>
            <a:spLocks noGrp="1"/>
          </p:cNvSpPr>
          <p:nvPr>
            <p:ph type="sldNum" sz="quarter" idx="12"/>
          </p:nvPr>
        </p:nvSpPr>
        <p:spPr/>
        <p:txBody>
          <a:bodyPr/>
          <a:lstStyle/>
          <a:p>
            <a:fld id="{9E95FB44-7746-41C3-A2F8-A34E863EED2F}" type="slidenum">
              <a:rPr lang="en-US" smtClean="0"/>
              <a:t>25</a:t>
            </a:fld>
            <a:endParaRPr lang="en-US"/>
          </a:p>
        </p:txBody>
      </p:sp>
    </p:spTree>
    <p:extLst>
      <p:ext uri="{BB962C8B-B14F-4D97-AF65-F5344CB8AC3E}">
        <p14:creationId xmlns:p14="http://schemas.microsoft.com/office/powerpoint/2010/main" val="2274227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Exercise – Answer…</a:t>
            </a:r>
          </a:p>
        </p:txBody>
      </p:sp>
      <p:sp>
        <p:nvSpPr>
          <p:cNvPr id="3" name="Content Placeholder 2"/>
          <p:cNvSpPr>
            <a:spLocks noGrp="1"/>
          </p:cNvSpPr>
          <p:nvPr>
            <p:ph idx="1"/>
          </p:nvPr>
        </p:nvSpPr>
        <p:spPr>
          <a:xfrm>
            <a:off x="533400" y="1201628"/>
            <a:ext cx="11658600" cy="4351338"/>
          </a:xfrm>
        </p:spPr>
        <p:txBody>
          <a:bodyPr/>
          <a:lstStyle/>
          <a:p>
            <a:r>
              <a:rPr lang="en-US" i="1" dirty="0"/>
              <a:t>Summary Impact Levels for the Disaster Information Types</a:t>
            </a:r>
          </a:p>
        </p:txBody>
      </p:sp>
      <p:pic>
        <p:nvPicPr>
          <p:cNvPr id="4" name="Picture 3"/>
          <p:cNvPicPr>
            <a:picLocks noChangeAspect="1"/>
          </p:cNvPicPr>
          <p:nvPr/>
        </p:nvPicPr>
        <p:blipFill>
          <a:blip r:embed="rId2"/>
          <a:stretch>
            <a:fillRect/>
          </a:stretch>
        </p:blipFill>
        <p:spPr>
          <a:xfrm>
            <a:off x="1095703" y="2182066"/>
            <a:ext cx="10491307" cy="3219799"/>
          </a:xfrm>
          <a:prstGeom prst="rect">
            <a:avLst/>
          </a:prstGeom>
        </p:spPr>
      </p:pic>
      <p:sp>
        <p:nvSpPr>
          <p:cNvPr id="6" name="Slide Number Placeholder 5"/>
          <p:cNvSpPr>
            <a:spLocks noGrp="1"/>
          </p:cNvSpPr>
          <p:nvPr>
            <p:ph type="sldNum" sz="quarter" idx="12"/>
          </p:nvPr>
        </p:nvSpPr>
        <p:spPr/>
        <p:txBody>
          <a:bodyPr/>
          <a:lstStyle/>
          <a:p>
            <a:fld id="{9E95FB44-7746-41C3-A2F8-A34E863EED2F}" type="slidenum">
              <a:rPr lang="en-US" smtClean="0"/>
              <a:t>26</a:t>
            </a:fld>
            <a:endParaRPr lang="en-US"/>
          </a:p>
        </p:txBody>
      </p:sp>
    </p:spTree>
    <p:extLst>
      <p:ext uri="{BB962C8B-B14F-4D97-AF65-F5344CB8AC3E}">
        <p14:creationId xmlns:p14="http://schemas.microsoft.com/office/powerpoint/2010/main" val="1899302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Exercise -</a:t>
            </a:r>
          </a:p>
        </p:txBody>
      </p:sp>
      <p:sp>
        <p:nvSpPr>
          <p:cNvPr id="3" name="Content Placeholder 2"/>
          <p:cNvSpPr>
            <a:spLocks noGrp="1"/>
          </p:cNvSpPr>
          <p:nvPr>
            <p:ph idx="1"/>
          </p:nvPr>
        </p:nvSpPr>
        <p:spPr>
          <a:xfrm>
            <a:off x="533400" y="1201628"/>
            <a:ext cx="11306666" cy="4351338"/>
          </a:xfrm>
        </p:spPr>
        <p:txBody>
          <a:bodyPr/>
          <a:lstStyle/>
          <a:p>
            <a:r>
              <a:rPr lang="en-US" i="1" dirty="0"/>
              <a:t>Determine the Overall Impact Levels for the Disaster Information Types</a:t>
            </a:r>
          </a:p>
        </p:txBody>
      </p:sp>
      <p:pic>
        <p:nvPicPr>
          <p:cNvPr id="4" name="Picture 3"/>
          <p:cNvPicPr>
            <a:picLocks noChangeAspect="1"/>
          </p:cNvPicPr>
          <p:nvPr/>
        </p:nvPicPr>
        <p:blipFill>
          <a:blip r:embed="rId2"/>
          <a:stretch>
            <a:fillRect/>
          </a:stretch>
        </p:blipFill>
        <p:spPr>
          <a:xfrm>
            <a:off x="1351129" y="2451538"/>
            <a:ext cx="9485995" cy="3264751"/>
          </a:xfrm>
          <a:prstGeom prst="rect">
            <a:avLst/>
          </a:prstGeom>
        </p:spPr>
      </p:pic>
      <p:sp>
        <p:nvSpPr>
          <p:cNvPr id="7" name="TextBox 6"/>
          <p:cNvSpPr txBox="1"/>
          <p:nvPr/>
        </p:nvSpPr>
        <p:spPr>
          <a:xfrm>
            <a:off x="5671851" y="4937896"/>
            <a:ext cx="445169" cy="400110"/>
          </a:xfrm>
          <a:prstGeom prst="rect">
            <a:avLst/>
          </a:prstGeom>
          <a:noFill/>
        </p:spPr>
        <p:txBody>
          <a:bodyPr wrap="square" rtlCol="0">
            <a:spAutoFit/>
          </a:bodyPr>
          <a:lstStyle/>
          <a:p>
            <a:r>
              <a:rPr lang="en-US" sz="2000" b="1" dirty="0"/>
              <a:t>?</a:t>
            </a:r>
          </a:p>
        </p:txBody>
      </p:sp>
      <p:sp>
        <p:nvSpPr>
          <p:cNvPr id="8" name="TextBox 7"/>
          <p:cNvSpPr txBox="1"/>
          <p:nvPr/>
        </p:nvSpPr>
        <p:spPr>
          <a:xfrm>
            <a:off x="6963016" y="4937896"/>
            <a:ext cx="395926" cy="400110"/>
          </a:xfrm>
          <a:prstGeom prst="rect">
            <a:avLst/>
          </a:prstGeom>
          <a:noFill/>
        </p:spPr>
        <p:txBody>
          <a:bodyPr wrap="square" rtlCol="0">
            <a:spAutoFit/>
          </a:bodyPr>
          <a:lstStyle/>
          <a:p>
            <a:r>
              <a:rPr lang="en-US" sz="2000" b="1" dirty="0"/>
              <a:t>?</a:t>
            </a:r>
          </a:p>
        </p:txBody>
      </p:sp>
      <p:sp>
        <p:nvSpPr>
          <p:cNvPr id="9" name="TextBox 8"/>
          <p:cNvSpPr txBox="1"/>
          <p:nvPr/>
        </p:nvSpPr>
        <p:spPr>
          <a:xfrm>
            <a:off x="8056525" y="4937896"/>
            <a:ext cx="395926" cy="400110"/>
          </a:xfrm>
          <a:prstGeom prst="rect">
            <a:avLst/>
          </a:prstGeom>
          <a:noFill/>
        </p:spPr>
        <p:txBody>
          <a:bodyPr wrap="square" rtlCol="0">
            <a:spAutoFit/>
          </a:bodyPr>
          <a:lstStyle/>
          <a:p>
            <a:r>
              <a:rPr lang="en-US" sz="2000" b="1" dirty="0"/>
              <a:t>?</a:t>
            </a:r>
          </a:p>
        </p:txBody>
      </p:sp>
      <p:sp>
        <p:nvSpPr>
          <p:cNvPr id="5" name="Slide Number Placeholder 4"/>
          <p:cNvSpPr>
            <a:spLocks noGrp="1"/>
          </p:cNvSpPr>
          <p:nvPr>
            <p:ph type="sldNum" sz="quarter" idx="12"/>
          </p:nvPr>
        </p:nvSpPr>
        <p:spPr/>
        <p:txBody>
          <a:bodyPr/>
          <a:lstStyle/>
          <a:p>
            <a:fld id="{9E95FB44-7746-41C3-A2F8-A34E863EED2F}" type="slidenum">
              <a:rPr lang="en-US" smtClean="0"/>
              <a:t>27</a:t>
            </a:fld>
            <a:endParaRPr lang="en-US"/>
          </a:p>
        </p:txBody>
      </p:sp>
    </p:spTree>
    <p:extLst>
      <p:ext uri="{BB962C8B-B14F-4D97-AF65-F5344CB8AC3E}">
        <p14:creationId xmlns:p14="http://schemas.microsoft.com/office/powerpoint/2010/main" val="500518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Exercise - Answer</a:t>
            </a:r>
          </a:p>
        </p:txBody>
      </p:sp>
      <p:sp>
        <p:nvSpPr>
          <p:cNvPr id="3" name="Content Placeholder 2"/>
          <p:cNvSpPr>
            <a:spLocks noGrp="1"/>
          </p:cNvSpPr>
          <p:nvPr>
            <p:ph idx="1"/>
          </p:nvPr>
        </p:nvSpPr>
        <p:spPr>
          <a:xfrm>
            <a:off x="533400" y="1201628"/>
            <a:ext cx="11306666" cy="4351338"/>
          </a:xfrm>
        </p:spPr>
        <p:txBody>
          <a:bodyPr/>
          <a:lstStyle/>
          <a:p>
            <a:r>
              <a:rPr lang="en-US" i="1" dirty="0"/>
              <a:t>Overall Impact Levels for the Disaster Information Types</a:t>
            </a:r>
          </a:p>
        </p:txBody>
      </p:sp>
      <p:pic>
        <p:nvPicPr>
          <p:cNvPr id="5" name="Picture 4"/>
          <p:cNvPicPr>
            <a:picLocks noChangeAspect="1"/>
          </p:cNvPicPr>
          <p:nvPr/>
        </p:nvPicPr>
        <p:blipFill>
          <a:blip r:embed="rId2"/>
          <a:stretch>
            <a:fillRect/>
          </a:stretch>
        </p:blipFill>
        <p:spPr>
          <a:xfrm>
            <a:off x="817646" y="1915510"/>
            <a:ext cx="9949964" cy="3429000"/>
          </a:xfrm>
          <a:prstGeom prst="rect">
            <a:avLst/>
          </a:prstGeom>
        </p:spPr>
      </p:pic>
      <p:sp>
        <p:nvSpPr>
          <p:cNvPr id="6" name="Slide Number Placeholder 5"/>
          <p:cNvSpPr>
            <a:spLocks noGrp="1"/>
          </p:cNvSpPr>
          <p:nvPr>
            <p:ph type="sldNum" sz="quarter" idx="12"/>
          </p:nvPr>
        </p:nvSpPr>
        <p:spPr/>
        <p:txBody>
          <a:bodyPr/>
          <a:lstStyle/>
          <a:p>
            <a:fld id="{9E95FB44-7746-41C3-A2F8-A34E863EED2F}" type="slidenum">
              <a:rPr lang="en-US" smtClean="0"/>
              <a:t>28</a:t>
            </a:fld>
            <a:endParaRPr lang="en-US"/>
          </a:p>
        </p:txBody>
      </p:sp>
    </p:spTree>
    <p:extLst>
      <p:ext uri="{BB962C8B-B14F-4D97-AF65-F5344CB8AC3E}">
        <p14:creationId xmlns:p14="http://schemas.microsoft.com/office/powerpoint/2010/main" val="2127635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Exercise</a:t>
            </a:r>
          </a:p>
        </p:txBody>
      </p:sp>
      <p:sp>
        <p:nvSpPr>
          <p:cNvPr id="3" name="Content Placeholder 2"/>
          <p:cNvSpPr>
            <a:spLocks noGrp="1"/>
          </p:cNvSpPr>
          <p:nvPr>
            <p:ph idx="1"/>
          </p:nvPr>
        </p:nvSpPr>
        <p:spPr>
          <a:xfrm>
            <a:off x="533400" y="1201628"/>
            <a:ext cx="10515600" cy="4351338"/>
          </a:xfrm>
        </p:spPr>
        <p:txBody>
          <a:bodyPr/>
          <a:lstStyle/>
          <a:p>
            <a:r>
              <a:rPr lang="en-US" i="1" dirty="0"/>
              <a:t>Determine the Overall Impact Level of Disaster Information Systems</a:t>
            </a:r>
          </a:p>
        </p:txBody>
      </p:sp>
      <p:pic>
        <p:nvPicPr>
          <p:cNvPr id="4" name="Picture 3"/>
          <p:cNvPicPr>
            <a:picLocks noChangeAspect="1"/>
          </p:cNvPicPr>
          <p:nvPr/>
        </p:nvPicPr>
        <p:blipFill>
          <a:blip r:embed="rId2"/>
          <a:stretch>
            <a:fillRect/>
          </a:stretch>
        </p:blipFill>
        <p:spPr>
          <a:xfrm>
            <a:off x="816433" y="1996956"/>
            <a:ext cx="9949534" cy="3432345"/>
          </a:xfrm>
          <a:prstGeom prst="rect">
            <a:avLst/>
          </a:prstGeom>
        </p:spPr>
      </p:pic>
      <p:sp>
        <p:nvSpPr>
          <p:cNvPr id="6" name="TextBox 5"/>
          <p:cNvSpPr txBox="1"/>
          <p:nvPr/>
        </p:nvSpPr>
        <p:spPr>
          <a:xfrm>
            <a:off x="9123005" y="4621682"/>
            <a:ext cx="395926" cy="400110"/>
          </a:xfrm>
          <a:prstGeom prst="rect">
            <a:avLst/>
          </a:prstGeom>
          <a:noFill/>
        </p:spPr>
        <p:txBody>
          <a:bodyPr wrap="square" rtlCol="0">
            <a:spAutoFit/>
          </a:bodyPr>
          <a:lstStyle/>
          <a:p>
            <a:r>
              <a:rPr lang="en-US" sz="2000" b="1" dirty="0"/>
              <a:t>?</a:t>
            </a:r>
          </a:p>
        </p:txBody>
      </p:sp>
      <p:sp>
        <p:nvSpPr>
          <p:cNvPr id="7" name="Slide Number Placeholder 6"/>
          <p:cNvSpPr>
            <a:spLocks noGrp="1"/>
          </p:cNvSpPr>
          <p:nvPr>
            <p:ph type="sldNum" sz="quarter" idx="12"/>
          </p:nvPr>
        </p:nvSpPr>
        <p:spPr/>
        <p:txBody>
          <a:bodyPr/>
          <a:lstStyle/>
          <a:p>
            <a:fld id="{9E95FB44-7746-41C3-A2F8-A34E863EED2F}" type="slidenum">
              <a:rPr lang="en-US" smtClean="0"/>
              <a:t>29</a:t>
            </a:fld>
            <a:endParaRPr lang="en-US"/>
          </a:p>
        </p:txBody>
      </p:sp>
    </p:spTree>
    <p:extLst>
      <p:ext uri="{BB962C8B-B14F-4D97-AF65-F5344CB8AC3E}">
        <p14:creationId xmlns:p14="http://schemas.microsoft.com/office/powerpoint/2010/main" val="3894398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NIST Risk Management Framework</a:t>
            </a:r>
          </a:p>
        </p:txBody>
      </p:sp>
      <p:pic>
        <p:nvPicPr>
          <p:cNvPr id="4" name="Picture 3"/>
          <p:cNvPicPr>
            <a:picLocks noChangeAspect="1"/>
          </p:cNvPicPr>
          <p:nvPr/>
        </p:nvPicPr>
        <p:blipFill>
          <a:blip r:embed="rId3"/>
          <a:stretch>
            <a:fillRect/>
          </a:stretch>
        </p:blipFill>
        <p:spPr>
          <a:xfrm>
            <a:off x="1791091" y="2065843"/>
            <a:ext cx="7003203" cy="3616881"/>
          </a:xfrm>
          <a:prstGeom prst="rect">
            <a:avLst/>
          </a:prstGeom>
        </p:spPr>
      </p:pic>
      <p:sp>
        <p:nvSpPr>
          <p:cNvPr id="5" name="Rounded Rectangle 4"/>
          <p:cNvSpPr/>
          <p:nvPr/>
        </p:nvSpPr>
        <p:spPr>
          <a:xfrm>
            <a:off x="4477731" y="2300140"/>
            <a:ext cx="1649691" cy="1088985"/>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586160" y="2300140"/>
            <a:ext cx="673997" cy="245097"/>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3</a:t>
            </a:fld>
            <a:endParaRPr lang="en-US"/>
          </a:p>
        </p:txBody>
      </p:sp>
    </p:spTree>
    <p:extLst>
      <p:ext uri="{BB962C8B-B14F-4D97-AF65-F5344CB8AC3E}">
        <p14:creationId xmlns:p14="http://schemas.microsoft.com/office/powerpoint/2010/main" val="26479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Exercise - Answer</a:t>
            </a:r>
          </a:p>
        </p:txBody>
      </p:sp>
      <p:sp>
        <p:nvSpPr>
          <p:cNvPr id="3" name="Content Placeholder 2"/>
          <p:cNvSpPr>
            <a:spLocks noGrp="1"/>
          </p:cNvSpPr>
          <p:nvPr>
            <p:ph idx="1"/>
          </p:nvPr>
        </p:nvSpPr>
        <p:spPr>
          <a:xfrm>
            <a:off x="533400" y="1201628"/>
            <a:ext cx="10515600" cy="4351338"/>
          </a:xfrm>
        </p:spPr>
        <p:txBody>
          <a:bodyPr/>
          <a:lstStyle/>
          <a:p>
            <a:r>
              <a:rPr lang="en-US" i="1" dirty="0"/>
              <a:t>Overall Impact Level of Disaster Information Systems</a:t>
            </a:r>
          </a:p>
        </p:txBody>
      </p:sp>
      <p:pic>
        <p:nvPicPr>
          <p:cNvPr id="7" name="Picture 6"/>
          <p:cNvPicPr>
            <a:picLocks noChangeAspect="1"/>
          </p:cNvPicPr>
          <p:nvPr/>
        </p:nvPicPr>
        <p:blipFill>
          <a:blip r:embed="rId2"/>
          <a:stretch>
            <a:fillRect/>
          </a:stretch>
        </p:blipFill>
        <p:spPr>
          <a:xfrm>
            <a:off x="808529" y="2052545"/>
            <a:ext cx="10695774" cy="3591510"/>
          </a:xfrm>
          <a:prstGeom prst="rect">
            <a:avLst/>
          </a:prstGeom>
        </p:spPr>
      </p:pic>
      <p:sp>
        <p:nvSpPr>
          <p:cNvPr id="8" name="Slide Number Placeholder 7"/>
          <p:cNvSpPr>
            <a:spLocks noGrp="1"/>
          </p:cNvSpPr>
          <p:nvPr>
            <p:ph type="sldNum" sz="quarter" idx="12"/>
          </p:nvPr>
        </p:nvSpPr>
        <p:spPr/>
        <p:txBody>
          <a:bodyPr/>
          <a:lstStyle/>
          <a:p>
            <a:fld id="{9E95FB44-7746-41C3-A2F8-A34E863EED2F}" type="slidenum">
              <a:rPr lang="en-US" smtClean="0"/>
              <a:t>30</a:t>
            </a:fld>
            <a:endParaRPr lang="en-US"/>
          </a:p>
        </p:txBody>
      </p:sp>
    </p:spTree>
    <p:extLst>
      <p:ext uri="{BB962C8B-B14F-4D97-AF65-F5344CB8AC3E}">
        <p14:creationId xmlns:p14="http://schemas.microsoft.com/office/powerpoint/2010/main" val="3938872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516" y="134214"/>
            <a:ext cx="8845484" cy="1325563"/>
          </a:xfrm>
        </p:spPr>
        <p:txBody>
          <a:bodyPr>
            <a:normAutofit/>
          </a:bodyPr>
          <a:lstStyle/>
          <a:p>
            <a:pPr marL="742950" indent="-742950">
              <a:buFont typeface="+mj-lt"/>
              <a:buAutoNum type="arabicPeriod" startAt="3"/>
            </a:pPr>
            <a:r>
              <a:rPr lang="en-US" b="1" dirty="0"/>
              <a:t>Adjust Information Impact Level</a:t>
            </a:r>
          </a:p>
        </p:txBody>
      </p:sp>
      <p:pic>
        <p:nvPicPr>
          <p:cNvPr id="4" name="Picture 3"/>
          <p:cNvPicPr>
            <a:picLocks noChangeAspect="1"/>
          </p:cNvPicPr>
          <p:nvPr/>
        </p:nvPicPr>
        <p:blipFill>
          <a:blip r:embed="rId3">
            <a:duotone>
              <a:prstClr val="black"/>
              <a:srgbClr val="D9C3A5">
                <a:tint val="50000"/>
                <a:satMod val="180000"/>
              </a:srgbClr>
            </a:duotone>
          </a:blip>
          <a:stretch>
            <a:fillRect/>
          </a:stretch>
        </p:blipFill>
        <p:spPr>
          <a:xfrm>
            <a:off x="0" y="-1"/>
            <a:ext cx="3108803" cy="3867808"/>
          </a:xfrm>
          <a:prstGeom prst="rect">
            <a:avLst/>
          </a:prstGeom>
          <a:ln w="25400">
            <a:solidFill>
              <a:schemeClr val="tx1"/>
            </a:solidFill>
          </a:ln>
        </p:spPr>
      </p:pic>
      <p:pic>
        <p:nvPicPr>
          <p:cNvPr id="10" name="Picture 9"/>
          <p:cNvPicPr>
            <a:picLocks noChangeAspect="1"/>
          </p:cNvPicPr>
          <p:nvPr/>
        </p:nvPicPr>
        <p:blipFill>
          <a:blip r:embed="rId4"/>
          <a:stretch>
            <a:fillRect/>
          </a:stretch>
        </p:blipFill>
        <p:spPr>
          <a:xfrm>
            <a:off x="3237040" y="2055814"/>
            <a:ext cx="8818326" cy="4351338"/>
          </a:xfrm>
          <a:prstGeom prst="rect">
            <a:avLst/>
          </a:prstGeom>
        </p:spPr>
      </p:pic>
      <p:sp>
        <p:nvSpPr>
          <p:cNvPr id="11" name="Rounded Rectangle 10"/>
          <p:cNvSpPr/>
          <p:nvPr/>
        </p:nvSpPr>
        <p:spPr>
          <a:xfrm>
            <a:off x="6963031" y="3355001"/>
            <a:ext cx="3180210" cy="13961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31</a:t>
            </a:fld>
            <a:endParaRPr lang="en-US"/>
          </a:p>
        </p:txBody>
      </p:sp>
    </p:spTree>
    <p:extLst>
      <p:ext uri="{BB962C8B-B14F-4D97-AF65-F5344CB8AC3E}">
        <p14:creationId xmlns:p14="http://schemas.microsoft.com/office/powerpoint/2010/main" val="318649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04973"/>
          </a:xfrm>
        </p:spPr>
        <p:txBody>
          <a:bodyPr/>
          <a:lstStyle/>
          <a:p>
            <a:r>
              <a:rPr lang="en-US" dirty="0"/>
              <a:t>Exercise  </a:t>
            </a:r>
          </a:p>
        </p:txBody>
      </p:sp>
      <p:sp>
        <p:nvSpPr>
          <p:cNvPr id="3" name="Content Placeholder 2"/>
          <p:cNvSpPr>
            <a:spLocks noGrp="1"/>
          </p:cNvSpPr>
          <p:nvPr>
            <p:ph idx="1"/>
          </p:nvPr>
        </p:nvSpPr>
        <p:spPr>
          <a:xfrm>
            <a:off x="772212" y="904974"/>
            <a:ext cx="10238295" cy="5590094"/>
          </a:xfrm>
        </p:spPr>
        <p:txBody>
          <a:bodyPr>
            <a:normAutofit/>
          </a:bodyPr>
          <a:lstStyle/>
          <a:p>
            <a:pPr marL="0" indent="0">
              <a:buNone/>
            </a:pPr>
            <a:r>
              <a:rPr lang="en-US" dirty="0"/>
              <a:t>Using </a:t>
            </a:r>
            <a:r>
              <a:rPr lang="en-US" dirty="0">
                <a:hlinkClick r:id="rId2"/>
              </a:rPr>
              <a:t>NIST SP 800 60 V2R1</a:t>
            </a:r>
            <a:endParaRPr lang="en-US" dirty="0"/>
          </a:p>
          <a:p>
            <a:pPr lvl="1"/>
            <a:r>
              <a:rPr lang="en-US" dirty="0"/>
              <a:t>Look at the “Special Factors” affecting CIA impact levels for each Disaster Management information type and adjust the table accordingly adding a column “Adjusted Summary Impact Level”</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20 minutes, then class discussion</a:t>
            </a:r>
          </a:p>
          <a:p>
            <a:pPr marL="514350" indent="-514350">
              <a:buFont typeface="+mj-lt"/>
              <a:buAutoNum type="arabicPeriod"/>
            </a:pPr>
            <a:endParaRPr lang="en-US" dirty="0"/>
          </a:p>
        </p:txBody>
      </p:sp>
      <p:pic>
        <p:nvPicPr>
          <p:cNvPr id="4" name="Picture 3"/>
          <p:cNvPicPr>
            <a:picLocks noChangeAspect="1"/>
          </p:cNvPicPr>
          <p:nvPr/>
        </p:nvPicPr>
        <p:blipFill>
          <a:blip r:embed="rId3"/>
          <a:stretch>
            <a:fillRect/>
          </a:stretch>
        </p:blipFill>
        <p:spPr>
          <a:xfrm>
            <a:off x="1994701" y="2968293"/>
            <a:ext cx="8202598" cy="2750213"/>
          </a:xfrm>
          <a:prstGeom prst="rect">
            <a:avLst/>
          </a:prstGeom>
        </p:spPr>
      </p:pic>
      <p:sp>
        <p:nvSpPr>
          <p:cNvPr id="6" name="Slide Number Placeholder 5"/>
          <p:cNvSpPr>
            <a:spLocks noGrp="1"/>
          </p:cNvSpPr>
          <p:nvPr>
            <p:ph type="sldNum" sz="quarter" idx="12"/>
          </p:nvPr>
        </p:nvSpPr>
        <p:spPr/>
        <p:txBody>
          <a:bodyPr/>
          <a:lstStyle/>
          <a:p>
            <a:fld id="{9E95FB44-7746-41C3-A2F8-A34E863EED2F}" type="slidenum">
              <a:rPr lang="en-US" smtClean="0"/>
              <a:t>32</a:t>
            </a:fld>
            <a:endParaRPr lang="en-US"/>
          </a:p>
        </p:txBody>
      </p:sp>
    </p:spTree>
    <p:extLst>
      <p:ext uri="{BB962C8B-B14F-4D97-AF65-F5344CB8AC3E}">
        <p14:creationId xmlns:p14="http://schemas.microsoft.com/office/powerpoint/2010/main" val="3985885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516" y="134214"/>
            <a:ext cx="8845484" cy="1325563"/>
          </a:xfrm>
        </p:spPr>
        <p:txBody>
          <a:bodyPr>
            <a:normAutofit/>
          </a:bodyPr>
          <a:lstStyle/>
          <a:p>
            <a:pPr marL="742950" indent="-742950">
              <a:buFont typeface="+mj-lt"/>
              <a:buAutoNum type="arabicPeriod" startAt="2"/>
            </a:pPr>
            <a:r>
              <a:rPr lang="en-US" b="1" dirty="0"/>
              <a:t>Select Provisional Impact Levels for the identified information system</a:t>
            </a:r>
          </a:p>
        </p:txBody>
      </p:sp>
      <p:pic>
        <p:nvPicPr>
          <p:cNvPr id="4" name="Picture 3"/>
          <p:cNvPicPr>
            <a:picLocks noChangeAspect="1"/>
          </p:cNvPicPr>
          <p:nvPr/>
        </p:nvPicPr>
        <p:blipFill>
          <a:blip r:embed="rId3">
            <a:duotone>
              <a:prstClr val="black"/>
              <a:srgbClr val="D9C3A5">
                <a:tint val="50000"/>
                <a:satMod val="180000"/>
              </a:srgbClr>
            </a:duotone>
          </a:blip>
          <a:stretch>
            <a:fillRect/>
          </a:stretch>
        </p:blipFill>
        <p:spPr>
          <a:xfrm>
            <a:off x="0" y="-1"/>
            <a:ext cx="3108803" cy="3867808"/>
          </a:xfrm>
          <a:prstGeom prst="rect">
            <a:avLst/>
          </a:prstGeom>
          <a:ln w="25400">
            <a:solidFill>
              <a:schemeClr val="tx1"/>
            </a:solidFill>
          </a:ln>
        </p:spPr>
      </p:pic>
      <p:pic>
        <p:nvPicPr>
          <p:cNvPr id="10" name="Picture 9"/>
          <p:cNvPicPr>
            <a:picLocks noChangeAspect="1"/>
          </p:cNvPicPr>
          <p:nvPr/>
        </p:nvPicPr>
        <p:blipFill>
          <a:blip r:embed="rId4"/>
          <a:stretch>
            <a:fillRect/>
          </a:stretch>
        </p:blipFill>
        <p:spPr>
          <a:xfrm>
            <a:off x="3237040" y="2055814"/>
            <a:ext cx="8818326" cy="4351338"/>
          </a:xfrm>
          <a:prstGeom prst="rect">
            <a:avLst/>
          </a:prstGeom>
        </p:spPr>
      </p:pic>
      <p:sp>
        <p:nvSpPr>
          <p:cNvPr id="11" name="Rounded Rectangle 10"/>
          <p:cNvSpPr/>
          <p:nvPr/>
        </p:nvSpPr>
        <p:spPr>
          <a:xfrm>
            <a:off x="10368913" y="3433267"/>
            <a:ext cx="1366344" cy="102561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33</a:t>
            </a:fld>
            <a:endParaRPr lang="en-US"/>
          </a:p>
        </p:txBody>
      </p:sp>
    </p:spTree>
    <p:extLst>
      <p:ext uri="{BB962C8B-B14F-4D97-AF65-F5344CB8AC3E}">
        <p14:creationId xmlns:p14="http://schemas.microsoft.com/office/powerpoint/2010/main" val="379541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90E65-268B-4789-856E-9943865CC288}"/>
              </a:ext>
            </a:extLst>
          </p:cNvPr>
          <p:cNvSpPr>
            <a:spLocks noGrp="1"/>
          </p:cNvSpPr>
          <p:nvPr>
            <p:ph type="title"/>
          </p:nvPr>
        </p:nvSpPr>
        <p:spPr>
          <a:xfrm>
            <a:off x="0" y="1"/>
            <a:ext cx="10515600" cy="781050"/>
          </a:xfrm>
        </p:spPr>
        <p:txBody>
          <a:bodyPr/>
          <a:lstStyle/>
          <a:p>
            <a:r>
              <a:rPr lang="en-US" dirty="0"/>
              <a:t>Exercise</a:t>
            </a:r>
          </a:p>
        </p:txBody>
      </p:sp>
      <p:sp>
        <p:nvSpPr>
          <p:cNvPr id="3" name="Content Placeholder 2">
            <a:extLst>
              <a:ext uri="{FF2B5EF4-FFF2-40B4-BE49-F238E27FC236}">
                <a16:creationId xmlns:a16="http://schemas.microsoft.com/office/drawing/2014/main" id="{DFF5173B-3F09-4FE5-B07F-ECD929386982}"/>
              </a:ext>
            </a:extLst>
          </p:cNvPr>
          <p:cNvSpPr>
            <a:spLocks noGrp="1"/>
          </p:cNvSpPr>
          <p:nvPr>
            <p:ph idx="1"/>
          </p:nvPr>
        </p:nvSpPr>
        <p:spPr>
          <a:xfrm>
            <a:off x="371475" y="781051"/>
            <a:ext cx="11639549" cy="5940423"/>
          </a:xfrm>
        </p:spPr>
        <p:txBody>
          <a:bodyPr>
            <a:normAutofit fontScale="92500" lnSpcReduction="20000"/>
          </a:bodyPr>
          <a:lstStyle/>
          <a:p>
            <a:pPr marL="0" indent="0">
              <a:buNone/>
            </a:pPr>
            <a:r>
              <a:rPr lang="en-US" sz="2000" dirty="0"/>
              <a:t>Find a preliminary categorization for the following information system and adjust the categorization based on your analysis – present justifications for both preliminary and adjusted categorizations</a:t>
            </a:r>
          </a:p>
          <a:p>
            <a:pPr marL="0" indent="0">
              <a:buNone/>
            </a:pPr>
            <a:r>
              <a:rPr lang="en-US" sz="2000" b="1" dirty="0"/>
              <a:t>Purpose: </a:t>
            </a:r>
            <a:r>
              <a:rPr lang="en-US" sz="2000" dirty="0"/>
              <a:t>The system has two overarching purposes: </a:t>
            </a:r>
          </a:p>
          <a:p>
            <a:pPr marL="971550" lvl="1" indent="-514350">
              <a:buFont typeface="+mj-lt"/>
              <a:buAutoNum type="arabicPeriod"/>
            </a:pPr>
            <a:r>
              <a:rPr lang="en-US" sz="1900" dirty="0"/>
              <a:t>For clients it is a system intended to help understand sewage and storm water collection and treatment systems (i.e. pipe networks, pump stations, and treatment plants) and their capacities, overflow characteristics and controls</a:t>
            </a:r>
          </a:p>
          <a:p>
            <a:pPr marL="914400" lvl="1" indent="-457200">
              <a:buFont typeface="+mj-lt"/>
              <a:buAutoNum type="arabicPeriod"/>
            </a:pPr>
            <a:r>
              <a:rPr lang="en-US" sz="1900" dirty="0"/>
              <a:t>For the firm the system is intended to provide revenue through pay by clients for: </a:t>
            </a:r>
          </a:p>
          <a:p>
            <a:pPr lvl="2"/>
            <a:r>
              <a:rPr lang="en-US" sz="1800" dirty="0"/>
              <a:t>Direct use of the service(s) of the system</a:t>
            </a:r>
          </a:p>
          <a:p>
            <a:pPr lvl="2"/>
            <a:r>
              <a:rPr lang="en-US" sz="1800" dirty="0"/>
              <a:t>Help in benefiting from the service(s) of the system</a:t>
            </a:r>
          </a:p>
          <a:p>
            <a:pPr lvl="2"/>
            <a:r>
              <a:rPr lang="en-US" sz="1800" dirty="0"/>
              <a:t>Having the firm apply the service(s) of the system to derive beneficial information for the clients</a:t>
            </a:r>
          </a:p>
          <a:p>
            <a:pPr marL="0" indent="0">
              <a:buNone/>
            </a:pPr>
            <a:r>
              <a:rPr lang="en-US" sz="2000" b="1" dirty="0"/>
              <a:t>Users:</a:t>
            </a:r>
            <a:endParaRPr lang="en-US" sz="2000" dirty="0"/>
          </a:p>
          <a:p>
            <a:pPr marL="971550" lvl="1" indent="-514350">
              <a:buFont typeface="+mj-lt"/>
              <a:buAutoNum type="arabicPeriod"/>
            </a:pPr>
            <a:r>
              <a:rPr lang="en-US" sz="1600" dirty="0"/>
              <a:t>Municipal and regional water and sewer utilities and governmental organizations will use the system to help plan capital improvement, operations, and maintenance of sewer systems (i.e. treatment plants and collection networks)</a:t>
            </a:r>
          </a:p>
          <a:p>
            <a:pPr marL="971550" lvl="1" indent="-514350">
              <a:buFont typeface="+mj-lt"/>
              <a:buAutoNum type="arabicPeriod"/>
            </a:pPr>
            <a:r>
              <a:rPr lang="en-US" sz="1600" dirty="0"/>
              <a:t>External consultants helping municipal and regional water and sewer utilities and organizations will use the system to help their clients plan capital improvement, operations, and maintenance of sewer systems</a:t>
            </a:r>
          </a:p>
          <a:p>
            <a:pPr marL="971550" lvl="1" indent="-514350">
              <a:buFont typeface="+mj-lt"/>
              <a:buAutoNum type="arabicPeriod"/>
            </a:pPr>
            <a:r>
              <a:rPr lang="en-US" sz="1600" dirty="0"/>
              <a:t>Internal consultants within the firm helping municipal and regional water and sewer utilities and organizations will use the system to help their client plan capital improvement, operations, and maintenance of sewer systems</a:t>
            </a:r>
          </a:p>
          <a:p>
            <a:pPr marL="971550" lvl="1" indent="-514350">
              <a:buFont typeface="+mj-lt"/>
              <a:buAutoNum type="arabicPeriod"/>
            </a:pPr>
            <a:r>
              <a:rPr lang="en-US" sz="1600" dirty="0"/>
              <a:t>The firm’s technical information system development staff will work directly on the information system to provide, maintain, enhance and extend the services of the information system to (1), (2) and (3) above</a:t>
            </a:r>
          </a:p>
          <a:p>
            <a:pPr marL="0" indent="0">
              <a:buNone/>
            </a:pPr>
            <a:r>
              <a:rPr lang="en-US" sz="2400" dirty="0"/>
              <a:t> </a:t>
            </a:r>
            <a:r>
              <a:rPr lang="en-US" sz="2000" dirty="0"/>
              <a:t>The system will be developed in a phased approach</a:t>
            </a:r>
          </a:p>
          <a:p>
            <a:pPr lvl="1"/>
            <a:r>
              <a:rPr lang="en-US" sz="1600" dirty="0"/>
              <a:t>The first phase (“V1”) will provide capabilities for sewer system pipe network information CRUD (create, read, update and delete) and read = display and query</a:t>
            </a:r>
          </a:p>
          <a:p>
            <a:pPr lvl="1"/>
            <a:r>
              <a:rPr lang="en-US" sz="1600" dirty="0"/>
              <a:t>Subsequent phases (“V2”, “V3”…) focus on providing modeling and analysis services including: capacity planning, overflow prediction and management, defect prediction, and maintenance management</a:t>
            </a:r>
          </a:p>
        </p:txBody>
      </p:sp>
      <p:sp>
        <p:nvSpPr>
          <p:cNvPr id="4" name="Slide Number Placeholder 3">
            <a:extLst>
              <a:ext uri="{FF2B5EF4-FFF2-40B4-BE49-F238E27FC236}">
                <a16:creationId xmlns:a16="http://schemas.microsoft.com/office/drawing/2014/main" id="{1720A977-2F7B-4AB3-84A2-C81C17A562A6}"/>
              </a:ext>
            </a:extLst>
          </p:cNvPr>
          <p:cNvSpPr>
            <a:spLocks noGrp="1"/>
          </p:cNvSpPr>
          <p:nvPr>
            <p:ph type="sldNum" sz="quarter" idx="12"/>
          </p:nvPr>
        </p:nvSpPr>
        <p:spPr/>
        <p:txBody>
          <a:bodyPr/>
          <a:lstStyle/>
          <a:p>
            <a:fld id="{9E95FB44-7746-41C3-A2F8-A34E863EED2F}" type="slidenum">
              <a:rPr lang="en-US" smtClean="0"/>
              <a:t>34</a:t>
            </a:fld>
            <a:endParaRPr lang="en-US"/>
          </a:p>
        </p:txBody>
      </p:sp>
    </p:spTree>
    <p:extLst>
      <p:ext uri="{BB962C8B-B14F-4D97-AF65-F5344CB8AC3E}">
        <p14:creationId xmlns:p14="http://schemas.microsoft.com/office/powerpoint/2010/main" val="151193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 calcmode="lin" valueType="num">
                                      <p:cBhvr additive="base">
                                        <p:cTn id="2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 calcmode="lin" valueType="num">
                                      <p:cBhvr additive="base">
                                        <p:cTn id="2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anim calcmode="lin" valueType="num">
                                      <p:cBhvr additive="base">
                                        <p:cTn id="3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 calcmode="lin" valueType="num">
                                      <p:cBhvr additive="base">
                                        <p:cTn id="3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Agenda</a:t>
            </a:r>
          </a:p>
        </p:txBody>
      </p:sp>
      <p:sp>
        <p:nvSpPr>
          <p:cNvPr id="3" name="Content Placeholder 2"/>
          <p:cNvSpPr>
            <a:spLocks noGrp="1"/>
          </p:cNvSpPr>
          <p:nvPr>
            <p:ph idx="1"/>
          </p:nvPr>
        </p:nvSpPr>
        <p:spPr>
          <a:xfrm>
            <a:off x="838200" y="1046136"/>
            <a:ext cx="10515600" cy="5130827"/>
          </a:xfrm>
        </p:spPr>
        <p:txBody>
          <a:bodyPr>
            <a:normAutofit fontScale="92500" lnSpcReduction="10000"/>
          </a:bodyPr>
          <a:lstStyle/>
          <a:p>
            <a:pPr>
              <a:buFont typeface="Wingdings" panose="05000000000000000000" pitchFamily="2" charset="2"/>
              <a:buChar char="ü"/>
            </a:pPr>
            <a:r>
              <a:rPr lang="en-US" dirty="0">
                <a:solidFill>
                  <a:schemeClr val="tx1">
                    <a:lumMod val="75000"/>
                    <a:lumOff val="25000"/>
                  </a:schemeClr>
                </a:solidFill>
              </a:rPr>
              <a:t>NIST Risk Management Framework and FIPS 199</a:t>
            </a:r>
          </a:p>
          <a:p>
            <a:pPr>
              <a:buFont typeface="Wingdings" panose="05000000000000000000" pitchFamily="2" charset="2"/>
              <a:buChar char="ü"/>
            </a:pPr>
            <a:r>
              <a:rPr lang="en-US" dirty="0">
                <a:solidFill>
                  <a:schemeClr val="tx1">
                    <a:lumMod val="75000"/>
                    <a:lumOff val="25000"/>
                  </a:schemeClr>
                </a:solidFill>
              </a:rPr>
              <a:t>Use of NIST SP 800-60 Volume 1 and Volume 2</a:t>
            </a:r>
          </a:p>
          <a:p>
            <a:pPr>
              <a:buFont typeface="Wingdings" panose="05000000000000000000" pitchFamily="2" charset="2"/>
              <a:buChar char="ü"/>
            </a:pPr>
            <a:r>
              <a:rPr lang="en-US" dirty="0">
                <a:solidFill>
                  <a:schemeClr val="tx1">
                    <a:lumMod val="75000"/>
                    <a:lumOff val="25000"/>
                  </a:schemeClr>
                </a:solidFill>
              </a:rPr>
              <a:t>Exercise – </a:t>
            </a:r>
            <a:r>
              <a:rPr lang="en-US" i="1" dirty="0">
                <a:solidFill>
                  <a:schemeClr val="tx1">
                    <a:lumMod val="75000"/>
                    <a:lumOff val="25000"/>
                  </a:schemeClr>
                </a:solidFill>
              </a:rPr>
              <a:t>Finalize impact levels</a:t>
            </a:r>
          </a:p>
          <a:p>
            <a:pPr>
              <a:buFont typeface="Wingdings" panose="05000000000000000000" pitchFamily="2" charset="2"/>
              <a:buChar char="ü"/>
            </a:pPr>
            <a:r>
              <a:rPr lang="en-US" i="1" dirty="0">
                <a:solidFill>
                  <a:schemeClr val="tx1">
                    <a:lumMod val="75000"/>
                    <a:lumOff val="25000"/>
                  </a:schemeClr>
                </a:solidFill>
              </a:rPr>
              <a:t>Exercise – Determine and finalize impact levels</a:t>
            </a:r>
          </a:p>
          <a:p>
            <a:pPr>
              <a:buFont typeface="Wingdings" panose="05000000000000000000" pitchFamily="2" charset="2"/>
              <a:buChar char="ü"/>
            </a:pPr>
            <a:r>
              <a:rPr lang="en-US" i="1" dirty="0">
                <a:solidFill>
                  <a:schemeClr val="tx1">
                    <a:lumMod val="75000"/>
                    <a:lumOff val="25000"/>
                  </a:schemeClr>
                </a:solidFill>
              </a:rPr>
              <a:t>Exercise – Determine Information and Information System Types and provisional security categorization</a:t>
            </a:r>
          </a:p>
          <a:p>
            <a:r>
              <a:rPr lang="en-US" dirty="0"/>
              <a:t>Security Control Baselines – review</a:t>
            </a:r>
          </a:p>
          <a:p>
            <a:pPr lvl="1"/>
            <a:r>
              <a:rPr lang="en-US" dirty="0"/>
              <a:t>FIPS 200  and NIST 800-53 Security Control Baselines</a:t>
            </a:r>
          </a:p>
          <a:p>
            <a:pPr lvl="1"/>
            <a:r>
              <a:rPr lang="en-US" dirty="0"/>
              <a:t>Security Control Families</a:t>
            </a:r>
          </a:p>
          <a:p>
            <a:r>
              <a:rPr lang="en-US" dirty="0"/>
              <a:t>Risk Assessment Controls</a:t>
            </a:r>
          </a:p>
          <a:p>
            <a:r>
              <a:rPr lang="en-US" dirty="0"/>
              <a:t>Team Exercise </a:t>
            </a:r>
            <a:r>
              <a:rPr lang="en-US" i="1" dirty="0"/>
              <a:t>Find and assess risk assessment policy</a:t>
            </a:r>
          </a:p>
          <a:p>
            <a:r>
              <a:rPr lang="en-US" dirty="0"/>
              <a:t>Next Time: Case Study 1</a:t>
            </a:r>
          </a:p>
          <a:p>
            <a:endParaRPr lang="en-US" dirty="0"/>
          </a:p>
        </p:txBody>
      </p:sp>
      <p:sp>
        <p:nvSpPr>
          <p:cNvPr id="4" name="Slide Number Placeholder 3"/>
          <p:cNvSpPr>
            <a:spLocks noGrp="1"/>
          </p:cNvSpPr>
          <p:nvPr>
            <p:ph type="sldNum" sz="quarter" idx="12"/>
          </p:nvPr>
        </p:nvSpPr>
        <p:spPr/>
        <p:txBody>
          <a:bodyPr/>
          <a:lstStyle/>
          <a:p>
            <a:fld id="{9E95FB44-7746-41C3-A2F8-A34E863EED2F}" type="slidenum">
              <a:rPr lang="en-US" smtClean="0"/>
              <a:t>35</a:t>
            </a:fld>
            <a:endParaRPr lang="en-US"/>
          </a:p>
        </p:txBody>
      </p:sp>
    </p:spTree>
    <p:extLst>
      <p:ext uri="{BB962C8B-B14F-4D97-AF65-F5344CB8AC3E}">
        <p14:creationId xmlns:p14="http://schemas.microsoft.com/office/powerpoint/2010/main" val="2677724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NIST Risk Management Framework</a:t>
            </a:r>
          </a:p>
        </p:txBody>
      </p:sp>
      <p:pic>
        <p:nvPicPr>
          <p:cNvPr id="4" name="Picture 3"/>
          <p:cNvPicPr>
            <a:picLocks noChangeAspect="1"/>
          </p:cNvPicPr>
          <p:nvPr/>
        </p:nvPicPr>
        <p:blipFill>
          <a:blip r:embed="rId2"/>
          <a:stretch>
            <a:fillRect/>
          </a:stretch>
        </p:blipFill>
        <p:spPr>
          <a:xfrm>
            <a:off x="1791091" y="2065843"/>
            <a:ext cx="7003203" cy="3616881"/>
          </a:xfrm>
          <a:prstGeom prst="rect">
            <a:avLst/>
          </a:prstGeom>
        </p:spPr>
      </p:pic>
      <p:sp>
        <p:nvSpPr>
          <p:cNvPr id="5" name="Rounded Rectangle 4"/>
          <p:cNvSpPr/>
          <p:nvPr/>
        </p:nvSpPr>
        <p:spPr>
          <a:xfrm>
            <a:off x="6825006" y="2408548"/>
            <a:ext cx="1649691" cy="1088985"/>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912204" y="2479249"/>
            <a:ext cx="737647" cy="216817"/>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36</a:t>
            </a:fld>
            <a:endParaRPr lang="en-US"/>
          </a:p>
        </p:txBody>
      </p:sp>
    </p:spTree>
    <p:extLst>
      <p:ext uri="{BB962C8B-B14F-4D97-AF65-F5344CB8AC3E}">
        <p14:creationId xmlns:p14="http://schemas.microsoft.com/office/powerpoint/2010/main" val="200411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dirty="0"/>
              <a:t>FIPS 200 </a:t>
            </a:r>
            <a:r>
              <a:rPr lang="en-US" b="1" i="1" dirty="0"/>
              <a:t>Minimum Security Control Requirements</a:t>
            </a:r>
          </a:p>
        </p:txBody>
      </p:sp>
      <p:sp>
        <p:nvSpPr>
          <p:cNvPr id="3" name="Content Placeholder 2"/>
          <p:cNvSpPr>
            <a:spLocks noGrp="1"/>
          </p:cNvSpPr>
          <p:nvPr>
            <p:ph idx="1"/>
          </p:nvPr>
        </p:nvSpPr>
        <p:spPr>
          <a:xfrm>
            <a:off x="96625" y="1302617"/>
            <a:ext cx="6087359" cy="4782272"/>
          </a:xfrm>
        </p:spPr>
        <p:txBody>
          <a:bodyPr>
            <a:normAutofit/>
          </a:bodyPr>
          <a:lstStyle/>
          <a:p>
            <a:pPr marL="514350" indent="-514350">
              <a:buFont typeface="+mj-lt"/>
              <a:buAutoNum type="arabicPeriod"/>
            </a:pPr>
            <a:r>
              <a:rPr lang="en-US" sz="2400" dirty="0"/>
              <a:t>Access Control (AC)</a:t>
            </a:r>
          </a:p>
          <a:p>
            <a:pPr marL="514350" indent="-514350">
              <a:buFont typeface="+mj-lt"/>
              <a:buAutoNum type="arabicPeriod"/>
            </a:pPr>
            <a:r>
              <a:rPr lang="en-US" sz="2400" dirty="0"/>
              <a:t>Awareness and Training (AT)</a:t>
            </a:r>
          </a:p>
          <a:p>
            <a:pPr marL="514350" indent="-514350">
              <a:buFont typeface="+mj-lt"/>
              <a:buAutoNum type="arabicPeriod"/>
            </a:pPr>
            <a:r>
              <a:rPr lang="en-US" sz="2400" dirty="0"/>
              <a:t>Audit and Accountability (AU)</a:t>
            </a:r>
          </a:p>
          <a:p>
            <a:pPr marL="514350" indent="-514350">
              <a:buFont typeface="+mj-lt"/>
              <a:buAutoNum type="arabicPeriod"/>
            </a:pPr>
            <a:r>
              <a:rPr lang="en-US" sz="2400" dirty="0"/>
              <a:t>Certification, Accreditation, and Security Assessment (CA)</a:t>
            </a:r>
          </a:p>
          <a:p>
            <a:pPr marL="514350" indent="-514350">
              <a:buFont typeface="+mj-lt"/>
              <a:buAutoNum type="arabicPeriod"/>
            </a:pPr>
            <a:r>
              <a:rPr lang="en-US" sz="2400" dirty="0"/>
              <a:t>Configuration Management (CM)</a:t>
            </a:r>
          </a:p>
          <a:p>
            <a:pPr marL="514350" indent="-514350">
              <a:buFont typeface="+mj-lt"/>
              <a:buAutoNum type="arabicPeriod"/>
            </a:pPr>
            <a:r>
              <a:rPr lang="en-US" sz="2400" dirty="0"/>
              <a:t>Contingency Planning</a:t>
            </a:r>
          </a:p>
          <a:p>
            <a:pPr marL="514350" indent="-514350">
              <a:buFont typeface="+mj-lt"/>
              <a:buAutoNum type="arabicPeriod"/>
            </a:pPr>
            <a:r>
              <a:rPr lang="en-US" sz="2400" dirty="0"/>
              <a:t>Identification and Authentication</a:t>
            </a:r>
          </a:p>
          <a:p>
            <a:pPr marL="514350" indent="-514350">
              <a:buFont typeface="+mj-lt"/>
              <a:buAutoNum type="arabicPeriod"/>
            </a:pPr>
            <a:r>
              <a:rPr lang="en-US" sz="2400" dirty="0"/>
              <a:t>Incident Response (IR)</a:t>
            </a:r>
          </a:p>
          <a:p>
            <a:pPr marL="514350" indent="-514350">
              <a:buFont typeface="+mj-lt"/>
              <a:buAutoNum type="arabicPeriod"/>
            </a:pPr>
            <a:r>
              <a:rPr lang="en-US" sz="2400" dirty="0"/>
              <a:t>Maintenance (MA)</a:t>
            </a:r>
          </a:p>
          <a:p>
            <a:endParaRPr lang="en-US" dirty="0"/>
          </a:p>
        </p:txBody>
      </p:sp>
      <p:sp>
        <p:nvSpPr>
          <p:cNvPr id="4" name="Content Placeholder 2"/>
          <p:cNvSpPr txBox="1">
            <a:spLocks/>
          </p:cNvSpPr>
          <p:nvPr/>
        </p:nvSpPr>
        <p:spPr>
          <a:xfrm>
            <a:off x="5808221" y="1302617"/>
            <a:ext cx="6383779" cy="4782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0"/>
            </a:pPr>
            <a:r>
              <a:rPr lang="en-US" sz="2400" dirty="0"/>
              <a:t>Media Protection (MP)</a:t>
            </a:r>
          </a:p>
          <a:p>
            <a:pPr marL="514350" indent="-514350">
              <a:buFont typeface="+mj-lt"/>
              <a:buAutoNum type="arabicPeriod" startAt="10"/>
            </a:pPr>
            <a:r>
              <a:rPr lang="en-US" sz="2400" dirty="0"/>
              <a:t>Physical and Environmental Protection *PE)</a:t>
            </a:r>
          </a:p>
          <a:p>
            <a:pPr marL="514350" indent="-514350">
              <a:buFont typeface="+mj-lt"/>
              <a:buAutoNum type="arabicPeriod" startAt="10"/>
            </a:pPr>
            <a:r>
              <a:rPr lang="en-US" sz="2400" dirty="0"/>
              <a:t>Planning (PL)</a:t>
            </a:r>
          </a:p>
          <a:p>
            <a:pPr marL="514350" indent="-514350">
              <a:buFont typeface="+mj-lt"/>
              <a:buAutoNum type="arabicPeriod" startAt="10"/>
            </a:pPr>
            <a:r>
              <a:rPr lang="en-US" sz="2400" dirty="0"/>
              <a:t>Personal Security (PS)</a:t>
            </a:r>
          </a:p>
          <a:p>
            <a:pPr marL="514350" indent="-514350">
              <a:buFont typeface="+mj-lt"/>
              <a:buAutoNum type="arabicPeriod" startAt="10"/>
            </a:pPr>
            <a:r>
              <a:rPr lang="en-US" sz="2400" dirty="0"/>
              <a:t>Risk Assessment (RA)</a:t>
            </a:r>
          </a:p>
          <a:p>
            <a:pPr marL="514350" indent="-514350">
              <a:buFont typeface="+mj-lt"/>
              <a:buAutoNum type="arabicPeriod" startAt="10"/>
            </a:pPr>
            <a:r>
              <a:rPr lang="en-US" sz="2400" dirty="0"/>
              <a:t>System and Services Acquisition(SA)</a:t>
            </a:r>
          </a:p>
          <a:p>
            <a:pPr marL="514350" indent="-514350">
              <a:buFont typeface="+mj-lt"/>
              <a:buAutoNum type="arabicPeriod" startAt="10"/>
            </a:pPr>
            <a:r>
              <a:rPr lang="en-US" sz="2400" dirty="0"/>
              <a:t>System and Communications Protection (SC)</a:t>
            </a:r>
          </a:p>
          <a:p>
            <a:pPr marL="514350" indent="-514350">
              <a:buFont typeface="+mj-lt"/>
              <a:buAutoNum type="arabicPeriod" startAt="10"/>
            </a:pPr>
            <a:r>
              <a:rPr lang="en-US" sz="2400" dirty="0"/>
              <a:t>System and Information Integrity (SI)</a:t>
            </a:r>
          </a:p>
          <a:p>
            <a:pPr marL="514350" indent="-514350">
              <a:buFont typeface="+mj-lt"/>
              <a:buAutoNum type="arabicPeriod" startAt="10"/>
            </a:pPr>
            <a:endParaRPr lang="en-US" dirty="0"/>
          </a:p>
        </p:txBody>
      </p:sp>
      <p:sp>
        <p:nvSpPr>
          <p:cNvPr id="5" name="Slide Number Placeholder 4"/>
          <p:cNvSpPr>
            <a:spLocks noGrp="1"/>
          </p:cNvSpPr>
          <p:nvPr>
            <p:ph type="sldNum" sz="quarter" idx="12"/>
          </p:nvPr>
        </p:nvSpPr>
        <p:spPr/>
        <p:txBody>
          <a:bodyPr/>
          <a:lstStyle/>
          <a:p>
            <a:fld id="{9E95FB44-7746-41C3-A2F8-A34E863EED2F}" type="slidenum">
              <a:rPr lang="en-US" smtClean="0"/>
              <a:t>37</a:t>
            </a:fld>
            <a:endParaRPr lang="en-US"/>
          </a:p>
        </p:txBody>
      </p:sp>
    </p:spTree>
    <p:extLst>
      <p:ext uri="{BB962C8B-B14F-4D97-AF65-F5344CB8AC3E}">
        <p14:creationId xmlns:p14="http://schemas.microsoft.com/office/powerpoint/2010/main" val="968459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NIST Risk Management Framework</a:t>
            </a:r>
          </a:p>
        </p:txBody>
      </p:sp>
      <p:pic>
        <p:nvPicPr>
          <p:cNvPr id="4" name="Picture 3"/>
          <p:cNvPicPr>
            <a:picLocks noChangeAspect="1"/>
          </p:cNvPicPr>
          <p:nvPr/>
        </p:nvPicPr>
        <p:blipFill>
          <a:blip r:embed="rId3"/>
          <a:stretch>
            <a:fillRect/>
          </a:stretch>
        </p:blipFill>
        <p:spPr>
          <a:xfrm>
            <a:off x="1791091" y="2065843"/>
            <a:ext cx="7003203" cy="3616881"/>
          </a:xfrm>
          <a:prstGeom prst="rect">
            <a:avLst/>
          </a:prstGeom>
        </p:spPr>
      </p:pic>
      <p:sp>
        <p:nvSpPr>
          <p:cNvPr id="5" name="Rounded Rectangle 4"/>
          <p:cNvSpPr/>
          <p:nvPr/>
        </p:nvSpPr>
        <p:spPr>
          <a:xfrm>
            <a:off x="6825006" y="2408548"/>
            <a:ext cx="1649691" cy="1088985"/>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598005" y="2488676"/>
            <a:ext cx="789494" cy="226244"/>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38</a:t>
            </a:fld>
            <a:endParaRPr lang="en-US"/>
          </a:p>
        </p:txBody>
      </p:sp>
    </p:spTree>
    <p:extLst>
      <p:ext uri="{BB962C8B-B14F-4D97-AF65-F5344CB8AC3E}">
        <p14:creationId xmlns:p14="http://schemas.microsoft.com/office/powerpoint/2010/main" val="93293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duotone>
              <a:prstClr val="black"/>
              <a:schemeClr val="tx2">
                <a:tint val="45000"/>
                <a:satMod val="400000"/>
              </a:schemeClr>
            </a:duotone>
          </a:blip>
          <a:stretch>
            <a:fillRect/>
          </a:stretch>
        </p:blipFill>
        <p:spPr>
          <a:xfrm>
            <a:off x="80169" y="196571"/>
            <a:ext cx="3372413" cy="4550523"/>
          </a:xfrm>
          <a:prstGeom prst="rect">
            <a:avLst/>
          </a:prstGeom>
          <a:ln w="25400">
            <a:solidFill>
              <a:schemeClr val="tx1"/>
            </a:solidFill>
          </a:ln>
        </p:spPr>
      </p:pic>
      <p:grpSp>
        <p:nvGrpSpPr>
          <p:cNvPr id="3" name="Group 2"/>
          <p:cNvGrpSpPr/>
          <p:nvPr/>
        </p:nvGrpSpPr>
        <p:grpSpPr>
          <a:xfrm>
            <a:off x="5128182" y="15415"/>
            <a:ext cx="6225207" cy="6842585"/>
            <a:chOff x="7106273" y="1501913"/>
            <a:chExt cx="4859858" cy="5341829"/>
          </a:xfrm>
        </p:grpSpPr>
        <p:grpSp>
          <p:nvGrpSpPr>
            <p:cNvPr id="14" name="Group 13"/>
            <p:cNvGrpSpPr/>
            <p:nvPr/>
          </p:nvGrpSpPr>
          <p:grpSpPr>
            <a:xfrm>
              <a:off x="7599717" y="1501913"/>
              <a:ext cx="4366414" cy="5278844"/>
              <a:chOff x="6890460" y="122715"/>
              <a:chExt cx="5160512" cy="6238881"/>
            </a:xfrm>
          </p:grpSpPr>
          <p:pic>
            <p:nvPicPr>
              <p:cNvPr id="11" name="Picture 10"/>
              <p:cNvPicPr>
                <a:picLocks noChangeAspect="1"/>
              </p:cNvPicPr>
              <p:nvPr/>
            </p:nvPicPr>
            <p:blipFill>
              <a:blip r:embed="rId4"/>
              <a:stretch>
                <a:fillRect/>
              </a:stretch>
            </p:blipFill>
            <p:spPr>
              <a:xfrm>
                <a:off x="9541603" y="122715"/>
                <a:ext cx="2509369" cy="3392111"/>
              </a:xfrm>
              <a:prstGeom prst="rect">
                <a:avLst/>
              </a:prstGeom>
            </p:spPr>
          </p:pic>
          <p:pic>
            <p:nvPicPr>
              <p:cNvPr id="10" name="Picture 9"/>
              <p:cNvPicPr>
                <a:picLocks noChangeAspect="1"/>
              </p:cNvPicPr>
              <p:nvPr/>
            </p:nvPicPr>
            <p:blipFill>
              <a:blip r:embed="rId5"/>
              <a:stretch>
                <a:fillRect/>
              </a:stretch>
            </p:blipFill>
            <p:spPr>
              <a:xfrm>
                <a:off x="9097102" y="749113"/>
                <a:ext cx="2299198" cy="3392111"/>
              </a:xfrm>
              <a:prstGeom prst="rect">
                <a:avLst/>
              </a:prstGeom>
            </p:spPr>
          </p:pic>
          <p:pic>
            <p:nvPicPr>
              <p:cNvPr id="9" name="Picture 8"/>
              <p:cNvPicPr>
                <a:picLocks noChangeAspect="1"/>
              </p:cNvPicPr>
              <p:nvPr/>
            </p:nvPicPr>
            <p:blipFill>
              <a:blip r:embed="rId6"/>
              <a:stretch>
                <a:fillRect/>
              </a:stretch>
            </p:blipFill>
            <p:spPr>
              <a:xfrm>
                <a:off x="8458639" y="1300767"/>
                <a:ext cx="2302994" cy="3363461"/>
              </a:xfrm>
              <a:prstGeom prst="rect">
                <a:avLst/>
              </a:prstGeom>
            </p:spPr>
          </p:pic>
          <p:pic>
            <p:nvPicPr>
              <p:cNvPr id="8" name="Picture 7"/>
              <p:cNvPicPr>
                <a:picLocks noChangeAspect="1"/>
              </p:cNvPicPr>
              <p:nvPr/>
            </p:nvPicPr>
            <p:blipFill>
              <a:blip r:embed="rId7"/>
              <a:stretch>
                <a:fillRect/>
              </a:stretch>
            </p:blipFill>
            <p:spPr>
              <a:xfrm>
                <a:off x="7937022" y="1914070"/>
                <a:ext cx="2288960" cy="3376557"/>
              </a:xfrm>
              <a:prstGeom prst="rect">
                <a:avLst/>
              </a:prstGeom>
            </p:spPr>
          </p:pic>
          <p:pic>
            <p:nvPicPr>
              <p:cNvPr id="7" name="Picture 6"/>
              <p:cNvPicPr>
                <a:picLocks noChangeAspect="1"/>
              </p:cNvPicPr>
              <p:nvPr/>
            </p:nvPicPr>
            <p:blipFill>
              <a:blip r:embed="rId8"/>
              <a:stretch>
                <a:fillRect/>
              </a:stretch>
            </p:blipFill>
            <p:spPr>
              <a:xfrm>
                <a:off x="7474045" y="2471833"/>
                <a:ext cx="2270730" cy="3338780"/>
              </a:xfrm>
              <a:prstGeom prst="rect">
                <a:avLst/>
              </a:prstGeom>
            </p:spPr>
          </p:pic>
          <p:pic>
            <p:nvPicPr>
              <p:cNvPr id="5" name="Picture 4"/>
              <p:cNvPicPr>
                <a:picLocks noChangeAspect="1"/>
              </p:cNvPicPr>
              <p:nvPr/>
            </p:nvPicPr>
            <p:blipFill>
              <a:blip r:embed="rId9"/>
              <a:stretch>
                <a:fillRect/>
              </a:stretch>
            </p:blipFill>
            <p:spPr>
              <a:xfrm>
                <a:off x="6890460" y="2966860"/>
                <a:ext cx="2309682" cy="3394736"/>
              </a:xfrm>
              <a:prstGeom prst="rect">
                <a:avLst/>
              </a:prstGeom>
            </p:spPr>
          </p:pic>
        </p:grpSp>
        <p:pic>
          <p:nvPicPr>
            <p:cNvPr id="2" name="Picture 1"/>
            <p:cNvPicPr>
              <a:picLocks noChangeAspect="1"/>
            </p:cNvPicPr>
            <p:nvPr/>
          </p:nvPicPr>
          <p:blipFill>
            <a:blip r:embed="rId10"/>
            <a:stretch>
              <a:fillRect/>
            </a:stretch>
          </p:blipFill>
          <p:spPr>
            <a:xfrm>
              <a:off x="7106273" y="4499370"/>
              <a:ext cx="2071612" cy="2344372"/>
            </a:xfrm>
            <a:prstGeom prst="rect">
              <a:avLst/>
            </a:prstGeom>
          </p:spPr>
        </p:pic>
      </p:grpSp>
      <p:sp>
        <p:nvSpPr>
          <p:cNvPr id="4" name="Slide Number Placeholder 3"/>
          <p:cNvSpPr>
            <a:spLocks noGrp="1"/>
          </p:cNvSpPr>
          <p:nvPr>
            <p:ph type="sldNum" sz="quarter" idx="12"/>
          </p:nvPr>
        </p:nvSpPr>
        <p:spPr/>
        <p:txBody>
          <a:bodyPr/>
          <a:lstStyle/>
          <a:p>
            <a:fld id="{9E95FB44-7746-41C3-A2F8-A34E863EED2F}" type="slidenum">
              <a:rPr lang="en-US" smtClean="0"/>
              <a:t>39</a:t>
            </a:fld>
            <a:endParaRPr lang="en-US"/>
          </a:p>
        </p:txBody>
      </p:sp>
    </p:spTree>
    <p:extLst>
      <p:ext uri="{BB962C8B-B14F-4D97-AF65-F5344CB8AC3E}">
        <p14:creationId xmlns:p14="http://schemas.microsoft.com/office/powerpoint/2010/main" val="2439527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64"/>
            <a:ext cx="12192000" cy="1483339"/>
          </a:xfrm>
        </p:spPr>
        <p:txBody>
          <a:bodyPr>
            <a:normAutofit fontScale="90000"/>
          </a:bodyPr>
          <a:lstStyle/>
          <a:p>
            <a:r>
              <a:rPr lang="en-US" dirty="0"/>
              <a:t>FIPS 199 – Risk Assessment based on security objectives and impact ratings for information and information system </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5454530" y="1388896"/>
            <a:ext cx="6124197" cy="5363896"/>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433228" y="1487602"/>
            <a:ext cx="4060114" cy="5247389"/>
          </a:xfrm>
          <a:prstGeom prst="rect">
            <a:avLst/>
          </a:prstGeom>
          <a:effectLst>
            <a:outerShdw blurRad="50800" dist="38100" dir="2700000" algn="tl" rotWithShape="0">
              <a:prstClr val="black">
                <a:alpha val="40000"/>
              </a:prstClr>
            </a:outerShdw>
          </a:effectLst>
        </p:spPr>
      </p:pic>
      <p:sp>
        <p:nvSpPr>
          <p:cNvPr id="3" name="Slide Number Placeholder 2"/>
          <p:cNvSpPr>
            <a:spLocks noGrp="1"/>
          </p:cNvSpPr>
          <p:nvPr>
            <p:ph type="sldNum" sz="quarter" idx="12"/>
          </p:nvPr>
        </p:nvSpPr>
        <p:spPr/>
        <p:txBody>
          <a:bodyPr/>
          <a:lstStyle/>
          <a:p>
            <a:fld id="{9E95FB44-7746-41C3-A2F8-A34E863EED2F}" type="slidenum">
              <a:rPr lang="en-US" smtClean="0"/>
              <a:t>4</a:t>
            </a:fld>
            <a:endParaRPr lang="en-US"/>
          </a:p>
        </p:txBody>
      </p:sp>
    </p:spTree>
    <p:extLst>
      <p:ext uri="{BB962C8B-B14F-4D97-AF65-F5344CB8AC3E}">
        <p14:creationId xmlns:p14="http://schemas.microsoft.com/office/powerpoint/2010/main" val="3186122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234902" y="1469434"/>
            <a:ext cx="3872631" cy="4812646"/>
            <a:chOff x="8093500" y="1501913"/>
            <a:chExt cx="3872631" cy="4812646"/>
          </a:xfrm>
        </p:grpSpPr>
        <p:pic>
          <p:nvPicPr>
            <p:cNvPr id="11" name="Picture 10"/>
            <p:cNvPicPr>
              <a:picLocks noChangeAspect="1"/>
            </p:cNvPicPr>
            <p:nvPr/>
          </p:nvPicPr>
          <p:blipFill>
            <a:blip r:embed="rId2"/>
            <a:stretch>
              <a:fillRect/>
            </a:stretch>
          </p:blipFill>
          <p:spPr>
            <a:xfrm>
              <a:off x="9842903" y="1501913"/>
              <a:ext cx="2123228" cy="2870134"/>
            </a:xfrm>
            <a:prstGeom prst="rect">
              <a:avLst/>
            </a:prstGeom>
          </p:spPr>
        </p:pic>
        <p:pic>
          <p:nvPicPr>
            <p:cNvPr id="10" name="Picture 9"/>
            <p:cNvPicPr>
              <a:picLocks noChangeAspect="1"/>
            </p:cNvPicPr>
            <p:nvPr/>
          </p:nvPicPr>
          <p:blipFill>
            <a:blip r:embed="rId3"/>
            <a:stretch>
              <a:fillRect/>
            </a:stretch>
          </p:blipFill>
          <p:spPr>
            <a:xfrm>
              <a:off x="9466802" y="2031921"/>
              <a:ext cx="1945398" cy="2870134"/>
            </a:xfrm>
            <a:prstGeom prst="rect">
              <a:avLst/>
            </a:prstGeom>
          </p:spPr>
        </p:pic>
        <p:pic>
          <p:nvPicPr>
            <p:cNvPr id="9" name="Picture 8"/>
            <p:cNvPicPr>
              <a:picLocks noChangeAspect="1"/>
            </p:cNvPicPr>
            <p:nvPr/>
          </p:nvPicPr>
          <p:blipFill>
            <a:blip r:embed="rId4"/>
            <a:stretch>
              <a:fillRect/>
            </a:stretch>
          </p:blipFill>
          <p:spPr>
            <a:xfrm>
              <a:off x="8926585" y="2498687"/>
              <a:ext cx="1948610" cy="2845893"/>
            </a:xfrm>
            <a:prstGeom prst="rect">
              <a:avLst/>
            </a:prstGeom>
          </p:spPr>
        </p:pic>
        <p:pic>
          <p:nvPicPr>
            <p:cNvPr id="8" name="Picture 7"/>
            <p:cNvPicPr>
              <a:picLocks noChangeAspect="1"/>
            </p:cNvPicPr>
            <p:nvPr/>
          </p:nvPicPr>
          <p:blipFill>
            <a:blip r:embed="rId5"/>
            <a:stretch>
              <a:fillRect/>
            </a:stretch>
          </p:blipFill>
          <p:spPr>
            <a:xfrm>
              <a:off x="8485234" y="3017615"/>
              <a:ext cx="1936736" cy="2856973"/>
            </a:xfrm>
            <a:prstGeom prst="rect">
              <a:avLst/>
            </a:prstGeom>
          </p:spPr>
        </p:pic>
        <p:pic>
          <p:nvPicPr>
            <p:cNvPr id="7" name="Picture 6"/>
            <p:cNvPicPr>
              <a:picLocks noChangeAspect="1"/>
            </p:cNvPicPr>
            <p:nvPr/>
          </p:nvPicPr>
          <p:blipFill>
            <a:blip r:embed="rId6"/>
            <a:stretch>
              <a:fillRect/>
            </a:stretch>
          </p:blipFill>
          <p:spPr>
            <a:xfrm>
              <a:off x="8093500" y="3489549"/>
              <a:ext cx="1921311" cy="2825010"/>
            </a:xfrm>
            <a:prstGeom prst="rect">
              <a:avLst/>
            </a:prstGeom>
          </p:spPr>
        </p:pic>
      </p:grpSp>
      <p:pic>
        <p:nvPicPr>
          <p:cNvPr id="5" name="Picture 4"/>
          <p:cNvPicPr>
            <a:picLocks noChangeAspect="1"/>
          </p:cNvPicPr>
          <p:nvPr/>
        </p:nvPicPr>
        <p:blipFill>
          <a:blip r:embed="rId7"/>
          <a:stretch>
            <a:fillRect/>
          </a:stretch>
        </p:blipFill>
        <p:spPr>
          <a:xfrm>
            <a:off x="3464141" y="134569"/>
            <a:ext cx="4534567" cy="6664838"/>
          </a:xfrm>
          <a:prstGeom prst="rect">
            <a:avLst/>
          </a:prstGeom>
        </p:spPr>
      </p:pic>
      <p:pic>
        <p:nvPicPr>
          <p:cNvPr id="13" name="Picture 12"/>
          <p:cNvPicPr>
            <a:picLocks noChangeAspect="1"/>
          </p:cNvPicPr>
          <p:nvPr/>
        </p:nvPicPr>
        <p:blipFill>
          <a:blip r:embed="rId8">
            <a:duotone>
              <a:prstClr val="black"/>
              <a:schemeClr val="tx2">
                <a:tint val="45000"/>
                <a:satMod val="400000"/>
              </a:schemeClr>
            </a:duotone>
          </a:blip>
          <a:stretch>
            <a:fillRect/>
          </a:stretch>
        </p:blipFill>
        <p:spPr>
          <a:xfrm>
            <a:off x="80169" y="196571"/>
            <a:ext cx="3372413" cy="4550523"/>
          </a:xfrm>
          <a:prstGeom prst="rect">
            <a:avLst/>
          </a:prstGeom>
          <a:ln w="25400">
            <a:solidFill>
              <a:schemeClr val="tx1"/>
            </a:solidFill>
          </a:ln>
        </p:spPr>
      </p:pic>
      <p:sp>
        <p:nvSpPr>
          <p:cNvPr id="15" name="Rounded Rectangle 14"/>
          <p:cNvSpPr/>
          <p:nvPr/>
        </p:nvSpPr>
        <p:spPr>
          <a:xfrm>
            <a:off x="5910606" y="196571"/>
            <a:ext cx="2088102" cy="4915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E95FB44-7746-41C3-A2F8-A34E863EED2F}" type="slidenum">
              <a:rPr lang="en-US" smtClean="0"/>
              <a:t>40</a:t>
            </a:fld>
            <a:endParaRPr lang="en-US"/>
          </a:p>
        </p:txBody>
      </p:sp>
    </p:spTree>
    <p:extLst>
      <p:ext uri="{BB962C8B-B14F-4D97-AF65-F5344CB8AC3E}">
        <p14:creationId xmlns:p14="http://schemas.microsoft.com/office/powerpoint/2010/main" val="3029973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028034" y="196572"/>
            <a:ext cx="3088926" cy="3734406"/>
            <a:chOff x="6890460" y="122715"/>
            <a:chExt cx="5160512" cy="6238881"/>
          </a:xfrm>
        </p:grpSpPr>
        <p:pic>
          <p:nvPicPr>
            <p:cNvPr id="11" name="Picture 10"/>
            <p:cNvPicPr>
              <a:picLocks noChangeAspect="1"/>
            </p:cNvPicPr>
            <p:nvPr/>
          </p:nvPicPr>
          <p:blipFill>
            <a:blip r:embed="rId2"/>
            <a:stretch>
              <a:fillRect/>
            </a:stretch>
          </p:blipFill>
          <p:spPr>
            <a:xfrm>
              <a:off x="9541603" y="122715"/>
              <a:ext cx="2509369" cy="3392111"/>
            </a:xfrm>
            <a:prstGeom prst="rect">
              <a:avLst/>
            </a:prstGeom>
          </p:spPr>
        </p:pic>
        <p:pic>
          <p:nvPicPr>
            <p:cNvPr id="10" name="Picture 9"/>
            <p:cNvPicPr>
              <a:picLocks noChangeAspect="1"/>
            </p:cNvPicPr>
            <p:nvPr/>
          </p:nvPicPr>
          <p:blipFill>
            <a:blip r:embed="rId3"/>
            <a:stretch>
              <a:fillRect/>
            </a:stretch>
          </p:blipFill>
          <p:spPr>
            <a:xfrm>
              <a:off x="9097102" y="749113"/>
              <a:ext cx="2299198" cy="3392111"/>
            </a:xfrm>
            <a:prstGeom prst="rect">
              <a:avLst/>
            </a:prstGeom>
          </p:spPr>
        </p:pic>
        <p:pic>
          <p:nvPicPr>
            <p:cNvPr id="9" name="Picture 8"/>
            <p:cNvPicPr>
              <a:picLocks noChangeAspect="1"/>
            </p:cNvPicPr>
            <p:nvPr/>
          </p:nvPicPr>
          <p:blipFill>
            <a:blip r:embed="rId4"/>
            <a:stretch>
              <a:fillRect/>
            </a:stretch>
          </p:blipFill>
          <p:spPr>
            <a:xfrm>
              <a:off x="8458639" y="1300767"/>
              <a:ext cx="2302994" cy="3363461"/>
            </a:xfrm>
            <a:prstGeom prst="rect">
              <a:avLst/>
            </a:prstGeom>
          </p:spPr>
        </p:pic>
        <p:pic>
          <p:nvPicPr>
            <p:cNvPr id="8" name="Picture 7"/>
            <p:cNvPicPr>
              <a:picLocks noChangeAspect="1"/>
            </p:cNvPicPr>
            <p:nvPr/>
          </p:nvPicPr>
          <p:blipFill>
            <a:blip r:embed="rId5"/>
            <a:stretch>
              <a:fillRect/>
            </a:stretch>
          </p:blipFill>
          <p:spPr>
            <a:xfrm>
              <a:off x="7937022" y="1914070"/>
              <a:ext cx="2288960" cy="3376557"/>
            </a:xfrm>
            <a:prstGeom prst="rect">
              <a:avLst/>
            </a:prstGeom>
          </p:spPr>
        </p:pic>
        <p:pic>
          <p:nvPicPr>
            <p:cNvPr id="7" name="Picture 6"/>
            <p:cNvPicPr>
              <a:picLocks noChangeAspect="1"/>
            </p:cNvPicPr>
            <p:nvPr/>
          </p:nvPicPr>
          <p:blipFill>
            <a:blip r:embed="rId6"/>
            <a:stretch>
              <a:fillRect/>
            </a:stretch>
          </p:blipFill>
          <p:spPr>
            <a:xfrm>
              <a:off x="7474045" y="2471833"/>
              <a:ext cx="2270730" cy="3338780"/>
            </a:xfrm>
            <a:prstGeom prst="rect">
              <a:avLst/>
            </a:prstGeom>
          </p:spPr>
        </p:pic>
        <p:pic>
          <p:nvPicPr>
            <p:cNvPr id="5" name="Picture 4"/>
            <p:cNvPicPr>
              <a:picLocks noChangeAspect="1"/>
            </p:cNvPicPr>
            <p:nvPr/>
          </p:nvPicPr>
          <p:blipFill>
            <a:blip r:embed="rId7"/>
            <a:stretch>
              <a:fillRect/>
            </a:stretch>
          </p:blipFill>
          <p:spPr>
            <a:xfrm>
              <a:off x="6890460" y="2966860"/>
              <a:ext cx="2309682" cy="3394736"/>
            </a:xfrm>
            <a:prstGeom prst="rect">
              <a:avLst/>
            </a:prstGeom>
          </p:spPr>
        </p:pic>
      </p:grpSp>
      <p:pic>
        <p:nvPicPr>
          <p:cNvPr id="2" name="Picture 1"/>
          <p:cNvPicPr>
            <a:picLocks noChangeAspect="1"/>
          </p:cNvPicPr>
          <p:nvPr/>
        </p:nvPicPr>
        <p:blipFill>
          <a:blip r:embed="rId8"/>
          <a:stretch>
            <a:fillRect/>
          </a:stretch>
        </p:blipFill>
        <p:spPr>
          <a:xfrm>
            <a:off x="3452582" y="196571"/>
            <a:ext cx="5598768" cy="6335935"/>
          </a:xfrm>
          <a:prstGeom prst="rect">
            <a:avLst/>
          </a:prstGeom>
        </p:spPr>
      </p:pic>
      <p:pic>
        <p:nvPicPr>
          <p:cNvPr id="13" name="Picture 12"/>
          <p:cNvPicPr>
            <a:picLocks noChangeAspect="1"/>
          </p:cNvPicPr>
          <p:nvPr/>
        </p:nvPicPr>
        <p:blipFill>
          <a:blip r:embed="rId9">
            <a:duotone>
              <a:prstClr val="black"/>
              <a:schemeClr val="tx2">
                <a:tint val="45000"/>
                <a:satMod val="400000"/>
              </a:schemeClr>
            </a:duotone>
          </a:blip>
          <a:stretch>
            <a:fillRect/>
          </a:stretch>
        </p:blipFill>
        <p:spPr>
          <a:xfrm>
            <a:off x="80169" y="196571"/>
            <a:ext cx="3372413" cy="4550523"/>
          </a:xfrm>
          <a:prstGeom prst="rect">
            <a:avLst/>
          </a:prstGeom>
          <a:ln w="25400">
            <a:solidFill>
              <a:schemeClr val="tx1"/>
            </a:solidFill>
          </a:ln>
        </p:spPr>
      </p:pic>
      <p:sp>
        <p:nvSpPr>
          <p:cNvPr id="4" name="Rounded Rectangle 3"/>
          <p:cNvSpPr/>
          <p:nvPr/>
        </p:nvSpPr>
        <p:spPr>
          <a:xfrm>
            <a:off x="3544478" y="1178350"/>
            <a:ext cx="5401559" cy="2073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41</a:t>
            </a:fld>
            <a:endParaRPr lang="en-US"/>
          </a:p>
        </p:txBody>
      </p:sp>
    </p:spTree>
    <p:extLst>
      <p:ext uri="{BB962C8B-B14F-4D97-AF65-F5344CB8AC3E}">
        <p14:creationId xmlns:p14="http://schemas.microsoft.com/office/powerpoint/2010/main" val="14180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AC-1</a:t>
            </a:r>
          </a:p>
        </p:txBody>
      </p:sp>
      <p:pic>
        <p:nvPicPr>
          <p:cNvPr id="4" name="Picture 3"/>
          <p:cNvPicPr>
            <a:picLocks noChangeAspect="1"/>
          </p:cNvPicPr>
          <p:nvPr/>
        </p:nvPicPr>
        <p:blipFill>
          <a:blip r:embed="rId2"/>
          <a:stretch>
            <a:fillRect/>
          </a:stretch>
        </p:blipFill>
        <p:spPr>
          <a:xfrm>
            <a:off x="4397961" y="0"/>
            <a:ext cx="7215542" cy="6740165"/>
          </a:xfrm>
          <a:prstGeom prst="rect">
            <a:avLst/>
          </a:prstGeom>
        </p:spPr>
      </p:pic>
      <p:pic>
        <p:nvPicPr>
          <p:cNvPr id="5" name="Picture 4"/>
          <p:cNvPicPr>
            <a:picLocks noChangeAspect="1"/>
          </p:cNvPicPr>
          <p:nvPr/>
        </p:nvPicPr>
        <p:blipFill>
          <a:blip r:embed="rId3">
            <a:duotone>
              <a:prstClr val="black"/>
              <a:schemeClr val="tx2">
                <a:tint val="45000"/>
                <a:satMod val="400000"/>
              </a:schemeClr>
            </a:duotone>
          </a:blip>
          <a:stretch>
            <a:fillRect/>
          </a:stretch>
        </p:blipFill>
        <p:spPr>
          <a:xfrm>
            <a:off x="127303" y="1497470"/>
            <a:ext cx="3372413" cy="4550523"/>
          </a:xfrm>
          <a:prstGeom prst="rect">
            <a:avLst/>
          </a:prstGeom>
          <a:ln w="25400">
            <a:solidFill>
              <a:schemeClr val="tx1"/>
            </a:solidFill>
          </a:ln>
        </p:spPr>
      </p:pic>
      <p:sp>
        <p:nvSpPr>
          <p:cNvPr id="3" name="Slide Number Placeholder 2"/>
          <p:cNvSpPr>
            <a:spLocks noGrp="1"/>
          </p:cNvSpPr>
          <p:nvPr>
            <p:ph type="sldNum" sz="quarter" idx="12"/>
          </p:nvPr>
        </p:nvSpPr>
        <p:spPr/>
        <p:txBody>
          <a:bodyPr/>
          <a:lstStyle/>
          <a:p>
            <a:fld id="{9E95FB44-7746-41C3-A2F8-A34E863EED2F}" type="slidenum">
              <a:rPr lang="en-US" smtClean="0"/>
              <a:t>42</a:t>
            </a:fld>
            <a:endParaRPr lang="en-US"/>
          </a:p>
        </p:txBody>
      </p:sp>
    </p:spTree>
    <p:extLst>
      <p:ext uri="{BB962C8B-B14F-4D97-AF65-F5344CB8AC3E}">
        <p14:creationId xmlns:p14="http://schemas.microsoft.com/office/powerpoint/2010/main" val="2167590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prstClr val="black"/>
              <a:schemeClr val="accent3">
                <a:tint val="45000"/>
                <a:satMod val="400000"/>
              </a:schemeClr>
            </a:duotone>
          </a:blip>
          <a:stretch>
            <a:fillRect/>
          </a:stretch>
        </p:blipFill>
        <p:spPr>
          <a:xfrm>
            <a:off x="57897" y="111730"/>
            <a:ext cx="3572460" cy="4611099"/>
          </a:xfrm>
          <a:prstGeom prst="rect">
            <a:avLst/>
          </a:prstGeom>
        </p:spPr>
      </p:pic>
      <p:pic>
        <p:nvPicPr>
          <p:cNvPr id="6" name="Picture 5"/>
          <p:cNvPicPr>
            <a:picLocks noChangeAspect="1"/>
          </p:cNvPicPr>
          <p:nvPr/>
        </p:nvPicPr>
        <p:blipFill>
          <a:blip r:embed="rId4"/>
          <a:stretch>
            <a:fillRect/>
          </a:stretch>
        </p:blipFill>
        <p:spPr>
          <a:xfrm>
            <a:off x="3705213" y="249407"/>
            <a:ext cx="8486787" cy="5548078"/>
          </a:xfrm>
          <a:prstGeom prst="rect">
            <a:avLst/>
          </a:prstGeom>
        </p:spPr>
      </p:pic>
      <p:sp>
        <p:nvSpPr>
          <p:cNvPr id="16" name="Rounded Rectangle 15"/>
          <p:cNvSpPr/>
          <p:nvPr/>
        </p:nvSpPr>
        <p:spPr>
          <a:xfrm>
            <a:off x="3780147" y="641024"/>
            <a:ext cx="8333295" cy="2545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E95FB44-7746-41C3-A2F8-A34E863EED2F}" type="slidenum">
              <a:rPr lang="en-US" smtClean="0"/>
              <a:t>43</a:t>
            </a:fld>
            <a:endParaRPr lang="en-US"/>
          </a:p>
        </p:txBody>
      </p:sp>
    </p:spTree>
    <p:extLst>
      <p:ext uri="{BB962C8B-B14F-4D97-AF65-F5344CB8AC3E}">
        <p14:creationId xmlns:p14="http://schemas.microsoft.com/office/powerpoint/2010/main" val="251562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Risk Assessment (RA) Controls</a:t>
            </a:r>
          </a:p>
        </p:txBody>
      </p:sp>
      <p:pic>
        <p:nvPicPr>
          <p:cNvPr id="5" name="Picture 4"/>
          <p:cNvPicPr>
            <a:picLocks noChangeAspect="1"/>
          </p:cNvPicPr>
          <p:nvPr/>
        </p:nvPicPr>
        <p:blipFill>
          <a:blip r:embed="rId3"/>
          <a:stretch>
            <a:fillRect/>
          </a:stretch>
        </p:blipFill>
        <p:spPr>
          <a:xfrm>
            <a:off x="1027522" y="1227718"/>
            <a:ext cx="10121438" cy="2695383"/>
          </a:xfrm>
          <a:prstGeom prst="rect">
            <a:avLst/>
          </a:prstGeom>
          <a:ln w="25400">
            <a:solidFill>
              <a:schemeClr val="tx1"/>
            </a:solidFill>
          </a:ln>
        </p:spPr>
      </p:pic>
      <p:sp>
        <p:nvSpPr>
          <p:cNvPr id="3" name="Slide Number Placeholder 2"/>
          <p:cNvSpPr>
            <a:spLocks noGrp="1"/>
          </p:cNvSpPr>
          <p:nvPr>
            <p:ph type="sldNum" sz="quarter" idx="12"/>
          </p:nvPr>
        </p:nvSpPr>
        <p:spPr/>
        <p:txBody>
          <a:bodyPr/>
          <a:lstStyle/>
          <a:p>
            <a:fld id="{9E95FB44-7746-41C3-A2F8-A34E863EED2F}" type="slidenum">
              <a:rPr lang="en-US" smtClean="0"/>
              <a:t>44</a:t>
            </a:fld>
            <a:endParaRPr lang="en-US"/>
          </a:p>
        </p:txBody>
      </p:sp>
    </p:spTree>
    <p:extLst>
      <p:ext uri="{BB962C8B-B14F-4D97-AF65-F5344CB8AC3E}">
        <p14:creationId xmlns:p14="http://schemas.microsoft.com/office/powerpoint/2010/main" val="1154880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RA-1</a:t>
            </a:r>
          </a:p>
        </p:txBody>
      </p:sp>
      <p:pic>
        <p:nvPicPr>
          <p:cNvPr id="6" name="Picture 5"/>
          <p:cNvPicPr>
            <a:picLocks noChangeAspect="1"/>
          </p:cNvPicPr>
          <p:nvPr/>
        </p:nvPicPr>
        <p:blipFill>
          <a:blip r:embed="rId2"/>
          <a:stretch>
            <a:fillRect/>
          </a:stretch>
        </p:blipFill>
        <p:spPr>
          <a:xfrm>
            <a:off x="4813303" y="0"/>
            <a:ext cx="7355228" cy="6858000"/>
          </a:xfrm>
          <a:prstGeom prst="rect">
            <a:avLst/>
          </a:prstGeom>
        </p:spPr>
      </p:pic>
      <p:pic>
        <p:nvPicPr>
          <p:cNvPr id="7" name="Picture 6"/>
          <p:cNvPicPr>
            <a:picLocks noChangeAspect="1"/>
          </p:cNvPicPr>
          <p:nvPr/>
        </p:nvPicPr>
        <p:blipFill>
          <a:blip r:embed="rId3">
            <a:duotone>
              <a:prstClr val="black"/>
              <a:schemeClr val="tx2">
                <a:tint val="45000"/>
                <a:satMod val="400000"/>
              </a:schemeClr>
            </a:duotone>
          </a:blip>
          <a:stretch>
            <a:fillRect/>
          </a:stretch>
        </p:blipFill>
        <p:spPr>
          <a:xfrm>
            <a:off x="587122" y="1480009"/>
            <a:ext cx="8613439" cy="3623812"/>
          </a:xfrm>
          <a:prstGeom prst="rect">
            <a:avLst/>
          </a:prstGeom>
        </p:spPr>
      </p:pic>
      <p:sp>
        <p:nvSpPr>
          <p:cNvPr id="3" name="Slide Number Placeholder 2"/>
          <p:cNvSpPr>
            <a:spLocks noGrp="1"/>
          </p:cNvSpPr>
          <p:nvPr>
            <p:ph type="sldNum" sz="quarter" idx="12"/>
          </p:nvPr>
        </p:nvSpPr>
        <p:spPr/>
        <p:txBody>
          <a:bodyPr/>
          <a:lstStyle/>
          <a:p>
            <a:fld id="{9E95FB44-7746-41C3-A2F8-A34E863EED2F}" type="slidenum">
              <a:rPr lang="en-US" smtClean="0"/>
              <a:t>45</a:t>
            </a:fld>
            <a:endParaRPr lang="en-US"/>
          </a:p>
        </p:txBody>
      </p:sp>
    </p:spTree>
    <p:extLst>
      <p:ext uri="{BB962C8B-B14F-4D97-AF65-F5344CB8AC3E}">
        <p14:creationId xmlns:p14="http://schemas.microsoft.com/office/powerpoint/2010/main" val="10367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174"/>
            <a:ext cx="10515600" cy="1325563"/>
          </a:xfrm>
        </p:spPr>
        <p:txBody>
          <a:bodyPr/>
          <a:lstStyle/>
          <a:p>
            <a:r>
              <a:rPr lang="en-US" dirty="0"/>
              <a:t>RA -2</a:t>
            </a:r>
          </a:p>
        </p:txBody>
      </p:sp>
      <p:grpSp>
        <p:nvGrpSpPr>
          <p:cNvPr id="6" name="Group 5"/>
          <p:cNvGrpSpPr/>
          <p:nvPr/>
        </p:nvGrpSpPr>
        <p:grpSpPr>
          <a:xfrm>
            <a:off x="3364253" y="0"/>
            <a:ext cx="8461499" cy="6858000"/>
            <a:chOff x="4094066" y="2306373"/>
            <a:chExt cx="4305522" cy="3489603"/>
          </a:xfrm>
        </p:grpSpPr>
        <p:pic>
          <p:nvPicPr>
            <p:cNvPr id="4" name="Picture 3"/>
            <p:cNvPicPr>
              <a:picLocks noChangeAspect="1"/>
            </p:cNvPicPr>
            <p:nvPr/>
          </p:nvPicPr>
          <p:blipFill>
            <a:blip r:embed="rId2"/>
            <a:stretch>
              <a:fillRect/>
            </a:stretch>
          </p:blipFill>
          <p:spPr>
            <a:xfrm>
              <a:off x="4094067" y="2306373"/>
              <a:ext cx="4305521" cy="1981302"/>
            </a:xfrm>
            <a:prstGeom prst="rect">
              <a:avLst/>
            </a:prstGeom>
          </p:spPr>
        </p:pic>
        <p:pic>
          <p:nvPicPr>
            <p:cNvPr id="5" name="Picture 4"/>
            <p:cNvPicPr>
              <a:picLocks noChangeAspect="1"/>
            </p:cNvPicPr>
            <p:nvPr/>
          </p:nvPicPr>
          <p:blipFill>
            <a:blip r:embed="rId3"/>
            <a:stretch>
              <a:fillRect/>
            </a:stretch>
          </p:blipFill>
          <p:spPr>
            <a:xfrm>
              <a:off x="4094066" y="4278248"/>
              <a:ext cx="4305521" cy="1517728"/>
            </a:xfrm>
            <a:prstGeom prst="rect">
              <a:avLst/>
            </a:prstGeom>
          </p:spPr>
        </p:pic>
      </p:grpSp>
      <p:pic>
        <p:nvPicPr>
          <p:cNvPr id="7" name="Picture 6"/>
          <p:cNvPicPr>
            <a:picLocks noChangeAspect="1"/>
          </p:cNvPicPr>
          <p:nvPr/>
        </p:nvPicPr>
        <p:blipFill>
          <a:blip r:embed="rId4">
            <a:duotone>
              <a:prstClr val="black"/>
              <a:schemeClr val="tx2">
                <a:tint val="45000"/>
                <a:satMod val="400000"/>
              </a:schemeClr>
            </a:duotone>
          </a:blip>
          <a:stretch>
            <a:fillRect/>
          </a:stretch>
        </p:blipFill>
        <p:spPr>
          <a:xfrm>
            <a:off x="266785" y="1622178"/>
            <a:ext cx="10176091" cy="2836699"/>
          </a:xfrm>
          <a:prstGeom prst="rect">
            <a:avLst/>
          </a:prstGeom>
        </p:spPr>
      </p:pic>
      <p:sp>
        <p:nvSpPr>
          <p:cNvPr id="3" name="Slide Number Placeholder 2"/>
          <p:cNvSpPr>
            <a:spLocks noGrp="1"/>
          </p:cNvSpPr>
          <p:nvPr>
            <p:ph type="sldNum" sz="quarter" idx="12"/>
          </p:nvPr>
        </p:nvSpPr>
        <p:spPr/>
        <p:txBody>
          <a:bodyPr/>
          <a:lstStyle/>
          <a:p>
            <a:fld id="{9E95FB44-7746-41C3-A2F8-A34E863EED2F}" type="slidenum">
              <a:rPr lang="en-US" smtClean="0"/>
              <a:t>46</a:t>
            </a:fld>
            <a:endParaRPr lang="en-US"/>
          </a:p>
        </p:txBody>
      </p:sp>
    </p:spTree>
    <p:extLst>
      <p:ext uri="{BB962C8B-B14F-4D97-AF65-F5344CB8AC3E}">
        <p14:creationId xmlns:p14="http://schemas.microsoft.com/office/powerpoint/2010/main" val="172598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174"/>
            <a:ext cx="10515600" cy="1325563"/>
          </a:xfrm>
        </p:spPr>
        <p:txBody>
          <a:bodyPr/>
          <a:lstStyle/>
          <a:p>
            <a:r>
              <a:rPr lang="en-US" dirty="0"/>
              <a:t>RA -3</a:t>
            </a:r>
          </a:p>
        </p:txBody>
      </p:sp>
      <p:grpSp>
        <p:nvGrpSpPr>
          <p:cNvPr id="9" name="Group 8"/>
          <p:cNvGrpSpPr/>
          <p:nvPr/>
        </p:nvGrpSpPr>
        <p:grpSpPr>
          <a:xfrm>
            <a:off x="5257800" y="133244"/>
            <a:ext cx="5592452" cy="6574058"/>
            <a:chOff x="5257800" y="763955"/>
            <a:chExt cx="3943553" cy="4635738"/>
          </a:xfrm>
        </p:grpSpPr>
        <p:pic>
          <p:nvPicPr>
            <p:cNvPr id="7" name="Picture 6"/>
            <p:cNvPicPr>
              <a:picLocks noChangeAspect="1"/>
            </p:cNvPicPr>
            <p:nvPr/>
          </p:nvPicPr>
          <p:blipFill>
            <a:blip r:embed="rId2"/>
            <a:stretch>
              <a:fillRect/>
            </a:stretch>
          </p:blipFill>
          <p:spPr>
            <a:xfrm>
              <a:off x="5257800" y="4777361"/>
              <a:ext cx="3873699" cy="622332"/>
            </a:xfrm>
            <a:prstGeom prst="rect">
              <a:avLst/>
            </a:prstGeom>
          </p:spPr>
        </p:pic>
        <p:pic>
          <p:nvPicPr>
            <p:cNvPr id="8" name="Picture 7"/>
            <p:cNvPicPr>
              <a:picLocks noChangeAspect="1"/>
            </p:cNvPicPr>
            <p:nvPr/>
          </p:nvPicPr>
          <p:blipFill>
            <a:blip r:embed="rId3"/>
            <a:stretch>
              <a:fillRect/>
            </a:stretch>
          </p:blipFill>
          <p:spPr>
            <a:xfrm>
              <a:off x="5257800" y="763955"/>
              <a:ext cx="3943553" cy="4013406"/>
            </a:xfrm>
            <a:prstGeom prst="rect">
              <a:avLst/>
            </a:prstGeom>
          </p:spPr>
        </p:pic>
      </p:grpSp>
      <p:pic>
        <p:nvPicPr>
          <p:cNvPr id="10" name="Picture 9"/>
          <p:cNvPicPr>
            <a:picLocks noChangeAspect="1"/>
          </p:cNvPicPr>
          <p:nvPr/>
        </p:nvPicPr>
        <p:blipFill>
          <a:blip r:embed="rId4">
            <a:duotone>
              <a:prstClr val="black"/>
              <a:schemeClr val="tx2">
                <a:tint val="45000"/>
                <a:satMod val="400000"/>
              </a:schemeClr>
            </a:duotone>
          </a:blip>
          <a:stretch>
            <a:fillRect/>
          </a:stretch>
        </p:blipFill>
        <p:spPr>
          <a:xfrm>
            <a:off x="847560" y="1458807"/>
            <a:ext cx="9437213" cy="4253836"/>
          </a:xfrm>
          <a:prstGeom prst="rect">
            <a:avLst/>
          </a:prstGeom>
        </p:spPr>
      </p:pic>
      <p:sp>
        <p:nvSpPr>
          <p:cNvPr id="3" name="Slide Number Placeholder 2"/>
          <p:cNvSpPr>
            <a:spLocks noGrp="1"/>
          </p:cNvSpPr>
          <p:nvPr>
            <p:ph type="sldNum" sz="quarter" idx="12"/>
          </p:nvPr>
        </p:nvSpPr>
        <p:spPr/>
        <p:txBody>
          <a:bodyPr/>
          <a:lstStyle/>
          <a:p>
            <a:fld id="{9E95FB44-7746-41C3-A2F8-A34E863EED2F}" type="slidenum">
              <a:rPr lang="en-US" smtClean="0"/>
              <a:t>47</a:t>
            </a:fld>
            <a:endParaRPr lang="en-US"/>
          </a:p>
        </p:txBody>
      </p:sp>
    </p:spTree>
    <p:extLst>
      <p:ext uri="{BB962C8B-B14F-4D97-AF65-F5344CB8AC3E}">
        <p14:creationId xmlns:p14="http://schemas.microsoft.com/office/powerpoint/2010/main" val="274796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04973"/>
          </a:xfrm>
        </p:spPr>
        <p:txBody>
          <a:bodyPr/>
          <a:lstStyle/>
          <a:p>
            <a:r>
              <a:rPr lang="en-US" dirty="0"/>
              <a:t>Exercise  </a:t>
            </a:r>
          </a:p>
        </p:txBody>
      </p:sp>
      <p:sp>
        <p:nvSpPr>
          <p:cNvPr id="3" name="Content Placeholder 2"/>
          <p:cNvSpPr>
            <a:spLocks noGrp="1"/>
          </p:cNvSpPr>
          <p:nvPr>
            <p:ph idx="1"/>
          </p:nvPr>
        </p:nvSpPr>
        <p:spPr>
          <a:xfrm>
            <a:off x="772212" y="904974"/>
            <a:ext cx="11218683" cy="5590094"/>
          </a:xfrm>
        </p:spPr>
        <p:txBody>
          <a:bodyPr>
            <a:normAutofit/>
          </a:bodyPr>
          <a:lstStyle/>
          <a:p>
            <a:pPr marL="514350" indent="-514350">
              <a:buFont typeface="+mj-lt"/>
              <a:buAutoNum type="arabicPeriod"/>
            </a:pPr>
            <a:r>
              <a:rPr lang="en-US" dirty="0"/>
              <a:t>Using Google or your favorite search engine… </a:t>
            </a:r>
          </a:p>
          <a:p>
            <a:pPr lvl="1"/>
            <a:r>
              <a:rPr lang="en-US" dirty="0"/>
              <a:t>Find an organization’s IT risk assessment policy and procedures</a:t>
            </a:r>
          </a:p>
          <a:p>
            <a:pPr lvl="2"/>
            <a:r>
              <a:rPr lang="en-US" sz="2400" i="1" dirty="0"/>
              <a:t>Assess how well the policy meets requirements of RA-1 </a:t>
            </a:r>
          </a:p>
          <a:p>
            <a:pPr lvl="2"/>
            <a:r>
              <a:rPr lang="en-US" sz="2400" i="1" dirty="0"/>
              <a:t>Assess how well the procedures meet RA2 and RA3  </a:t>
            </a:r>
          </a:p>
          <a:p>
            <a:pPr marL="457200" lvl="1" indent="0">
              <a:buNone/>
            </a:pPr>
            <a:endParaRPr lang="en-US" dirty="0"/>
          </a:p>
          <a:p>
            <a:pPr marL="514350" indent="-514350">
              <a:buFont typeface="+mj-lt"/>
              <a:buAutoNum type="arabicPeriod"/>
            </a:pPr>
            <a:r>
              <a:rPr lang="en-US" dirty="0"/>
              <a:t>Return to class discussion in 20 minutes </a:t>
            </a:r>
          </a:p>
          <a:p>
            <a:pPr marL="514350" indent="-514350">
              <a:buFont typeface="+mj-lt"/>
              <a:buAutoNum type="arabicPeriod"/>
            </a:pPr>
            <a:r>
              <a:rPr lang="en-US" dirty="0"/>
              <a:t>Present your findings</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9E95FB44-7746-41C3-A2F8-A34E863EED2F}" type="slidenum">
              <a:rPr lang="en-US" smtClean="0"/>
              <a:t>48</a:t>
            </a:fld>
            <a:endParaRPr lang="en-US"/>
          </a:p>
        </p:txBody>
      </p:sp>
    </p:spTree>
    <p:extLst>
      <p:ext uri="{BB962C8B-B14F-4D97-AF65-F5344CB8AC3E}">
        <p14:creationId xmlns:p14="http://schemas.microsoft.com/office/powerpoint/2010/main" val="1014803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Case Study Assignment – due 2/7 midnight</a:t>
            </a:r>
          </a:p>
        </p:txBody>
      </p:sp>
      <p:sp>
        <p:nvSpPr>
          <p:cNvPr id="3" name="Slide Number Placeholder 2"/>
          <p:cNvSpPr>
            <a:spLocks noGrp="1"/>
          </p:cNvSpPr>
          <p:nvPr>
            <p:ph type="sldNum" sz="quarter" idx="12"/>
          </p:nvPr>
        </p:nvSpPr>
        <p:spPr/>
        <p:txBody>
          <a:bodyPr/>
          <a:lstStyle/>
          <a:p>
            <a:fld id="{9E95FB44-7746-41C3-A2F8-A34E863EED2F}" type="slidenum">
              <a:rPr lang="en-US" smtClean="0"/>
              <a:t>49</a:t>
            </a:fld>
            <a:endParaRPr lang="en-US"/>
          </a:p>
        </p:txBody>
      </p:sp>
      <p:pic>
        <p:nvPicPr>
          <p:cNvPr id="8" name="Picture 7">
            <a:extLst>
              <a:ext uri="{FF2B5EF4-FFF2-40B4-BE49-F238E27FC236}">
                <a16:creationId xmlns:a16="http://schemas.microsoft.com/office/drawing/2014/main" id="{AA1C0E3B-ED51-45A0-AE6A-7A85FB86B2CC}"/>
              </a:ext>
            </a:extLst>
          </p:cNvPr>
          <p:cNvPicPr>
            <a:picLocks noChangeAspect="1"/>
          </p:cNvPicPr>
          <p:nvPr/>
        </p:nvPicPr>
        <p:blipFill>
          <a:blip r:embed="rId3"/>
          <a:stretch>
            <a:fillRect/>
          </a:stretch>
        </p:blipFill>
        <p:spPr>
          <a:xfrm>
            <a:off x="113121" y="2177181"/>
            <a:ext cx="5868579" cy="3680295"/>
          </a:xfrm>
          <a:prstGeom prst="rect">
            <a:avLst/>
          </a:prstGeom>
        </p:spPr>
      </p:pic>
      <p:pic>
        <p:nvPicPr>
          <p:cNvPr id="5" name="Content Placeholder 4"/>
          <p:cNvPicPr>
            <a:picLocks noGrp="1" noChangeAspect="1"/>
          </p:cNvPicPr>
          <p:nvPr>
            <p:ph idx="1"/>
          </p:nvPr>
        </p:nvPicPr>
        <p:blipFill>
          <a:blip r:embed="rId4"/>
          <a:stretch>
            <a:fillRect/>
          </a:stretch>
        </p:blipFill>
        <p:spPr>
          <a:xfrm>
            <a:off x="4035909" y="1142306"/>
            <a:ext cx="3029106" cy="2222614"/>
          </a:xfrm>
          <a:prstGeom prst="rect">
            <a:avLst/>
          </a:prstGeom>
        </p:spPr>
      </p:pic>
      <p:sp>
        <p:nvSpPr>
          <p:cNvPr id="6" name="Rectangle 5"/>
          <p:cNvSpPr/>
          <p:nvPr/>
        </p:nvSpPr>
        <p:spPr>
          <a:xfrm>
            <a:off x="4685122" y="3493080"/>
            <a:ext cx="7393757" cy="3139321"/>
          </a:xfrm>
          <a:prstGeom prst="rect">
            <a:avLst/>
          </a:prstGeom>
        </p:spPr>
        <p:txBody>
          <a:bodyPr wrap="square">
            <a:spAutoFit/>
          </a:bodyPr>
          <a:lstStyle/>
          <a:p>
            <a:r>
              <a:rPr lang="en-US" b="1" i="0" dirty="0">
                <a:solidFill>
                  <a:srgbClr val="222222"/>
                </a:solidFill>
                <a:effectLst/>
                <a:latin typeface="Roboto"/>
              </a:rPr>
              <a:t>Questions:</a:t>
            </a:r>
            <a:endParaRPr lang="en-US" b="0" i="0" dirty="0">
              <a:solidFill>
                <a:srgbClr val="222222"/>
              </a:solidFill>
              <a:effectLst/>
              <a:latin typeface="Roboto"/>
            </a:endParaRPr>
          </a:p>
          <a:p>
            <a:pPr marL="342900" indent="-342900">
              <a:buFont typeface="+mj-lt"/>
              <a:buAutoNum type="arabicPeriod"/>
            </a:pPr>
            <a:r>
              <a:rPr lang="en-US" b="0" i="0" dirty="0">
                <a:solidFill>
                  <a:srgbClr val="222222"/>
                </a:solidFill>
                <a:effectLst/>
                <a:latin typeface="Roboto"/>
              </a:rPr>
              <a:t>Who are the major stakeholders associated with Nordic Data Grid Facility (NDGF) and </a:t>
            </a:r>
            <a:r>
              <a:rPr lang="en-US" b="0" i="0" dirty="0" err="1">
                <a:solidFill>
                  <a:srgbClr val="222222"/>
                </a:solidFill>
                <a:effectLst/>
                <a:latin typeface="Roboto"/>
              </a:rPr>
              <a:t>UniNETT</a:t>
            </a:r>
            <a:r>
              <a:rPr lang="en-US" b="0" i="0" dirty="0">
                <a:solidFill>
                  <a:srgbClr val="222222"/>
                </a:solidFill>
                <a:effectLst/>
                <a:latin typeface="Roboto"/>
              </a:rPr>
              <a:t>?  What critical resources are stored within the system and what concerns might stakeholders have regarding the resources?</a:t>
            </a:r>
          </a:p>
          <a:p>
            <a:pPr marL="342900" indent="-342900">
              <a:buFont typeface="+mj-lt"/>
              <a:buAutoNum type="arabicPeriod"/>
            </a:pPr>
            <a:r>
              <a:rPr lang="en-US" b="0" i="0" dirty="0">
                <a:solidFill>
                  <a:srgbClr val="222222"/>
                </a:solidFill>
                <a:effectLst/>
                <a:latin typeface="Roboto"/>
              </a:rPr>
              <a:t>How did employees, information security (</a:t>
            </a:r>
            <a:r>
              <a:rPr lang="en-US" b="0" i="0" dirty="0" err="1">
                <a:solidFill>
                  <a:srgbClr val="222222"/>
                </a:solidFill>
                <a:effectLst/>
                <a:latin typeface="Roboto"/>
              </a:rPr>
              <a:t>infosec</a:t>
            </a:r>
            <a:r>
              <a:rPr lang="en-US" b="0" i="0" dirty="0">
                <a:solidFill>
                  <a:srgbClr val="222222"/>
                </a:solidFill>
                <a:effectLst/>
                <a:latin typeface="Roboto"/>
              </a:rPr>
              <a:t>) processes, and </a:t>
            </a:r>
            <a:r>
              <a:rPr lang="en-US" b="0" i="0" dirty="0" err="1">
                <a:solidFill>
                  <a:srgbClr val="222222"/>
                </a:solidFill>
                <a:effectLst/>
                <a:latin typeface="Roboto"/>
              </a:rPr>
              <a:t>infosec</a:t>
            </a:r>
            <a:r>
              <a:rPr lang="en-US" b="0" i="0" dirty="0">
                <a:solidFill>
                  <a:srgbClr val="222222"/>
                </a:solidFill>
                <a:effectLst/>
                <a:latin typeface="Roboto"/>
              </a:rPr>
              <a:t> tools inadvertently help the attacker succeed in breaking into Titan?</a:t>
            </a:r>
          </a:p>
          <a:p>
            <a:pPr marL="342900" indent="-342900">
              <a:buFont typeface="+mj-lt"/>
              <a:buAutoNum type="arabicPeriod"/>
            </a:pPr>
            <a:r>
              <a:rPr lang="en-US" b="0" i="0" dirty="0">
                <a:solidFill>
                  <a:srgbClr val="222222"/>
                </a:solidFill>
                <a:effectLst/>
                <a:latin typeface="Roboto"/>
              </a:rPr>
              <a:t>What should </a:t>
            </a:r>
            <a:r>
              <a:rPr lang="en-US" b="0" i="0" dirty="0" err="1">
                <a:solidFill>
                  <a:srgbClr val="222222"/>
                </a:solidFill>
                <a:effectLst/>
                <a:latin typeface="Roboto"/>
              </a:rPr>
              <a:t>Margrete</a:t>
            </a:r>
            <a:r>
              <a:rPr lang="en-US" b="0" i="0" dirty="0">
                <a:solidFill>
                  <a:srgbClr val="222222"/>
                </a:solidFill>
                <a:effectLst/>
                <a:latin typeface="Roboto"/>
              </a:rPr>
              <a:t> </a:t>
            </a:r>
            <a:r>
              <a:rPr lang="en-US" b="0" i="0" dirty="0" err="1">
                <a:solidFill>
                  <a:srgbClr val="222222"/>
                </a:solidFill>
                <a:effectLst/>
                <a:latin typeface="Roboto"/>
              </a:rPr>
              <a:t>Raaum</a:t>
            </a:r>
            <a:r>
              <a:rPr lang="en-US" b="0" i="0" dirty="0">
                <a:solidFill>
                  <a:srgbClr val="222222"/>
                </a:solidFill>
                <a:effectLst/>
                <a:latin typeface="Roboto"/>
              </a:rPr>
              <a:t> do now? Would you suggest that Titan is ready to be turned on for local access? Is it ready to be reconnected to the computational grid?</a:t>
            </a:r>
          </a:p>
        </p:txBody>
      </p:sp>
    </p:spTree>
    <p:extLst>
      <p:ext uri="{BB962C8B-B14F-4D97-AF65-F5344CB8AC3E}">
        <p14:creationId xmlns:p14="http://schemas.microsoft.com/office/powerpoint/2010/main" val="183230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NIST Risk Management Framework</a:t>
            </a:r>
          </a:p>
        </p:txBody>
      </p:sp>
      <p:pic>
        <p:nvPicPr>
          <p:cNvPr id="4" name="Picture 3"/>
          <p:cNvPicPr>
            <a:picLocks noChangeAspect="1"/>
          </p:cNvPicPr>
          <p:nvPr/>
        </p:nvPicPr>
        <p:blipFill>
          <a:blip r:embed="rId3"/>
          <a:stretch>
            <a:fillRect/>
          </a:stretch>
        </p:blipFill>
        <p:spPr>
          <a:xfrm>
            <a:off x="1791091" y="2065843"/>
            <a:ext cx="7003203" cy="3616881"/>
          </a:xfrm>
          <a:prstGeom prst="rect">
            <a:avLst/>
          </a:prstGeom>
        </p:spPr>
      </p:pic>
      <p:sp>
        <p:nvSpPr>
          <p:cNvPr id="5" name="Rounded Rectangle 4"/>
          <p:cNvSpPr/>
          <p:nvPr/>
        </p:nvSpPr>
        <p:spPr>
          <a:xfrm>
            <a:off x="4477731" y="2300140"/>
            <a:ext cx="1649691" cy="1088985"/>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257800" y="2300140"/>
            <a:ext cx="737647" cy="216817"/>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5</a:t>
            </a:fld>
            <a:endParaRPr lang="en-US"/>
          </a:p>
        </p:txBody>
      </p:sp>
    </p:spTree>
    <p:extLst>
      <p:ext uri="{BB962C8B-B14F-4D97-AF65-F5344CB8AC3E}">
        <p14:creationId xmlns:p14="http://schemas.microsoft.com/office/powerpoint/2010/main" val="37265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Agenda</a:t>
            </a:r>
          </a:p>
        </p:txBody>
      </p:sp>
      <p:sp>
        <p:nvSpPr>
          <p:cNvPr id="3" name="Content Placeholder 2"/>
          <p:cNvSpPr>
            <a:spLocks noGrp="1"/>
          </p:cNvSpPr>
          <p:nvPr>
            <p:ph idx="1"/>
          </p:nvPr>
        </p:nvSpPr>
        <p:spPr>
          <a:xfrm>
            <a:off x="838200" y="1046136"/>
            <a:ext cx="10515600" cy="5130827"/>
          </a:xfrm>
        </p:spPr>
        <p:txBody>
          <a:bodyPr>
            <a:normAutofit fontScale="92500" lnSpcReduction="10000"/>
          </a:bodyPr>
          <a:lstStyle/>
          <a:p>
            <a:pPr>
              <a:buFont typeface="Wingdings" panose="05000000000000000000" pitchFamily="2" charset="2"/>
              <a:buChar char="ü"/>
            </a:pPr>
            <a:r>
              <a:rPr lang="en-US" dirty="0"/>
              <a:t>NIST Risk Management Framework and FIPS 199</a:t>
            </a:r>
          </a:p>
          <a:p>
            <a:pPr>
              <a:buFont typeface="Wingdings" panose="05000000000000000000" pitchFamily="2" charset="2"/>
              <a:buChar char="ü"/>
            </a:pPr>
            <a:r>
              <a:rPr lang="en-US" dirty="0"/>
              <a:t>Use of NIST SP 800-60 Volume 1 and Volume 2</a:t>
            </a:r>
          </a:p>
          <a:p>
            <a:pPr>
              <a:buFont typeface="Wingdings" panose="05000000000000000000" pitchFamily="2" charset="2"/>
              <a:buChar char="ü"/>
            </a:pPr>
            <a:r>
              <a:rPr lang="en-US" dirty="0"/>
              <a:t>Exercise – </a:t>
            </a:r>
            <a:r>
              <a:rPr lang="en-US" i="1" dirty="0"/>
              <a:t>Finalize impact levels</a:t>
            </a:r>
          </a:p>
          <a:p>
            <a:pPr>
              <a:buFont typeface="Wingdings" panose="05000000000000000000" pitchFamily="2" charset="2"/>
              <a:buChar char="ü"/>
            </a:pPr>
            <a:r>
              <a:rPr lang="en-US" i="1" dirty="0"/>
              <a:t>Exercise – Determine and finalize impact levels</a:t>
            </a:r>
          </a:p>
          <a:p>
            <a:pPr>
              <a:buFont typeface="Wingdings" panose="05000000000000000000" pitchFamily="2" charset="2"/>
              <a:buChar char="ü"/>
            </a:pPr>
            <a:r>
              <a:rPr lang="en-US" i="1" dirty="0"/>
              <a:t>Exercise – Determine Information and Information System Types and provisional security categorization</a:t>
            </a:r>
          </a:p>
          <a:p>
            <a:pPr>
              <a:buFont typeface="Wingdings" panose="05000000000000000000" pitchFamily="2" charset="2"/>
              <a:buChar char="ü"/>
            </a:pPr>
            <a:r>
              <a:rPr lang="en-US" dirty="0"/>
              <a:t>Security Control Baselines – review</a:t>
            </a:r>
          </a:p>
          <a:p>
            <a:pPr lvl="1">
              <a:buFont typeface="Wingdings" panose="05000000000000000000" pitchFamily="2" charset="2"/>
              <a:buChar char="ü"/>
            </a:pPr>
            <a:r>
              <a:rPr lang="en-US" dirty="0"/>
              <a:t>FIPS 200  and NIST 800-53 Security Control Baselines</a:t>
            </a:r>
          </a:p>
          <a:p>
            <a:pPr lvl="1">
              <a:buFont typeface="Wingdings" panose="05000000000000000000" pitchFamily="2" charset="2"/>
              <a:buChar char="ü"/>
            </a:pPr>
            <a:r>
              <a:rPr lang="en-US" dirty="0"/>
              <a:t>Security Control Families</a:t>
            </a:r>
          </a:p>
          <a:p>
            <a:pPr>
              <a:buFont typeface="Wingdings" panose="05000000000000000000" pitchFamily="2" charset="2"/>
              <a:buChar char="ü"/>
            </a:pPr>
            <a:r>
              <a:rPr lang="en-US" dirty="0"/>
              <a:t>Risk Assessment Controls</a:t>
            </a:r>
          </a:p>
          <a:p>
            <a:pPr>
              <a:buFont typeface="Wingdings" panose="05000000000000000000" pitchFamily="2" charset="2"/>
              <a:buChar char="ü"/>
            </a:pPr>
            <a:r>
              <a:rPr lang="en-US" dirty="0"/>
              <a:t>Team Exercise </a:t>
            </a:r>
            <a:r>
              <a:rPr lang="en-US" i="1" dirty="0"/>
              <a:t>Find and assess risk assessment policy</a:t>
            </a:r>
          </a:p>
          <a:p>
            <a:pPr>
              <a:buFont typeface="Wingdings" panose="05000000000000000000" pitchFamily="2" charset="2"/>
              <a:buChar char="ü"/>
            </a:pPr>
            <a:r>
              <a:rPr lang="en-US" dirty="0"/>
              <a:t>Next Time: Case Study 1</a:t>
            </a:r>
          </a:p>
          <a:p>
            <a:endParaRPr lang="en-US" dirty="0"/>
          </a:p>
        </p:txBody>
      </p:sp>
      <p:sp>
        <p:nvSpPr>
          <p:cNvPr id="4" name="Slide Number Placeholder 3"/>
          <p:cNvSpPr>
            <a:spLocks noGrp="1"/>
          </p:cNvSpPr>
          <p:nvPr>
            <p:ph type="sldNum" sz="quarter" idx="12"/>
          </p:nvPr>
        </p:nvSpPr>
        <p:spPr/>
        <p:txBody>
          <a:bodyPr/>
          <a:lstStyle/>
          <a:p>
            <a:fld id="{9E95FB44-7746-41C3-A2F8-A34E863EED2F}" type="slidenum">
              <a:rPr lang="en-US" smtClean="0"/>
              <a:t>50</a:t>
            </a:fld>
            <a:endParaRPr lang="en-US"/>
          </a:p>
        </p:txBody>
      </p:sp>
    </p:spTree>
    <p:extLst>
      <p:ext uri="{BB962C8B-B14F-4D97-AF65-F5344CB8AC3E}">
        <p14:creationId xmlns:p14="http://schemas.microsoft.com/office/powerpoint/2010/main" val="4126759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 #3</a:t>
            </a:r>
          </a:p>
        </p:txBody>
      </p:sp>
      <p:sp>
        <p:nvSpPr>
          <p:cNvPr id="3" name="Subtitle 2"/>
          <p:cNvSpPr>
            <a:spLocks noGrp="1"/>
          </p:cNvSpPr>
          <p:nvPr>
            <p:ph type="subTitle" idx="1"/>
          </p:nvPr>
        </p:nvSpPr>
        <p:spPr/>
        <p:txBody>
          <a:bodyPr/>
          <a:lstStyle/>
          <a:p>
            <a:r>
              <a:rPr lang="en-US" dirty="0"/>
              <a:t>MIS5214</a:t>
            </a:r>
          </a:p>
          <a:p>
            <a:endParaRPr lang="en-US" dirty="0"/>
          </a:p>
          <a:p>
            <a:r>
              <a:rPr lang="en-US" sz="4400" dirty="0"/>
              <a:t>Planning and Policy</a:t>
            </a:r>
          </a:p>
        </p:txBody>
      </p:sp>
      <p:sp>
        <p:nvSpPr>
          <p:cNvPr id="4" name="Slide Number Placeholder 3"/>
          <p:cNvSpPr>
            <a:spLocks noGrp="1"/>
          </p:cNvSpPr>
          <p:nvPr>
            <p:ph type="sldNum" sz="quarter" idx="12"/>
          </p:nvPr>
        </p:nvSpPr>
        <p:spPr/>
        <p:txBody>
          <a:bodyPr/>
          <a:lstStyle/>
          <a:p>
            <a:fld id="{9E95FB44-7746-41C3-A2F8-A34E863EED2F}" type="slidenum">
              <a:rPr lang="en-US" smtClean="0"/>
              <a:t>51</a:t>
            </a:fld>
            <a:endParaRPr lang="en-US"/>
          </a:p>
        </p:txBody>
      </p:sp>
    </p:spTree>
    <p:extLst>
      <p:ext uri="{BB962C8B-B14F-4D97-AF65-F5344CB8AC3E}">
        <p14:creationId xmlns:p14="http://schemas.microsoft.com/office/powerpoint/2010/main" val="35089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093077"/>
          </a:xfrm>
        </p:spPr>
        <p:txBody>
          <a:bodyPr/>
          <a:lstStyle/>
          <a:p>
            <a:r>
              <a:rPr lang="en-US" dirty="0"/>
              <a:t>NIST SP 800-60 volumes 1 and 2</a:t>
            </a:r>
          </a:p>
        </p:txBody>
      </p:sp>
      <p:pic>
        <p:nvPicPr>
          <p:cNvPr id="4" name="Picture 3"/>
          <p:cNvPicPr>
            <a:picLocks noChangeAspect="1"/>
          </p:cNvPicPr>
          <p:nvPr/>
        </p:nvPicPr>
        <p:blipFill>
          <a:blip r:embed="rId3">
            <a:duotone>
              <a:prstClr val="black"/>
              <a:schemeClr val="accent6">
                <a:tint val="45000"/>
                <a:satMod val="400000"/>
              </a:schemeClr>
            </a:duotone>
          </a:blip>
          <a:stretch>
            <a:fillRect/>
          </a:stretch>
        </p:blipFill>
        <p:spPr>
          <a:xfrm>
            <a:off x="1174068" y="1093077"/>
            <a:ext cx="4389094" cy="5323876"/>
          </a:xfrm>
          <a:prstGeom prst="rect">
            <a:avLst/>
          </a:prstGeom>
          <a:ln w="25400">
            <a:solidFill>
              <a:schemeClr val="tx1"/>
            </a:solidFill>
          </a:ln>
        </p:spPr>
      </p:pic>
      <p:pic>
        <p:nvPicPr>
          <p:cNvPr id="5" name="Picture 4"/>
          <p:cNvPicPr>
            <a:picLocks noChangeAspect="1"/>
          </p:cNvPicPr>
          <p:nvPr/>
        </p:nvPicPr>
        <p:blipFill>
          <a:blip r:embed="rId4">
            <a:duotone>
              <a:prstClr val="black"/>
              <a:srgbClr val="D9C3A5">
                <a:tint val="50000"/>
                <a:satMod val="180000"/>
              </a:srgbClr>
            </a:duotone>
          </a:blip>
          <a:stretch>
            <a:fillRect/>
          </a:stretch>
        </p:blipFill>
        <p:spPr>
          <a:xfrm>
            <a:off x="6056586" y="1093078"/>
            <a:ext cx="4279137" cy="5323876"/>
          </a:xfrm>
          <a:prstGeom prst="rect">
            <a:avLst/>
          </a:prstGeom>
          <a:ln w="25400">
            <a:solidFill>
              <a:schemeClr val="tx1"/>
            </a:solidFill>
          </a:ln>
        </p:spPr>
      </p:pic>
      <p:sp>
        <p:nvSpPr>
          <p:cNvPr id="3" name="Slide Number Placeholder 2"/>
          <p:cNvSpPr>
            <a:spLocks noGrp="1"/>
          </p:cNvSpPr>
          <p:nvPr>
            <p:ph type="sldNum" sz="quarter" idx="12"/>
          </p:nvPr>
        </p:nvSpPr>
        <p:spPr/>
        <p:txBody>
          <a:bodyPr/>
          <a:lstStyle/>
          <a:p>
            <a:fld id="{9E95FB44-7746-41C3-A2F8-A34E863EED2F}" type="slidenum">
              <a:rPr lang="en-US" smtClean="0"/>
              <a:t>6</a:t>
            </a:fld>
            <a:endParaRPr lang="en-US"/>
          </a:p>
        </p:txBody>
      </p:sp>
    </p:spTree>
    <p:extLst>
      <p:ext uri="{BB962C8B-B14F-4D97-AF65-F5344CB8AC3E}">
        <p14:creationId xmlns:p14="http://schemas.microsoft.com/office/powerpoint/2010/main" val="199554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02194" y="1691148"/>
            <a:ext cx="9332136" cy="4604874"/>
          </a:xfrm>
          <a:prstGeom prst="rect">
            <a:avLst/>
          </a:prstGeom>
        </p:spPr>
      </p:pic>
      <p:pic>
        <p:nvPicPr>
          <p:cNvPr id="5" name="Picture 4"/>
          <p:cNvPicPr>
            <a:picLocks noChangeAspect="1"/>
          </p:cNvPicPr>
          <p:nvPr/>
        </p:nvPicPr>
        <p:blipFill>
          <a:blip r:embed="rId4">
            <a:duotone>
              <a:prstClr val="black"/>
              <a:schemeClr val="accent6">
                <a:tint val="45000"/>
                <a:satMod val="400000"/>
              </a:schemeClr>
            </a:duotone>
          </a:blip>
          <a:stretch>
            <a:fillRect/>
          </a:stretch>
        </p:blipFill>
        <p:spPr>
          <a:xfrm>
            <a:off x="0" y="0"/>
            <a:ext cx="2638097" cy="3196156"/>
          </a:xfrm>
          <a:prstGeom prst="rect">
            <a:avLst/>
          </a:prstGeom>
        </p:spPr>
      </p:pic>
      <p:sp>
        <p:nvSpPr>
          <p:cNvPr id="6" name="Rectangle 5"/>
          <p:cNvSpPr/>
          <p:nvPr/>
        </p:nvSpPr>
        <p:spPr>
          <a:xfrm>
            <a:off x="3043476" y="698966"/>
            <a:ext cx="8492359" cy="369332"/>
          </a:xfrm>
          <a:prstGeom prst="rect">
            <a:avLst/>
          </a:prstGeom>
        </p:spPr>
        <p:txBody>
          <a:bodyPr wrap="square">
            <a:spAutoFit/>
          </a:bodyPr>
          <a:lstStyle/>
          <a:p>
            <a:r>
              <a:rPr lang="en-US" dirty="0"/>
              <a:t>http://nvlpubs.nist.gov/nistpubs/Legacy/SP/nistspecialpublication800-60v1r1.pdf</a:t>
            </a:r>
          </a:p>
        </p:txBody>
      </p:sp>
      <p:sp>
        <p:nvSpPr>
          <p:cNvPr id="2" name="Rounded Rectangle 1"/>
          <p:cNvSpPr/>
          <p:nvPr/>
        </p:nvSpPr>
        <p:spPr>
          <a:xfrm>
            <a:off x="3043476" y="2054942"/>
            <a:ext cx="1961143" cy="66859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7</a:t>
            </a:fld>
            <a:endParaRPr lang="en-US"/>
          </a:p>
        </p:txBody>
      </p:sp>
    </p:spTree>
    <p:extLst>
      <p:ext uri="{BB962C8B-B14F-4D97-AF65-F5344CB8AC3E}">
        <p14:creationId xmlns:p14="http://schemas.microsoft.com/office/powerpoint/2010/main" val="207170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25" y="0"/>
            <a:ext cx="12158776" cy="1325563"/>
          </a:xfrm>
        </p:spPr>
        <p:txBody>
          <a:bodyPr>
            <a:normAutofit/>
          </a:bodyPr>
          <a:lstStyle/>
          <a:p>
            <a:r>
              <a:rPr lang="en-US" sz="4000" b="1" dirty="0"/>
              <a:t>2 Broad types of Information and Information Systems</a:t>
            </a:r>
          </a:p>
        </p:txBody>
      </p:sp>
      <p:sp>
        <p:nvSpPr>
          <p:cNvPr id="3" name="Content Placeholder 2"/>
          <p:cNvSpPr>
            <a:spLocks noGrp="1"/>
          </p:cNvSpPr>
          <p:nvPr>
            <p:ph idx="1"/>
          </p:nvPr>
        </p:nvSpPr>
        <p:spPr>
          <a:xfrm>
            <a:off x="2533880" y="1222872"/>
            <a:ext cx="9658121" cy="4247996"/>
          </a:xfrm>
        </p:spPr>
        <p:txBody>
          <a:bodyPr/>
          <a:lstStyle/>
          <a:p>
            <a:pPr marL="514350" indent="-514350">
              <a:buFont typeface="+mj-lt"/>
              <a:buAutoNum type="arabicPeriod"/>
            </a:pPr>
            <a:r>
              <a:rPr lang="en-US" b="1" dirty="0"/>
              <a:t>Mission-based Information &amp; Information Systems</a:t>
            </a:r>
          </a:p>
          <a:p>
            <a:pPr marL="514350" indent="-514350">
              <a:buFont typeface="+mj-lt"/>
              <a:buAutoNum type="arabicPeriod"/>
            </a:pPr>
            <a:endParaRPr lang="en-US" dirty="0"/>
          </a:p>
          <a:p>
            <a:pPr marL="514350" indent="-514350">
              <a:buFont typeface="+mj-lt"/>
              <a:buAutoNum type="arabicPeriod"/>
            </a:pPr>
            <a:r>
              <a:rPr lang="en-US" dirty="0"/>
              <a:t>Management and Support Information &amp; Information Systems</a:t>
            </a:r>
          </a:p>
        </p:txBody>
      </p:sp>
      <p:pic>
        <p:nvPicPr>
          <p:cNvPr id="4" name="Picture 3"/>
          <p:cNvPicPr>
            <a:picLocks noChangeAspect="1"/>
          </p:cNvPicPr>
          <p:nvPr/>
        </p:nvPicPr>
        <p:blipFill>
          <a:blip r:embed="rId3">
            <a:duotone>
              <a:prstClr val="black"/>
              <a:schemeClr val="accent6">
                <a:tint val="45000"/>
                <a:satMod val="400000"/>
              </a:schemeClr>
            </a:duotone>
          </a:blip>
          <a:stretch>
            <a:fillRect/>
          </a:stretch>
        </p:blipFill>
        <p:spPr>
          <a:xfrm>
            <a:off x="33225" y="2919469"/>
            <a:ext cx="3250851" cy="3938531"/>
          </a:xfrm>
          <a:prstGeom prst="rect">
            <a:avLst/>
          </a:prstGeom>
        </p:spPr>
      </p:pic>
      <p:sp>
        <p:nvSpPr>
          <p:cNvPr id="5" name="Slide Number Placeholder 4"/>
          <p:cNvSpPr>
            <a:spLocks noGrp="1"/>
          </p:cNvSpPr>
          <p:nvPr>
            <p:ph type="sldNum" sz="quarter" idx="12"/>
          </p:nvPr>
        </p:nvSpPr>
        <p:spPr/>
        <p:txBody>
          <a:bodyPr/>
          <a:lstStyle/>
          <a:p>
            <a:fld id="{9E95FB44-7746-41C3-A2F8-A34E863EED2F}" type="slidenum">
              <a:rPr lang="en-US" smtClean="0"/>
              <a:t>8</a:t>
            </a:fld>
            <a:endParaRPr lang="en-US"/>
          </a:p>
        </p:txBody>
      </p:sp>
    </p:spTree>
    <p:extLst>
      <p:ext uri="{BB962C8B-B14F-4D97-AF65-F5344CB8AC3E}">
        <p14:creationId xmlns:p14="http://schemas.microsoft.com/office/powerpoint/2010/main" val="402439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325563"/>
          </a:xfrm>
        </p:spPr>
        <p:txBody>
          <a:bodyPr>
            <a:normAutofit/>
          </a:bodyPr>
          <a:lstStyle/>
          <a:p>
            <a:r>
              <a:rPr lang="en-US" b="1" dirty="0"/>
              <a:t>Mission-based Information and Information Systems</a:t>
            </a:r>
            <a:br>
              <a:rPr lang="en-US" dirty="0"/>
            </a:br>
            <a:endParaRPr lang="en-US" dirty="0"/>
          </a:p>
        </p:txBody>
      </p:sp>
      <p:sp>
        <p:nvSpPr>
          <p:cNvPr id="3" name="Content Placeholder 2"/>
          <p:cNvSpPr>
            <a:spLocks noGrp="1"/>
          </p:cNvSpPr>
          <p:nvPr>
            <p:ph idx="1"/>
          </p:nvPr>
        </p:nvSpPr>
        <p:spPr>
          <a:xfrm>
            <a:off x="270641" y="861848"/>
            <a:ext cx="5717629" cy="5906814"/>
          </a:xfrm>
        </p:spPr>
        <p:txBody>
          <a:bodyPr>
            <a:normAutofit fontScale="92500" lnSpcReduction="10000"/>
          </a:bodyPr>
          <a:lstStyle/>
          <a:p>
            <a:pPr marL="514350" indent="-514350">
              <a:buFont typeface="+mj-lt"/>
              <a:buAutoNum type="arabicPeriod"/>
            </a:pPr>
            <a:r>
              <a:rPr lang="en-US" dirty="0"/>
              <a:t>Defense and National Security</a:t>
            </a:r>
          </a:p>
          <a:p>
            <a:pPr marL="514350" indent="-514350">
              <a:buFont typeface="+mj-lt"/>
              <a:buAutoNum type="arabicPeriod"/>
            </a:pPr>
            <a:r>
              <a:rPr lang="en-US" dirty="0"/>
              <a:t>Homeland Security</a:t>
            </a:r>
          </a:p>
          <a:p>
            <a:pPr marL="514350" indent="-514350">
              <a:buFont typeface="+mj-lt"/>
              <a:buAutoNum type="arabicPeriod"/>
            </a:pPr>
            <a:r>
              <a:rPr lang="en-US" dirty="0"/>
              <a:t>Intelligence Operations</a:t>
            </a:r>
          </a:p>
          <a:p>
            <a:pPr marL="514350" indent="-514350">
              <a:buFont typeface="+mj-lt"/>
              <a:buAutoNum type="arabicPeriod"/>
            </a:pPr>
            <a:r>
              <a:rPr lang="en-US" dirty="0"/>
              <a:t>Disaster Management</a:t>
            </a:r>
          </a:p>
          <a:p>
            <a:pPr marL="514350" indent="-514350">
              <a:buFont typeface="+mj-lt"/>
              <a:buAutoNum type="arabicPeriod"/>
            </a:pPr>
            <a:r>
              <a:rPr lang="en-US" dirty="0"/>
              <a:t>International Affairs and Commerce</a:t>
            </a:r>
          </a:p>
          <a:p>
            <a:pPr marL="514350" indent="-514350">
              <a:buFont typeface="+mj-lt"/>
              <a:buAutoNum type="arabicPeriod"/>
            </a:pPr>
            <a:r>
              <a:rPr lang="en-US" dirty="0"/>
              <a:t>Natural Resources</a:t>
            </a:r>
          </a:p>
          <a:p>
            <a:pPr marL="514350" indent="-514350">
              <a:buFont typeface="+mj-lt"/>
              <a:buAutoNum type="arabicPeriod"/>
            </a:pPr>
            <a:r>
              <a:rPr lang="en-US" dirty="0"/>
              <a:t>Energy</a:t>
            </a:r>
          </a:p>
          <a:p>
            <a:pPr marL="514350" indent="-514350">
              <a:buFont typeface="+mj-lt"/>
              <a:buAutoNum type="arabicPeriod"/>
            </a:pPr>
            <a:r>
              <a:rPr lang="en-US" dirty="0"/>
              <a:t>Environmental Management</a:t>
            </a:r>
          </a:p>
          <a:p>
            <a:pPr marL="514350" indent="-514350">
              <a:buFont typeface="+mj-lt"/>
              <a:buAutoNum type="arabicPeriod"/>
            </a:pPr>
            <a:r>
              <a:rPr lang="en-US" dirty="0"/>
              <a:t>Economic Development</a:t>
            </a:r>
          </a:p>
          <a:p>
            <a:pPr marL="514350" indent="-514350">
              <a:buFont typeface="+mj-lt"/>
              <a:buAutoNum type="arabicPeriod"/>
            </a:pPr>
            <a:r>
              <a:rPr lang="en-US" dirty="0"/>
              <a:t>Community and Social Services</a:t>
            </a:r>
          </a:p>
          <a:p>
            <a:pPr marL="514350" indent="-514350">
              <a:buFont typeface="+mj-lt"/>
              <a:buAutoNum type="arabicPeriod"/>
            </a:pPr>
            <a:r>
              <a:rPr lang="en-US" dirty="0"/>
              <a:t>Transportation</a:t>
            </a:r>
          </a:p>
          <a:p>
            <a:pPr marL="514350" indent="-514350">
              <a:buFont typeface="+mj-lt"/>
              <a:buAutoNum type="arabicPeriod"/>
            </a:pPr>
            <a:r>
              <a:rPr lang="en-US" dirty="0"/>
              <a:t>Education</a:t>
            </a:r>
          </a:p>
          <a:p>
            <a:pPr marL="514350" indent="-514350">
              <a:buFont typeface="+mj-lt"/>
              <a:buAutoNum type="arabicPeriod"/>
            </a:pPr>
            <a:r>
              <a:rPr lang="en-US" dirty="0"/>
              <a:t>Workforce Management</a:t>
            </a:r>
          </a:p>
        </p:txBody>
      </p:sp>
      <p:sp>
        <p:nvSpPr>
          <p:cNvPr id="4" name="Content Placeholder 2"/>
          <p:cNvSpPr txBox="1">
            <a:spLocks/>
          </p:cNvSpPr>
          <p:nvPr/>
        </p:nvSpPr>
        <p:spPr>
          <a:xfrm>
            <a:off x="5988270" y="1195004"/>
            <a:ext cx="54469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5759669" y="861848"/>
            <a:ext cx="6432331" cy="590681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4"/>
            </a:pPr>
            <a:r>
              <a:rPr lang="en-US" dirty="0"/>
              <a:t>Health</a:t>
            </a:r>
          </a:p>
          <a:p>
            <a:pPr marL="514350" indent="-514350">
              <a:buFont typeface="+mj-lt"/>
              <a:buAutoNum type="arabicPeriod" startAt="14"/>
            </a:pPr>
            <a:r>
              <a:rPr lang="en-US" dirty="0"/>
              <a:t>Income Security</a:t>
            </a:r>
          </a:p>
          <a:p>
            <a:pPr marL="514350" indent="-514350">
              <a:buFont typeface="+mj-lt"/>
              <a:buAutoNum type="arabicPeriod" startAt="14"/>
            </a:pPr>
            <a:r>
              <a:rPr lang="en-US" dirty="0"/>
              <a:t>Law Enforcement</a:t>
            </a:r>
          </a:p>
          <a:p>
            <a:pPr marL="514350" indent="-514350">
              <a:buFont typeface="+mj-lt"/>
              <a:buAutoNum type="arabicPeriod" startAt="14"/>
            </a:pPr>
            <a:r>
              <a:rPr lang="en-US" dirty="0"/>
              <a:t>Litigation and Judicial Activities</a:t>
            </a:r>
          </a:p>
          <a:p>
            <a:pPr marL="514350" indent="-514350">
              <a:buFont typeface="+mj-lt"/>
              <a:buAutoNum type="arabicPeriod" startAt="14"/>
            </a:pPr>
            <a:r>
              <a:rPr lang="en-US" dirty="0"/>
              <a:t>Federal Correctional Activities</a:t>
            </a:r>
          </a:p>
          <a:p>
            <a:pPr marL="514350" indent="-514350">
              <a:buFont typeface="+mj-lt"/>
              <a:buAutoNum type="arabicPeriod" startAt="14"/>
            </a:pPr>
            <a:r>
              <a:rPr lang="en-US" dirty="0"/>
              <a:t>General Sciences and Innovation</a:t>
            </a:r>
          </a:p>
          <a:p>
            <a:pPr marL="514350" indent="-514350">
              <a:buFont typeface="+mj-lt"/>
              <a:buAutoNum type="arabicPeriod" startAt="14"/>
            </a:pPr>
            <a:r>
              <a:rPr lang="en-US" dirty="0"/>
              <a:t>Knowledge Creation and Management</a:t>
            </a:r>
          </a:p>
          <a:p>
            <a:pPr marL="514350" indent="-514350">
              <a:buFont typeface="+mj-lt"/>
              <a:buAutoNum type="arabicPeriod" startAt="14"/>
            </a:pPr>
            <a:r>
              <a:rPr lang="en-US" dirty="0"/>
              <a:t>Regulatory Compliance and Enforcement</a:t>
            </a:r>
          </a:p>
          <a:p>
            <a:pPr marL="514350" indent="-514350">
              <a:buFont typeface="+mj-lt"/>
              <a:buAutoNum type="arabicPeriod" startAt="14"/>
            </a:pPr>
            <a:r>
              <a:rPr lang="en-US" dirty="0"/>
              <a:t>Public Goods Creation and Management</a:t>
            </a:r>
          </a:p>
          <a:p>
            <a:pPr marL="514350" indent="-514350">
              <a:buFont typeface="+mj-lt"/>
              <a:buAutoNum type="arabicPeriod" startAt="14"/>
            </a:pPr>
            <a:r>
              <a:rPr lang="en-US" dirty="0"/>
              <a:t>Federal Financial Assistance</a:t>
            </a:r>
          </a:p>
          <a:p>
            <a:pPr marL="514350" indent="-514350">
              <a:buFont typeface="+mj-lt"/>
              <a:buAutoNum type="arabicPeriod" startAt="14"/>
            </a:pPr>
            <a:r>
              <a:rPr lang="en-US" dirty="0"/>
              <a:t>Credit and Insurance</a:t>
            </a:r>
          </a:p>
          <a:p>
            <a:pPr marL="514350" indent="-514350">
              <a:buFont typeface="+mj-lt"/>
              <a:buAutoNum type="arabicPeriod" startAt="14"/>
            </a:pPr>
            <a:r>
              <a:rPr lang="en-US" dirty="0"/>
              <a:t>Transfers to State/Local Governments</a:t>
            </a:r>
          </a:p>
          <a:p>
            <a:pPr marL="514350" indent="-514350">
              <a:buFont typeface="+mj-lt"/>
              <a:buAutoNum type="arabicPeriod" startAt="14"/>
            </a:pPr>
            <a:r>
              <a:rPr lang="en-US" dirty="0"/>
              <a:t>Direct Services for Citizens</a:t>
            </a:r>
          </a:p>
          <a:p>
            <a:endParaRPr lang="en-US" dirty="0"/>
          </a:p>
          <a:p>
            <a:endParaRPr lang="en-US" dirty="0"/>
          </a:p>
        </p:txBody>
      </p:sp>
      <p:sp>
        <p:nvSpPr>
          <p:cNvPr id="7" name="Rounded Rectangle 6"/>
          <p:cNvSpPr/>
          <p:nvPr/>
        </p:nvSpPr>
        <p:spPr>
          <a:xfrm>
            <a:off x="268614" y="2154360"/>
            <a:ext cx="3961863" cy="46765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E95FB44-7746-41C3-A2F8-A34E863EED2F}" type="slidenum">
              <a:rPr lang="en-US" smtClean="0"/>
              <a:t>9</a:t>
            </a:fld>
            <a:endParaRPr lang="en-US"/>
          </a:p>
        </p:txBody>
      </p:sp>
    </p:spTree>
    <p:extLst>
      <p:ext uri="{BB962C8B-B14F-4D97-AF65-F5344CB8AC3E}">
        <p14:creationId xmlns:p14="http://schemas.microsoft.com/office/powerpoint/2010/main" val="161382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1406</Words>
  <Application>Microsoft Office PowerPoint</Application>
  <PresentationFormat>Widescreen</PresentationFormat>
  <Paragraphs>302</Paragraphs>
  <Slides>51</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Roboto</vt:lpstr>
      <vt:lpstr>Wingdings</vt:lpstr>
      <vt:lpstr>Office Theme</vt:lpstr>
      <vt:lpstr>Unit #3</vt:lpstr>
      <vt:lpstr>Agenda</vt:lpstr>
      <vt:lpstr>NIST Risk Management Framework</vt:lpstr>
      <vt:lpstr>FIPS 199 – Risk Assessment based on security objectives and impact ratings for information and information system </vt:lpstr>
      <vt:lpstr>NIST Risk Management Framework</vt:lpstr>
      <vt:lpstr>NIST SP 800-60 volumes 1 and 2</vt:lpstr>
      <vt:lpstr>PowerPoint Presentation</vt:lpstr>
      <vt:lpstr>2 Broad types of Information and Information Systems</vt:lpstr>
      <vt:lpstr>Mission-based Information and Information Systems </vt:lpstr>
      <vt:lpstr>Disaster Management Information Systems </vt:lpstr>
      <vt:lpstr>PowerPoint Presentation</vt:lpstr>
      <vt:lpstr>2 Broad Types of Information and Information Systems</vt:lpstr>
      <vt:lpstr>Services Delivery Support Functions and Information Types</vt:lpstr>
      <vt:lpstr>Management and Support Information and Information Systems</vt:lpstr>
      <vt:lpstr>Government Resource Management Functions &amp; Information Types</vt:lpstr>
      <vt:lpstr>Management and Support Information and Information Systems</vt:lpstr>
      <vt:lpstr>1. Identify Information Types </vt:lpstr>
      <vt:lpstr>Disaster Management Information Types</vt:lpstr>
      <vt:lpstr>Select Provisional Impact Levels for the identified information system</vt:lpstr>
      <vt:lpstr>Disaster Management Information Types</vt:lpstr>
      <vt:lpstr>Disaster Management Information Impact</vt:lpstr>
      <vt:lpstr>Exercise</vt:lpstr>
      <vt:lpstr>Disaster Management Information Types </vt:lpstr>
      <vt:lpstr>Disaster Management Information Types </vt:lpstr>
      <vt:lpstr>Exercise</vt:lpstr>
      <vt:lpstr>Exercise – Answer…</vt:lpstr>
      <vt:lpstr>Exercise -</vt:lpstr>
      <vt:lpstr>Exercise - Answer</vt:lpstr>
      <vt:lpstr>Exercise</vt:lpstr>
      <vt:lpstr>Exercise - Answer</vt:lpstr>
      <vt:lpstr>Adjust Information Impact Level</vt:lpstr>
      <vt:lpstr>Exercise  </vt:lpstr>
      <vt:lpstr>Select Provisional Impact Levels for the identified information system</vt:lpstr>
      <vt:lpstr>Exercise</vt:lpstr>
      <vt:lpstr>Agenda</vt:lpstr>
      <vt:lpstr>NIST Risk Management Framework</vt:lpstr>
      <vt:lpstr>FIPS 200 Minimum Security Control Requirements</vt:lpstr>
      <vt:lpstr>NIST Risk Management Framework</vt:lpstr>
      <vt:lpstr>PowerPoint Presentation</vt:lpstr>
      <vt:lpstr>PowerPoint Presentation</vt:lpstr>
      <vt:lpstr>PowerPoint Presentation</vt:lpstr>
      <vt:lpstr>AC-1</vt:lpstr>
      <vt:lpstr>PowerPoint Presentation</vt:lpstr>
      <vt:lpstr>Risk Assessment (RA) Controls</vt:lpstr>
      <vt:lpstr>RA-1</vt:lpstr>
      <vt:lpstr>RA -2</vt:lpstr>
      <vt:lpstr>RA -3</vt:lpstr>
      <vt:lpstr>Exercise  </vt:lpstr>
      <vt:lpstr>Case Study Assignment – due 2/7 midnight</vt:lpstr>
      <vt:lpstr>Agenda</vt:lpstr>
      <vt:lpstr>Unit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2021-02-04T01:11:54Z</dcterms:created>
  <dcterms:modified xsi:type="dcterms:W3CDTF">2021-02-04T01:12:58Z</dcterms:modified>
</cp:coreProperties>
</file>