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4"/>
  </p:notesMasterIdLst>
  <p:sldIdLst>
    <p:sldId id="256" r:id="rId5"/>
    <p:sldId id="352" r:id="rId6"/>
    <p:sldId id="280" r:id="rId7"/>
    <p:sldId id="281" r:id="rId8"/>
    <p:sldId id="282" r:id="rId9"/>
    <p:sldId id="284" r:id="rId10"/>
    <p:sldId id="286" r:id="rId11"/>
    <p:sldId id="287" r:id="rId12"/>
    <p:sldId id="279" r:id="rId13"/>
    <p:sldId id="285" r:id="rId14"/>
    <p:sldId id="377" r:id="rId15"/>
    <p:sldId id="376" r:id="rId16"/>
    <p:sldId id="393" r:id="rId17"/>
    <p:sldId id="394" r:id="rId18"/>
    <p:sldId id="395" r:id="rId19"/>
    <p:sldId id="404" r:id="rId20"/>
    <p:sldId id="265" r:id="rId21"/>
    <p:sldId id="271" r:id="rId22"/>
    <p:sldId id="272" r:id="rId23"/>
    <p:sldId id="402" r:id="rId24"/>
    <p:sldId id="405" r:id="rId25"/>
    <p:sldId id="406" r:id="rId26"/>
    <p:sldId id="407" r:id="rId27"/>
    <p:sldId id="273" r:id="rId28"/>
    <p:sldId id="274" r:id="rId29"/>
    <p:sldId id="275" r:id="rId30"/>
    <p:sldId id="391" r:id="rId31"/>
    <p:sldId id="321" r:id="rId32"/>
    <p:sldId id="322" r:id="rId33"/>
    <p:sldId id="323" r:id="rId34"/>
    <p:sldId id="324" r:id="rId35"/>
    <p:sldId id="325" r:id="rId36"/>
    <p:sldId id="326" r:id="rId37"/>
    <p:sldId id="327" r:id="rId38"/>
    <p:sldId id="392" r:id="rId39"/>
    <p:sldId id="328" r:id="rId40"/>
    <p:sldId id="362" r:id="rId41"/>
    <p:sldId id="329" r:id="rId42"/>
    <p:sldId id="330" r:id="rId43"/>
    <p:sldId id="331" r:id="rId44"/>
    <p:sldId id="332" r:id="rId45"/>
    <p:sldId id="365" r:id="rId46"/>
    <p:sldId id="334" r:id="rId47"/>
    <p:sldId id="336" r:id="rId48"/>
    <p:sldId id="337" r:id="rId49"/>
    <p:sldId id="338" r:id="rId50"/>
    <p:sldId id="339" r:id="rId51"/>
    <p:sldId id="367" r:id="rId52"/>
    <p:sldId id="356" r:id="rId53"/>
    <p:sldId id="396" r:id="rId54"/>
    <p:sldId id="409" r:id="rId55"/>
    <p:sldId id="399" r:id="rId56"/>
    <p:sldId id="398" r:id="rId57"/>
    <p:sldId id="410" r:id="rId58"/>
    <p:sldId id="374" r:id="rId59"/>
    <p:sldId id="411" r:id="rId60"/>
    <p:sldId id="375" r:id="rId61"/>
    <p:sldId id="412" r:id="rId62"/>
    <p:sldId id="413"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65832" autoAdjust="0"/>
  </p:normalViewPr>
  <p:slideViewPr>
    <p:cSldViewPr snapToGrid="0">
      <p:cViewPr>
        <p:scale>
          <a:sx n="71" d="100"/>
          <a:sy n="71" d="100"/>
        </p:scale>
        <p:origin x="46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E324BA-6574-42F6-828A-BD935C517EA6}" type="datetimeFigureOut">
              <a:rPr lang="en-US" smtClean="0"/>
              <a:t>3/17/2021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14CAC3-5C6C-4ACB-8E3F-7CD828E04154}" type="slidenum">
              <a:rPr lang="en-US" smtClean="0"/>
              <a:t>‹#›</a:t>
            </a:fld>
            <a:endParaRPr lang="en-US"/>
          </a:p>
        </p:txBody>
      </p:sp>
    </p:spTree>
    <p:extLst>
      <p:ext uri="{BB962C8B-B14F-4D97-AF65-F5344CB8AC3E}">
        <p14:creationId xmlns:p14="http://schemas.microsoft.com/office/powerpoint/2010/main" val="498498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3</a:t>
            </a:fld>
            <a:endParaRPr lang="en-US"/>
          </a:p>
        </p:txBody>
      </p:sp>
    </p:spTree>
    <p:extLst>
      <p:ext uri="{BB962C8B-B14F-4D97-AF65-F5344CB8AC3E}">
        <p14:creationId xmlns:p14="http://schemas.microsoft.com/office/powerpoint/2010/main" val="3315923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14</a:t>
            </a:fld>
            <a:endParaRPr lang="en-US"/>
          </a:p>
        </p:txBody>
      </p:sp>
    </p:spTree>
    <p:extLst>
      <p:ext uri="{BB962C8B-B14F-4D97-AF65-F5344CB8AC3E}">
        <p14:creationId xmlns:p14="http://schemas.microsoft.com/office/powerpoint/2010/main" val="1260003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15</a:t>
            </a:fld>
            <a:endParaRPr lang="en-US"/>
          </a:p>
        </p:txBody>
      </p:sp>
    </p:spTree>
    <p:extLst>
      <p:ext uri="{BB962C8B-B14F-4D97-AF65-F5344CB8AC3E}">
        <p14:creationId xmlns:p14="http://schemas.microsoft.com/office/powerpoint/2010/main" val="3256626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16</a:t>
            </a:fld>
            <a:endParaRPr lang="en-US"/>
          </a:p>
        </p:txBody>
      </p:sp>
    </p:spTree>
    <p:extLst>
      <p:ext uri="{BB962C8B-B14F-4D97-AF65-F5344CB8AC3E}">
        <p14:creationId xmlns:p14="http://schemas.microsoft.com/office/powerpoint/2010/main" val="923763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17</a:t>
            </a:fld>
            <a:endParaRPr lang="en-US"/>
          </a:p>
        </p:txBody>
      </p:sp>
    </p:spTree>
    <p:extLst>
      <p:ext uri="{BB962C8B-B14F-4D97-AF65-F5344CB8AC3E}">
        <p14:creationId xmlns:p14="http://schemas.microsoft.com/office/powerpoint/2010/main" val="1304976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18</a:t>
            </a:fld>
            <a:endParaRPr lang="en-US"/>
          </a:p>
        </p:txBody>
      </p:sp>
    </p:spTree>
    <p:extLst>
      <p:ext uri="{BB962C8B-B14F-4D97-AF65-F5344CB8AC3E}">
        <p14:creationId xmlns:p14="http://schemas.microsoft.com/office/powerpoint/2010/main" val="1013073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19</a:t>
            </a:fld>
            <a:endParaRPr lang="en-US"/>
          </a:p>
        </p:txBody>
      </p:sp>
    </p:spTree>
    <p:extLst>
      <p:ext uri="{BB962C8B-B14F-4D97-AF65-F5344CB8AC3E}">
        <p14:creationId xmlns:p14="http://schemas.microsoft.com/office/powerpoint/2010/main" val="1221666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20</a:t>
            </a:fld>
            <a:endParaRPr lang="en-US"/>
          </a:p>
        </p:txBody>
      </p:sp>
    </p:spTree>
    <p:extLst>
      <p:ext uri="{BB962C8B-B14F-4D97-AF65-F5344CB8AC3E}">
        <p14:creationId xmlns:p14="http://schemas.microsoft.com/office/powerpoint/2010/main" val="1965108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22</a:t>
            </a:fld>
            <a:endParaRPr lang="en-US"/>
          </a:p>
        </p:txBody>
      </p:sp>
    </p:spTree>
    <p:extLst>
      <p:ext uri="{BB962C8B-B14F-4D97-AF65-F5344CB8AC3E}">
        <p14:creationId xmlns:p14="http://schemas.microsoft.com/office/powerpoint/2010/main" val="2495431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24</a:t>
            </a:fld>
            <a:endParaRPr lang="en-US"/>
          </a:p>
        </p:txBody>
      </p:sp>
    </p:spTree>
    <p:extLst>
      <p:ext uri="{BB962C8B-B14F-4D97-AF65-F5344CB8AC3E}">
        <p14:creationId xmlns:p14="http://schemas.microsoft.com/office/powerpoint/2010/main" val="3466785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25</a:t>
            </a:fld>
            <a:endParaRPr lang="en-US"/>
          </a:p>
        </p:txBody>
      </p:sp>
    </p:spTree>
    <p:extLst>
      <p:ext uri="{BB962C8B-B14F-4D97-AF65-F5344CB8AC3E}">
        <p14:creationId xmlns:p14="http://schemas.microsoft.com/office/powerpoint/2010/main" val="1063626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5</a:t>
            </a:fld>
            <a:endParaRPr lang="en-US"/>
          </a:p>
        </p:txBody>
      </p:sp>
    </p:spTree>
    <p:extLst>
      <p:ext uri="{BB962C8B-B14F-4D97-AF65-F5344CB8AC3E}">
        <p14:creationId xmlns:p14="http://schemas.microsoft.com/office/powerpoint/2010/main" val="2211941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26</a:t>
            </a:fld>
            <a:endParaRPr lang="en-US"/>
          </a:p>
        </p:txBody>
      </p:sp>
    </p:spTree>
    <p:extLst>
      <p:ext uri="{BB962C8B-B14F-4D97-AF65-F5344CB8AC3E}">
        <p14:creationId xmlns:p14="http://schemas.microsoft.com/office/powerpoint/2010/main" val="2972973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28</a:t>
            </a:fld>
            <a:endParaRPr lang="en-US"/>
          </a:p>
        </p:txBody>
      </p:sp>
    </p:spTree>
    <p:extLst>
      <p:ext uri="{BB962C8B-B14F-4D97-AF65-F5344CB8AC3E}">
        <p14:creationId xmlns:p14="http://schemas.microsoft.com/office/powerpoint/2010/main" val="3271656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29</a:t>
            </a:fld>
            <a:endParaRPr lang="en-US"/>
          </a:p>
        </p:txBody>
      </p:sp>
    </p:spTree>
    <p:extLst>
      <p:ext uri="{BB962C8B-B14F-4D97-AF65-F5344CB8AC3E}">
        <p14:creationId xmlns:p14="http://schemas.microsoft.com/office/powerpoint/2010/main" val="2900548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30</a:t>
            </a:fld>
            <a:endParaRPr lang="en-US"/>
          </a:p>
        </p:txBody>
      </p:sp>
    </p:spTree>
    <p:extLst>
      <p:ext uri="{BB962C8B-B14F-4D97-AF65-F5344CB8AC3E}">
        <p14:creationId xmlns:p14="http://schemas.microsoft.com/office/powerpoint/2010/main" val="536198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31</a:t>
            </a:fld>
            <a:endParaRPr lang="en-US"/>
          </a:p>
        </p:txBody>
      </p:sp>
    </p:spTree>
    <p:extLst>
      <p:ext uri="{BB962C8B-B14F-4D97-AF65-F5344CB8AC3E}">
        <p14:creationId xmlns:p14="http://schemas.microsoft.com/office/powerpoint/2010/main" val="232520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32</a:t>
            </a:fld>
            <a:endParaRPr lang="en-US"/>
          </a:p>
        </p:txBody>
      </p:sp>
    </p:spTree>
    <p:extLst>
      <p:ext uri="{BB962C8B-B14F-4D97-AF65-F5344CB8AC3E}">
        <p14:creationId xmlns:p14="http://schemas.microsoft.com/office/powerpoint/2010/main" val="16672284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33</a:t>
            </a:fld>
            <a:endParaRPr lang="en-US"/>
          </a:p>
        </p:txBody>
      </p:sp>
    </p:spTree>
    <p:extLst>
      <p:ext uri="{BB962C8B-B14F-4D97-AF65-F5344CB8AC3E}">
        <p14:creationId xmlns:p14="http://schemas.microsoft.com/office/powerpoint/2010/main" val="23970684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51</a:t>
            </a:fld>
            <a:endParaRPr lang="en-US"/>
          </a:p>
        </p:txBody>
      </p:sp>
    </p:spTree>
    <p:extLst>
      <p:ext uri="{BB962C8B-B14F-4D97-AF65-F5344CB8AC3E}">
        <p14:creationId xmlns:p14="http://schemas.microsoft.com/office/powerpoint/2010/main" val="2019705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52</a:t>
            </a:fld>
            <a:endParaRPr lang="en-US"/>
          </a:p>
        </p:txBody>
      </p:sp>
    </p:spTree>
    <p:extLst>
      <p:ext uri="{BB962C8B-B14F-4D97-AF65-F5344CB8AC3E}">
        <p14:creationId xmlns:p14="http://schemas.microsoft.com/office/powerpoint/2010/main" val="11490350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53</a:t>
            </a:fld>
            <a:endParaRPr lang="en-US"/>
          </a:p>
        </p:txBody>
      </p:sp>
    </p:spTree>
    <p:extLst>
      <p:ext uri="{BB962C8B-B14F-4D97-AF65-F5344CB8AC3E}">
        <p14:creationId xmlns:p14="http://schemas.microsoft.com/office/powerpoint/2010/main" val="1768503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6</a:t>
            </a:fld>
            <a:endParaRPr lang="en-US"/>
          </a:p>
        </p:txBody>
      </p:sp>
    </p:spTree>
    <p:extLst>
      <p:ext uri="{BB962C8B-B14F-4D97-AF65-F5344CB8AC3E}">
        <p14:creationId xmlns:p14="http://schemas.microsoft.com/office/powerpoint/2010/main" val="19346407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55</a:t>
            </a:fld>
            <a:endParaRPr lang="en-US"/>
          </a:p>
        </p:txBody>
      </p:sp>
    </p:spTree>
    <p:extLst>
      <p:ext uri="{BB962C8B-B14F-4D97-AF65-F5344CB8AC3E}">
        <p14:creationId xmlns:p14="http://schemas.microsoft.com/office/powerpoint/2010/main" val="668802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7</a:t>
            </a:fld>
            <a:endParaRPr lang="en-US"/>
          </a:p>
        </p:txBody>
      </p:sp>
    </p:spTree>
    <p:extLst>
      <p:ext uri="{BB962C8B-B14F-4D97-AF65-F5344CB8AC3E}">
        <p14:creationId xmlns:p14="http://schemas.microsoft.com/office/powerpoint/2010/main" val="2326990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8</a:t>
            </a:fld>
            <a:endParaRPr lang="en-US"/>
          </a:p>
        </p:txBody>
      </p:sp>
    </p:spTree>
    <p:extLst>
      <p:ext uri="{BB962C8B-B14F-4D97-AF65-F5344CB8AC3E}">
        <p14:creationId xmlns:p14="http://schemas.microsoft.com/office/powerpoint/2010/main" val="2464580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9</a:t>
            </a:fld>
            <a:endParaRPr lang="en-US"/>
          </a:p>
        </p:txBody>
      </p:sp>
    </p:spTree>
    <p:extLst>
      <p:ext uri="{BB962C8B-B14F-4D97-AF65-F5344CB8AC3E}">
        <p14:creationId xmlns:p14="http://schemas.microsoft.com/office/powerpoint/2010/main" val="4183185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10</a:t>
            </a:fld>
            <a:endParaRPr lang="en-US"/>
          </a:p>
        </p:txBody>
      </p:sp>
    </p:spTree>
    <p:extLst>
      <p:ext uri="{BB962C8B-B14F-4D97-AF65-F5344CB8AC3E}">
        <p14:creationId xmlns:p14="http://schemas.microsoft.com/office/powerpoint/2010/main" val="2234691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11</a:t>
            </a:fld>
            <a:endParaRPr lang="en-US"/>
          </a:p>
        </p:txBody>
      </p:sp>
    </p:spTree>
    <p:extLst>
      <p:ext uri="{BB962C8B-B14F-4D97-AF65-F5344CB8AC3E}">
        <p14:creationId xmlns:p14="http://schemas.microsoft.com/office/powerpoint/2010/main" val="1419385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12</a:t>
            </a:fld>
            <a:endParaRPr lang="en-US"/>
          </a:p>
        </p:txBody>
      </p:sp>
    </p:spTree>
    <p:extLst>
      <p:ext uri="{BB962C8B-B14F-4D97-AF65-F5344CB8AC3E}">
        <p14:creationId xmlns:p14="http://schemas.microsoft.com/office/powerpoint/2010/main" val="393815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75A75C1-A14C-4523-83FB-4B93636FC09E}" type="datetimeFigureOut">
              <a:rPr lang="en-US" smtClean="0"/>
              <a:t>3/17/2021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4F7BE-ACF2-4F90-9FA1-62A671537D52}" type="slidenum">
              <a:rPr lang="en-US" smtClean="0"/>
              <a:t>‹#›</a:t>
            </a:fld>
            <a:endParaRPr lang="en-US"/>
          </a:p>
        </p:txBody>
      </p:sp>
    </p:spTree>
    <p:extLst>
      <p:ext uri="{BB962C8B-B14F-4D97-AF65-F5344CB8AC3E}">
        <p14:creationId xmlns:p14="http://schemas.microsoft.com/office/powerpoint/2010/main" val="2158552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5A75C1-A14C-4523-83FB-4B93636FC09E}" type="datetimeFigureOut">
              <a:rPr lang="en-US" smtClean="0"/>
              <a:t>3/17/2021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4F7BE-ACF2-4F90-9FA1-62A671537D52}" type="slidenum">
              <a:rPr lang="en-US" smtClean="0"/>
              <a:t>‹#›</a:t>
            </a:fld>
            <a:endParaRPr lang="en-US"/>
          </a:p>
        </p:txBody>
      </p:sp>
    </p:spTree>
    <p:extLst>
      <p:ext uri="{BB962C8B-B14F-4D97-AF65-F5344CB8AC3E}">
        <p14:creationId xmlns:p14="http://schemas.microsoft.com/office/powerpoint/2010/main" val="2471058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5A75C1-A14C-4523-83FB-4B93636FC09E}" type="datetimeFigureOut">
              <a:rPr lang="en-US" smtClean="0"/>
              <a:t>3/17/2021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4F7BE-ACF2-4F90-9FA1-62A671537D52}" type="slidenum">
              <a:rPr lang="en-US" smtClean="0"/>
              <a:t>‹#›</a:t>
            </a:fld>
            <a:endParaRPr lang="en-US"/>
          </a:p>
        </p:txBody>
      </p:sp>
    </p:spTree>
    <p:extLst>
      <p:ext uri="{BB962C8B-B14F-4D97-AF65-F5344CB8AC3E}">
        <p14:creationId xmlns:p14="http://schemas.microsoft.com/office/powerpoint/2010/main" val="3747311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5A75C1-A14C-4523-83FB-4B93636FC09E}" type="datetimeFigureOut">
              <a:rPr lang="en-US" smtClean="0"/>
              <a:t>3/17/2021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4F7BE-ACF2-4F90-9FA1-62A671537D52}" type="slidenum">
              <a:rPr lang="en-US" smtClean="0"/>
              <a:t>‹#›</a:t>
            </a:fld>
            <a:endParaRPr lang="en-US"/>
          </a:p>
        </p:txBody>
      </p:sp>
    </p:spTree>
    <p:extLst>
      <p:ext uri="{BB962C8B-B14F-4D97-AF65-F5344CB8AC3E}">
        <p14:creationId xmlns:p14="http://schemas.microsoft.com/office/powerpoint/2010/main" val="929539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75A75C1-A14C-4523-83FB-4B93636FC09E}" type="datetimeFigureOut">
              <a:rPr lang="en-US" smtClean="0"/>
              <a:t>3/17/2021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4F7BE-ACF2-4F90-9FA1-62A671537D52}" type="slidenum">
              <a:rPr lang="en-US" smtClean="0"/>
              <a:t>‹#›</a:t>
            </a:fld>
            <a:endParaRPr lang="en-US"/>
          </a:p>
        </p:txBody>
      </p:sp>
    </p:spTree>
    <p:extLst>
      <p:ext uri="{BB962C8B-B14F-4D97-AF65-F5344CB8AC3E}">
        <p14:creationId xmlns:p14="http://schemas.microsoft.com/office/powerpoint/2010/main" val="3938106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5A75C1-A14C-4523-83FB-4B93636FC09E}" type="datetimeFigureOut">
              <a:rPr lang="en-US" smtClean="0"/>
              <a:t>3/17/2021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E4F7BE-ACF2-4F90-9FA1-62A671537D52}" type="slidenum">
              <a:rPr lang="en-US" smtClean="0"/>
              <a:t>‹#›</a:t>
            </a:fld>
            <a:endParaRPr lang="en-US"/>
          </a:p>
        </p:txBody>
      </p:sp>
    </p:spTree>
    <p:extLst>
      <p:ext uri="{BB962C8B-B14F-4D97-AF65-F5344CB8AC3E}">
        <p14:creationId xmlns:p14="http://schemas.microsoft.com/office/powerpoint/2010/main" val="3222932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5A75C1-A14C-4523-83FB-4B93636FC09E}" type="datetimeFigureOut">
              <a:rPr lang="en-US" smtClean="0"/>
              <a:t>3/17/2021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E4F7BE-ACF2-4F90-9FA1-62A671537D52}" type="slidenum">
              <a:rPr lang="en-US" smtClean="0"/>
              <a:t>‹#›</a:t>
            </a:fld>
            <a:endParaRPr lang="en-US"/>
          </a:p>
        </p:txBody>
      </p:sp>
    </p:spTree>
    <p:extLst>
      <p:ext uri="{BB962C8B-B14F-4D97-AF65-F5344CB8AC3E}">
        <p14:creationId xmlns:p14="http://schemas.microsoft.com/office/powerpoint/2010/main" val="1735288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5A75C1-A14C-4523-83FB-4B93636FC09E}" type="datetimeFigureOut">
              <a:rPr lang="en-US" smtClean="0"/>
              <a:t>3/17/2021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E4F7BE-ACF2-4F90-9FA1-62A671537D52}" type="slidenum">
              <a:rPr lang="en-US" smtClean="0"/>
              <a:t>‹#›</a:t>
            </a:fld>
            <a:endParaRPr lang="en-US"/>
          </a:p>
        </p:txBody>
      </p:sp>
    </p:spTree>
    <p:extLst>
      <p:ext uri="{BB962C8B-B14F-4D97-AF65-F5344CB8AC3E}">
        <p14:creationId xmlns:p14="http://schemas.microsoft.com/office/powerpoint/2010/main" val="1105865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5A75C1-A14C-4523-83FB-4B93636FC09E}" type="datetimeFigureOut">
              <a:rPr lang="en-US" smtClean="0"/>
              <a:t>3/17/2021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E4F7BE-ACF2-4F90-9FA1-62A671537D52}" type="slidenum">
              <a:rPr lang="en-US" smtClean="0"/>
              <a:t>‹#›</a:t>
            </a:fld>
            <a:endParaRPr lang="en-US"/>
          </a:p>
        </p:txBody>
      </p:sp>
    </p:spTree>
    <p:extLst>
      <p:ext uri="{BB962C8B-B14F-4D97-AF65-F5344CB8AC3E}">
        <p14:creationId xmlns:p14="http://schemas.microsoft.com/office/powerpoint/2010/main" val="2261909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5A75C1-A14C-4523-83FB-4B93636FC09E}" type="datetimeFigureOut">
              <a:rPr lang="en-US" smtClean="0"/>
              <a:t>3/17/2021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E4F7BE-ACF2-4F90-9FA1-62A671537D52}" type="slidenum">
              <a:rPr lang="en-US" smtClean="0"/>
              <a:t>‹#›</a:t>
            </a:fld>
            <a:endParaRPr lang="en-US"/>
          </a:p>
        </p:txBody>
      </p:sp>
    </p:spTree>
    <p:extLst>
      <p:ext uri="{BB962C8B-B14F-4D97-AF65-F5344CB8AC3E}">
        <p14:creationId xmlns:p14="http://schemas.microsoft.com/office/powerpoint/2010/main" val="2743406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5A75C1-A14C-4523-83FB-4B93636FC09E}" type="datetimeFigureOut">
              <a:rPr lang="en-US" smtClean="0"/>
              <a:t>3/17/2021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E4F7BE-ACF2-4F90-9FA1-62A671537D52}" type="slidenum">
              <a:rPr lang="en-US" smtClean="0"/>
              <a:t>‹#›</a:t>
            </a:fld>
            <a:endParaRPr lang="en-US"/>
          </a:p>
        </p:txBody>
      </p:sp>
    </p:spTree>
    <p:extLst>
      <p:ext uri="{BB962C8B-B14F-4D97-AF65-F5344CB8AC3E}">
        <p14:creationId xmlns:p14="http://schemas.microsoft.com/office/powerpoint/2010/main" val="2188443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5A75C1-A14C-4523-83FB-4B93636FC09E}" type="datetimeFigureOut">
              <a:rPr lang="en-US" smtClean="0"/>
              <a:t>3/17/2021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E4F7BE-ACF2-4F90-9FA1-62A671537D52}" type="slidenum">
              <a:rPr lang="en-US" smtClean="0"/>
              <a:t>‹#›</a:t>
            </a:fld>
            <a:endParaRPr lang="en-US"/>
          </a:p>
        </p:txBody>
      </p:sp>
    </p:spTree>
    <p:extLst>
      <p:ext uri="{BB962C8B-B14F-4D97-AF65-F5344CB8AC3E}">
        <p14:creationId xmlns:p14="http://schemas.microsoft.com/office/powerpoint/2010/main" val="4061796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hyperlink" Target="https://www.isaca.org/search#q=Application%20audit%20checklist&amp;first=32&amp;sort=relevancy&amp;f:Language=[English]" TargetMode="Externa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hyperlink" Target="https://www.isaca.org/bookstore/audit-control-and-security-specific-envrionments/wapu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49.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nvd.nist.gov/"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scap.nist.gov/revision/1.0/index.html" TargetMode="External"/><Relationship Id="rId5" Type="http://schemas.openxmlformats.org/officeDocument/2006/relationships/hyperlink" Target="http://web.nvd.nist.gov/view/ncp/repository" TargetMode="External"/><Relationship Id="rId4" Type="http://schemas.openxmlformats.org/officeDocument/2006/relationships/hyperlink" Target="http://nvd.nist.gov/download.cf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Unit #9</a:t>
            </a:r>
          </a:p>
        </p:txBody>
      </p:sp>
      <p:sp>
        <p:nvSpPr>
          <p:cNvPr id="3" name="Subtitle 2"/>
          <p:cNvSpPr>
            <a:spLocks noGrp="1"/>
          </p:cNvSpPr>
          <p:nvPr>
            <p:ph type="subTitle" idx="1"/>
          </p:nvPr>
        </p:nvSpPr>
        <p:spPr/>
        <p:txBody>
          <a:bodyPr/>
          <a:lstStyle/>
          <a:p>
            <a:r>
              <a:rPr lang="en-US" dirty="0"/>
              <a:t>MIS5214</a:t>
            </a:r>
          </a:p>
          <a:p>
            <a:r>
              <a:rPr lang="en-US" dirty="0"/>
              <a:t>Host Hardening</a:t>
            </a:r>
          </a:p>
        </p:txBody>
      </p:sp>
    </p:spTree>
    <p:extLst>
      <p:ext uri="{BB962C8B-B14F-4D97-AF65-F5344CB8AC3E}">
        <p14:creationId xmlns:p14="http://schemas.microsoft.com/office/powerpoint/2010/main" val="42351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4BDAD2-2A82-4A18-BC82-ECD59BE486DD}"/>
              </a:ext>
            </a:extLst>
          </p:cNvPr>
          <p:cNvPicPr>
            <a:picLocks noChangeAspect="1"/>
          </p:cNvPicPr>
          <p:nvPr/>
        </p:nvPicPr>
        <p:blipFill>
          <a:blip r:embed="rId3"/>
          <a:stretch>
            <a:fillRect/>
          </a:stretch>
        </p:blipFill>
        <p:spPr>
          <a:xfrm>
            <a:off x="8503243" y="56031"/>
            <a:ext cx="3631605" cy="4668370"/>
          </a:xfrm>
          <a:prstGeom prst="rect">
            <a:avLst/>
          </a:prstGeom>
          <a:ln w="15875">
            <a:solidFill>
              <a:schemeClr val="tx1"/>
            </a:solidFill>
          </a:ln>
        </p:spPr>
      </p:pic>
      <p:pic>
        <p:nvPicPr>
          <p:cNvPr id="4" name="Picture 3"/>
          <p:cNvPicPr>
            <a:picLocks noChangeAspect="1"/>
          </p:cNvPicPr>
          <p:nvPr/>
        </p:nvPicPr>
        <p:blipFill>
          <a:blip r:embed="rId4"/>
          <a:stretch>
            <a:fillRect/>
          </a:stretch>
        </p:blipFill>
        <p:spPr>
          <a:xfrm>
            <a:off x="-1" y="56602"/>
            <a:ext cx="6306901" cy="3282691"/>
          </a:xfrm>
          <a:prstGeom prst="rect">
            <a:avLst/>
          </a:prstGeom>
        </p:spPr>
      </p:pic>
      <p:sp>
        <p:nvSpPr>
          <p:cNvPr id="9" name="Rounded Rectangle 8"/>
          <p:cNvSpPr/>
          <p:nvPr/>
        </p:nvSpPr>
        <p:spPr>
          <a:xfrm>
            <a:off x="2405744" y="2394857"/>
            <a:ext cx="1458686" cy="90089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 y="3395894"/>
            <a:ext cx="8658224" cy="3385542"/>
          </a:xfrm>
          <a:prstGeom prst="rect">
            <a:avLst/>
          </a:prstGeom>
        </p:spPr>
        <p:txBody>
          <a:bodyPr wrap="square">
            <a:spAutoFit/>
          </a:bodyPr>
          <a:lstStyle/>
          <a:p>
            <a:r>
              <a:rPr lang="en-US" sz="2000" dirty="0"/>
              <a:t>A security configuration checklist is a document containing instructions or procedures for: </a:t>
            </a:r>
          </a:p>
          <a:p>
            <a:pPr marL="742950" lvl="1" indent="-285750">
              <a:buFont typeface="Arial" panose="020B0604020202020204" pitchFamily="34" charset="0"/>
              <a:buChar char="•"/>
            </a:pPr>
            <a:r>
              <a:rPr lang="en-US" dirty="0"/>
              <a:t>Configuring an information technology (IT) product to an operational environment</a:t>
            </a:r>
          </a:p>
          <a:p>
            <a:pPr marL="742950" lvl="1" indent="-285750">
              <a:buFont typeface="Arial" panose="020B0604020202020204" pitchFamily="34" charset="0"/>
              <a:buChar char="•"/>
            </a:pPr>
            <a:r>
              <a:rPr lang="en-US" dirty="0"/>
              <a:t>Verifying that the product has been configured properly</a:t>
            </a:r>
          </a:p>
          <a:p>
            <a:pPr marL="742950" lvl="1" indent="-285750">
              <a:buFont typeface="Arial" panose="020B0604020202020204" pitchFamily="34" charset="0"/>
              <a:buChar char="•"/>
            </a:pPr>
            <a:r>
              <a:rPr lang="en-US" dirty="0"/>
              <a:t>Identifying unauthorized changes to the product </a:t>
            </a:r>
          </a:p>
          <a:p>
            <a:pPr marL="285750" indent="-285750">
              <a:buFont typeface="Arial" panose="020B0604020202020204" pitchFamily="34" charset="0"/>
              <a:buChar char="•"/>
            </a:pPr>
            <a:endParaRPr lang="en-US" sz="2000" dirty="0"/>
          </a:p>
          <a:p>
            <a:r>
              <a:rPr lang="en-US" sz="2000" dirty="0"/>
              <a:t>Checklists can help you: </a:t>
            </a:r>
          </a:p>
          <a:p>
            <a:pPr marL="742950" lvl="1" indent="-285750">
              <a:buFont typeface="Arial" panose="020B0604020202020204" pitchFamily="34" charset="0"/>
              <a:buChar char="•"/>
            </a:pPr>
            <a:r>
              <a:rPr lang="en-US" dirty="0"/>
              <a:t>Minimize the attack surface</a:t>
            </a:r>
          </a:p>
          <a:p>
            <a:pPr marL="742950" lvl="1" indent="-285750">
              <a:buFont typeface="Arial" panose="020B0604020202020204" pitchFamily="34" charset="0"/>
              <a:buChar char="•"/>
            </a:pPr>
            <a:r>
              <a:rPr lang="en-US" dirty="0"/>
              <a:t>Reduce vulnerabilities</a:t>
            </a:r>
          </a:p>
          <a:p>
            <a:pPr marL="742950" lvl="1" indent="-285750">
              <a:buFont typeface="Arial" panose="020B0604020202020204" pitchFamily="34" charset="0"/>
              <a:buChar char="•"/>
            </a:pPr>
            <a:r>
              <a:rPr lang="en-US" dirty="0"/>
              <a:t>Lessen the impact of successful attacks</a:t>
            </a:r>
          </a:p>
          <a:p>
            <a:pPr marL="742950" lvl="1" indent="-285750">
              <a:buFont typeface="Arial" panose="020B0604020202020204" pitchFamily="34" charset="0"/>
              <a:buChar char="•"/>
            </a:pPr>
            <a:r>
              <a:rPr lang="en-US" dirty="0"/>
              <a:t>Identify changes that might otherwise go undetected</a:t>
            </a:r>
          </a:p>
        </p:txBody>
      </p:sp>
      <p:sp>
        <p:nvSpPr>
          <p:cNvPr id="8" name="Rounded Rectangle 7"/>
          <p:cNvSpPr/>
          <p:nvPr/>
        </p:nvSpPr>
        <p:spPr>
          <a:xfrm>
            <a:off x="272143" y="2256404"/>
            <a:ext cx="1528596" cy="98801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8455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871D4-BEF3-4509-9949-EC72F62DCFD1}"/>
              </a:ext>
            </a:extLst>
          </p:cNvPr>
          <p:cNvSpPr>
            <a:spLocks noGrp="1"/>
          </p:cNvSpPr>
          <p:nvPr>
            <p:ph type="title"/>
          </p:nvPr>
        </p:nvSpPr>
        <p:spPr>
          <a:xfrm>
            <a:off x="0" y="1"/>
            <a:ext cx="10515600" cy="895350"/>
          </a:xfrm>
        </p:spPr>
        <p:txBody>
          <a:bodyPr/>
          <a:lstStyle/>
          <a:p>
            <a:r>
              <a:rPr lang="en-US" dirty="0"/>
              <a:t>Two types of checklists</a:t>
            </a:r>
          </a:p>
        </p:txBody>
      </p:sp>
      <p:sp>
        <p:nvSpPr>
          <p:cNvPr id="3" name="Content Placeholder 2">
            <a:extLst>
              <a:ext uri="{FF2B5EF4-FFF2-40B4-BE49-F238E27FC236}">
                <a16:creationId xmlns:a16="http://schemas.microsoft.com/office/drawing/2014/main" id="{C469FD08-5CA7-4C6A-8CB6-0B1F6C5BF4D6}"/>
              </a:ext>
            </a:extLst>
          </p:cNvPr>
          <p:cNvSpPr>
            <a:spLocks noGrp="1"/>
          </p:cNvSpPr>
          <p:nvPr>
            <p:ph idx="1"/>
          </p:nvPr>
        </p:nvSpPr>
        <p:spPr>
          <a:xfrm>
            <a:off x="838200" y="895351"/>
            <a:ext cx="10515600" cy="5281612"/>
          </a:xfrm>
        </p:spPr>
        <p:txBody>
          <a:bodyPr>
            <a:normAutofit/>
          </a:bodyPr>
          <a:lstStyle/>
          <a:p>
            <a:r>
              <a:rPr lang="en-US" b="1" dirty="0"/>
              <a:t>Non-Automated</a:t>
            </a:r>
          </a:p>
          <a:p>
            <a:pPr lvl="1"/>
            <a:r>
              <a:rPr lang="en-US" dirty="0"/>
              <a:t>Designed to be used manually, such as written instructions that describe the steps an administrator should take to secure a system or to verify its security settings</a:t>
            </a:r>
          </a:p>
          <a:p>
            <a:r>
              <a:rPr lang="en-US" b="1" dirty="0"/>
              <a:t>Automated</a:t>
            </a:r>
          </a:p>
          <a:p>
            <a:pPr lvl="1"/>
            <a:r>
              <a:rPr lang="en-US" dirty="0"/>
              <a:t>Used through one or more tools that automatically alter or verify settings based on the contents of the checklist</a:t>
            </a:r>
          </a:p>
          <a:p>
            <a:pPr lvl="1"/>
            <a:r>
              <a:rPr lang="en-US" dirty="0"/>
              <a:t>Many checklists are written in Extensible Markup Language (XML), and there are special tools that can use the contents of the XML files to check and alter system settings</a:t>
            </a:r>
          </a:p>
          <a:p>
            <a:pPr lvl="2"/>
            <a:r>
              <a:rPr lang="en-US" dirty="0"/>
              <a:t>Security Content Automation Protocol (SCAP) is a common example used to express checklist content in a standardized way that can be processed by tools that support SCAP</a:t>
            </a:r>
          </a:p>
        </p:txBody>
      </p:sp>
      <p:pic>
        <p:nvPicPr>
          <p:cNvPr id="5" name="Picture 4">
            <a:extLst>
              <a:ext uri="{FF2B5EF4-FFF2-40B4-BE49-F238E27FC236}">
                <a16:creationId xmlns:a16="http://schemas.microsoft.com/office/drawing/2014/main" id="{4745027E-765B-4DE1-B707-75C1E3B77FA3}"/>
              </a:ext>
            </a:extLst>
          </p:cNvPr>
          <p:cNvPicPr>
            <a:picLocks noChangeAspect="1"/>
          </p:cNvPicPr>
          <p:nvPr/>
        </p:nvPicPr>
        <p:blipFill>
          <a:blip r:embed="rId3"/>
          <a:stretch>
            <a:fillRect/>
          </a:stretch>
        </p:blipFill>
        <p:spPr>
          <a:xfrm>
            <a:off x="9825457" y="0"/>
            <a:ext cx="2366544" cy="1390650"/>
          </a:xfrm>
          <a:prstGeom prst="rect">
            <a:avLst/>
          </a:prstGeom>
        </p:spPr>
      </p:pic>
    </p:spTree>
    <p:extLst>
      <p:ext uri="{BB962C8B-B14F-4D97-AF65-F5344CB8AC3E}">
        <p14:creationId xmlns:p14="http://schemas.microsoft.com/office/powerpoint/2010/main" val="989300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4F79D-B6C3-4E59-BB37-33615D47571F}"/>
              </a:ext>
            </a:extLst>
          </p:cNvPr>
          <p:cNvSpPr>
            <a:spLocks noGrp="1"/>
          </p:cNvSpPr>
          <p:nvPr>
            <p:ph type="title"/>
          </p:nvPr>
        </p:nvSpPr>
        <p:spPr>
          <a:xfrm>
            <a:off x="0" y="0"/>
            <a:ext cx="10515600" cy="1019175"/>
          </a:xfrm>
        </p:spPr>
        <p:txBody>
          <a:bodyPr/>
          <a:lstStyle/>
          <a:p>
            <a:r>
              <a:rPr lang="en-US" dirty="0"/>
              <a:t>Security Configuration Checklist</a:t>
            </a:r>
          </a:p>
        </p:txBody>
      </p:sp>
      <p:sp>
        <p:nvSpPr>
          <p:cNvPr id="3" name="Content Placeholder 2">
            <a:extLst>
              <a:ext uri="{FF2B5EF4-FFF2-40B4-BE49-F238E27FC236}">
                <a16:creationId xmlns:a16="http://schemas.microsoft.com/office/drawing/2014/main" id="{FED0A7CE-8234-45AA-9442-AB0009B46E5D}"/>
              </a:ext>
            </a:extLst>
          </p:cNvPr>
          <p:cNvSpPr>
            <a:spLocks noGrp="1"/>
          </p:cNvSpPr>
          <p:nvPr>
            <p:ph idx="1"/>
          </p:nvPr>
        </p:nvSpPr>
        <p:spPr>
          <a:xfrm>
            <a:off x="44838" y="1099017"/>
            <a:ext cx="8848725" cy="5692307"/>
          </a:xfrm>
        </p:spPr>
        <p:txBody>
          <a:bodyPr>
            <a:normAutofit/>
          </a:bodyPr>
          <a:lstStyle/>
          <a:p>
            <a:r>
              <a:rPr lang="en-US" dirty="0"/>
              <a:t>There is no checklist that can make a system or product 100 percent secure </a:t>
            </a:r>
          </a:p>
          <a:p>
            <a:r>
              <a:rPr lang="en-US" dirty="0"/>
              <a:t>Using checklists does not eliminate the need for ongoing security maintenance, such as patch installation </a:t>
            </a:r>
          </a:p>
          <a:p>
            <a:r>
              <a:rPr lang="en-US" dirty="0"/>
              <a:t>Using checklists for hardening systems against software flaws (e.g., by applying patches and eliminating unnecessary functionality) and configuring systems securely will typically:</a:t>
            </a:r>
          </a:p>
          <a:p>
            <a:pPr lvl="1"/>
            <a:r>
              <a:rPr lang="en-US" dirty="0"/>
              <a:t>Reduce the number of ways in which systems can be attacked</a:t>
            </a:r>
          </a:p>
          <a:p>
            <a:pPr lvl="1"/>
            <a:r>
              <a:rPr lang="en-US" dirty="0"/>
              <a:t>Result in greater product security and protection from threats </a:t>
            </a:r>
          </a:p>
          <a:p>
            <a:pPr lvl="1"/>
            <a:r>
              <a:rPr lang="en-US" dirty="0"/>
              <a:t>Help verify the configuration of some types of security controls for system assessments </a:t>
            </a:r>
            <a:endParaRPr lang="en-US" sz="1200" dirty="0"/>
          </a:p>
        </p:txBody>
      </p:sp>
      <p:pic>
        <p:nvPicPr>
          <p:cNvPr id="4" name="Picture 3">
            <a:extLst>
              <a:ext uri="{FF2B5EF4-FFF2-40B4-BE49-F238E27FC236}">
                <a16:creationId xmlns:a16="http://schemas.microsoft.com/office/drawing/2014/main" id="{180E6B32-179A-419F-9FE9-43425A9BD370}"/>
              </a:ext>
            </a:extLst>
          </p:cNvPr>
          <p:cNvPicPr>
            <a:picLocks noChangeAspect="1"/>
          </p:cNvPicPr>
          <p:nvPr/>
        </p:nvPicPr>
        <p:blipFill>
          <a:blip r:embed="rId3"/>
          <a:stretch>
            <a:fillRect/>
          </a:stretch>
        </p:blipFill>
        <p:spPr>
          <a:xfrm>
            <a:off x="8918184" y="56031"/>
            <a:ext cx="3216663" cy="4134969"/>
          </a:xfrm>
          <a:prstGeom prst="rect">
            <a:avLst/>
          </a:prstGeom>
          <a:ln w="15875">
            <a:solidFill>
              <a:schemeClr val="tx1"/>
            </a:solidFill>
          </a:ln>
        </p:spPr>
      </p:pic>
    </p:spTree>
    <p:extLst>
      <p:ext uri="{BB962C8B-B14F-4D97-AF65-F5344CB8AC3E}">
        <p14:creationId xmlns:p14="http://schemas.microsoft.com/office/powerpoint/2010/main" val="350469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922EE-2844-424A-90E6-BF671184802D}"/>
              </a:ext>
            </a:extLst>
          </p:cNvPr>
          <p:cNvSpPr>
            <a:spLocks noGrp="1"/>
          </p:cNvSpPr>
          <p:nvPr>
            <p:ph type="title"/>
          </p:nvPr>
        </p:nvSpPr>
        <p:spPr>
          <a:xfrm>
            <a:off x="0" y="0"/>
            <a:ext cx="8888295" cy="1263112"/>
          </a:xfrm>
        </p:spPr>
        <p:txBody>
          <a:bodyPr>
            <a:normAutofit fontScale="90000"/>
          </a:bodyPr>
          <a:lstStyle/>
          <a:p>
            <a:r>
              <a:rPr lang="en-US" dirty="0"/>
              <a:t>ISACA is a source of many audit control checklists</a:t>
            </a:r>
          </a:p>
        </p:txBody>
      </p:sp>
      <p:pic>
        <p:nvPicPr>
          <p:cNvPr id="4" name="Picture 3">
            <a:hlinkClick r:id="rId2"/>
            <a:extLst>
              <a:ext uri="{FF2B5EF4-FFF2-40B4-BE49-F238E27FC236}">
                <a16:creationId xmlns:a16="http://schemas.microsoft.com/office/drawing/2014/main" id="{7C5152B1-BD1B-4409-B817-DA94A6D97B96}"/>
              </a:ext>
            </a:extLst>
          </p:cNvPr>
          <p:cNvPicPr>
            <a:picLocks noChangeAspect="1"/>
          </p:cNvPicPr>
          <p:nvPr/>
        </p:nvPicPr>
        <p:blipFill>
          <a:blip r:embed="rId3"/>
          <a:stretch>
            <a:fillRect/>
          </a:stretch>
        </p:blipFill>
        <p:spPr>
          <a:xfrm>
            <a:off x="9090148" y="0"/>
            <a:ext cx="3101852" cy="6858000"/>
          </a:xfrm>
          <a:prstGeom prst="rect">
            <a:avLst/>
          </a:prstGeom>
        </p:spPr>
      </p:pic>
      <p:pic>
        <p:nvPicPr>
          <p:cNvPr id="5" name="Picture 4">
            <a:extLst>
              <a:ext uri="{FF2B5EF4-FFF2-40B4-BE49-F238E27FC236}">
                <a16:creationId xmlns:a16="http://schemas.microsoft.com/office/drawing/2014/main" id="{99E581CE-1A8E-44F1-80F8-D46F642CD5A0}"/>
              </a:ext>
            </a:extLst>
          </p:cNvPr>
          <p:cNvPicPr>
            <a:picLocks noChangeAspect="1"/>
          </p:cNvPicPr>
          <p:nvPr/>
        </p:nvPicPr>
        <p:blipFill>
          <a:blip r:embed="rId4"/>
          <a:stretch>
            <a:fillRect/>
          </a:stretch>
        </p:blipFill>
        <p:spPr>
          <a:xfrm>
            <a:off x="1492620" y="1146874"/>
            <a:ext cx="7483049" cy="1326961"/>
          </a:xfrm>
          <a:prstGeom prst="rect">
            <a:avLst/>
          </a:prstGeom>
        </p:spPr>
      </p:pic>
      <p:pic>
        <p:nvPicPr>
          <p:cNvPr id="6" name="Picture 5">
            <a:extLst>
              <a:ext uri="{FF2B5EF4-FFF2-40B4-BE49-F238E27FC236}">
                <a16:creationId xmlns:a16="http://schemas.microsoft.com/office/drawing/2014/main" id="{7A53A68B-568A-4C16-A6C8-9808D8F4B3FC}"/>
              </a:ext>
            </a:extLst>
          </p:cNvPr>
          <p:cNvPicPr>
            <a:picLocks noChangeAspect="1"/>
          </p:cNvPicPr>
          <p:nvPr/>
        </p:nvPicPr>
        <p:blipFill>
          <a:blip r:embed="rId5"/>
          <a:stretch>
            <a:fillRect/>
          </a:stretch>
        </p:blipFill>
        <p:spPr>
          <a:xfrm>
            <a:off x="1465516" y="2410284"/>
            <a:ext cx="7442318" cy="1247316"/>
          </a:xfrm>
          <a:prstGeom prst="rect">
            <a:avLst/>
          </a:prstGeom>
        </p:spPr>
      </p:pic>
      <p:pic>
        <p:nvPicPr>
          <p:cNvPr id="8" name="Picture 7">
            <a:extLst>
              <a:ext uri="{FF2B5EF4-FFF2-40B4-BE49-F238E27FC236}">
                <a16:creationId xmlns:a16="http://schemas.microsoft.com/office/drawing/2014/main" id="{A671825B-EFB5-482B-99B8-A44A8A535706}"/>
              </a:ext>
            </a:extLst>
          </p:cNvPr>
          <p:cNvPicPr>
            <a:picLocks noChangeAspect="1"/>
          </p:cNvPicPr>
          <p:nvPr/>
        </p:nvPicPr>
        <p:blipFill>
          <a:blip r:embed="rId6"/>
          <a:stretch>
            <a:fillRect/>
          </a:stretch>
        </p:blipFill>
        <p:spPr>
          <a:xfrm>
            <a:off x="1465516" y="3737245"/>
            <a:ext cx="7282386" cy="1131722"/>
          </a:xfrm>
          <a:prstGeom prst="rect">
            <a:avLst/>
          </a:prstGeom>
        </p:spPr>
      </p:pic>
      <p:pic>
        <p:nvPicPr>
          <p:cNvPr id="9" name="Picture 8">
            <a:extLst>
              <a:ext uri="{FF2B5EF4-FFF2-40B4-BE49-F238E27FC236}">
                <a16:creationId xmlns:a16="http://schemas.microsoft.com/office/drawing/2014/main" id="{70E3D383-3EA7-4CE9-91BA-003A6AFE3018}"/>
              </a:ext>
            </a:extLst>
          </p:cNvPr>
          <p:cNvPicPr>
            <a:picLocks noChangeAspect="1"/>
          </p:cNvPicPr>
          <p:nvPr/>
        </p:nvPicPr>
        <p:blipFill>
          <a:blip r:embed="rId7"/>
          <a:stretch>
            <a:fillRect/>
          </a:stretch>
        </p:blipFill>
        <p:spPr>
          <a:xfrm>
            <a:off x="1492620" y="5062914"/>
            <a:ext cx="7141178" cy="1299139"/>
          </a:xfrm>
          <a:prstGeom prst="rect">
            <a:avLst/>
          </a:prstGeom>
        </p:spPr>
      </p:pic>
    </p:spTree>
    <p:extLst>
      <p:ext uri="{BB962C8B-B14F-4D97-AF65-F5344CB8AC3E}">
        <p14:creationId xmlns:p14="http://schemas.microsoft.com/office/powerpoint/2010/main" val="3516310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id="{2FD90A81-5C61-44B7-A78D-886101E7244C}"/>
              </a:ext>
            </a:extLst>
          </p:cNvPr>
          <p:cNvPicPr>
            <a:picLocks noChangeAspect="1"/>
          </p:cNvPicPr>
          <p:nvPr/>
        </p:nvPicPr>
        <p:blipFill>
          <a:blip r:embed="rId4"/>
          <a:stretch>
            <a:fillRect/>
          </a:stretch>
        </p:blipFill>
        <p:spPr>
          <a:xfrm>
            <a:off x="2242532" y="0"/>
            <a:ext cx="9949468" cy="5501898"/>
          </a:xfrm>
          <a:prstGeom prst="rect">
            <a:avLst/>
          </a:prstGeom>
        </p:spPr>
      </p:pic>
      <p:pic>
        <p:nvPicPr>
          <p:cNvPr id="6" name="Picture 5">
            <a:extLst>
              <a:ext uri="{FF2B5EF4-FFF2-40B4-BE49-F238E27FC236}">
                <a16:creationId xmlns:a16="http://schemas.microsoft.com/office/drawing/2014/main" id="{1876B9A8-6E19-4A60-943E-5142A090A18B}"/>
              </a:ext>
            </a:extLst>
          </p:cNvPr>
          <p:cNvPicPr>
            <a:picLocks noChangeAspect="1"/>
          </p:cNvPicPr>
          <p:nvPr/>
        </p:nvPicPr>
        <p:blipFill>
          <a:blip r:embed="rId5"/>
          <a:stretch>
            <a:fillRect/>
          </a:stretch>
        </p:blipFill>
        <p:spPr>
          <a:xfrm>
            <a:off x="291706" y="744863"/>
            <a:ext cx="4173484" cy="5406301"/>
          </a:xfrm>
          <a:prstGeom prst="rect">
            <a:avLst/>
          </a:prstGeom>
        </p:spPr>
      </p:pic>
      <p:pic>
        <p:nvPicPr>
          <p:cNvPr id="7" name="Picture 6">
            <a:extLst>
              <a:ext uri="{FF2B5EF4-FFF2-40B4-BE49-F238E27FC236}">
                <a16:creationId xmlns:a16="http://schemas.microsoft.com/office/drawing/2014/main" id="{6E637700-561D-43FE-BB7D-CD261E90739B}"/>
              </a:ext>
            </a:extLst>
          </p:cNvPr>
          <p:cNvPicPr>
            <a:picLocks noChangeAspect="1"/>
          </p:cNvPicPr>
          <p:nvPr/>
        </p:nvPicPr>
        <p:blipFill>
          <a:blip r:embed="rId6"/>
          <a:stretch>
            <a:fillRect/>
          </a:stretch>
        </p:blipFill>
        <p:spPr>
          <a:xfrm>
            <a:off x="4714947" y="3006673"/>
            <a:ext cx="6549592" cy="3388932"/>
          </a:xfrm>
          <a:prstGeom prst="rect">
            <a:avLst/>
          </a:prstGeom>
        </p:spPr>
      </p:pic>
    </p:spTree>
    <p:extLst>
      <p:ext uri="{BB962C8B-B14F-4D97-AF65-F5344CB8AC3E}">
        <p14:creationId xmlns:p14="http://schemas.microsoft.com/office/powerpoint/2010/main" val="196934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CEB14-71CC-4EB2-AA5F-215D4BD89BB9}"/>
              </a:ext>
            </a:extLst>
          </p:cNvPr>
          <p:cNvSpPr>
            <a:spLocks noGrp="1"/>
          </p:cNvSpPr>
          <p:nvPr>
            <p:ph type="title"/>
          </p:nvPr>
        </p:nvSpPr>
        <p:spPr>
          <a:xfrm>
            <a:off x="0" y="0"/>
            <a:ext cx="10515600" cy="1325563"/>
          </a:xfrm>
        </p:spPr>
        <p:txBody>
          <a:bodyPr/>
          <a:lstStyle/>
          <a:p>
            <a:r>
              <a:rPr lang="en-US" dirty="0"/>
              <a:t>Security Technical Implementation Guides</a:t>
            </a:r>
          </a:p>
        </p:txBody>
      </p:sp>
      <p:sp>
        <p:nvSpPr>
          <p:cNvPr id="3" name="Content Placeholder 2">
            <a:extLst>
              <a:ext uri="{FF2B5EF4-FFF2-40B4-BE49-F238E27FC236}">
                <a16:creationId xmlns:a16="http://schemas.microsoft.com/office/drawing/2014/main" id="{5BB8DAB8-0368-4753-93DC-66380683D43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E721264-64B6-42C4-A014-95BCDE3D5263}"/>
              </a:ext>
            </a:extLst>
          </p:cNvPr>
          <p:cNvPicPr>
            <a:picLocks noChangeAspect="1"/>
          </p:cNvPicPr>
          <p:nvPr/>
        </p:nvPicPr>
        <p:blipFill>
          <a:blip r:embed="rId3"/>
          <a:stretch>
            <a:fillRect/>
          </a:stretch>
        </p:blipFill>
        <p:spPr>
          <a:xfrm>
            <a:off x="152297" y="1099717"/>
            <a:ext cx="9022700" cy="5286868"/>
          </a:xfrm>
          <a:prstGeom prst="rect">
            <a:avLst/>
          </a:prstGeom>
        </p:spPr>
      </p:pic>
      <p:pic>
        <p:nvPicPr>
          <p:cNvPr id="5" name="Picture 4">
            <a:extLst>
              <a:ext uri="{FF2B5EF4-FFF2-40B4-BE49-F238E27FC236}">
                <a16:creationId xmlns:a16="http://schemas.microsoft.com/office/drawing/2014/main" id="{5F19F9D1-6962-4877-9C59-657305EB722F}"/>
              </a:ext>
            </a:extLst>
          </p:cNvPr>
          <p:cNvPicPr>
            <a:picLocks noChangeAspect="1"/>
          </p:cNvPicPr>
          <p:nvPr/>
        </p:nvPicPr>
        <p:blipFill>
          <a:blip r:embed="rId4"/>
          <a:stretch>
            <a:fillRect/>
          </a:stretch>
        </p:blipFill>
        <p:spPr>
          <a:xfrm>
            <a:off x="2895208" y="2504861"/>
            <a:ext cx="7620392" cy="4172164"/>
          </a:xfrm>
          <a:prstGeom prst="rect">
            <a:avLst/>
          </a:prstGeom>
        </p:spPr>
      </p:pic>
    </p:spTree>
    <p:extLst>
      <p:ext uri="{BB962C8B-B14F-4D97-AF65-F5344CB8AC3E}">
        <p14:creationId xmlns:p14="http://schemas.microsoft.com/office/powerpoint/2010/main" val="99318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6AD4B-5E47-4215-ADF7-7EBA50088A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14CF18A-152F-4004-85E3-D9F8E244FBA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E0EB513-82EA-405B-A25C-EC102F375289}"/>
              </a:ext>
            </a:extLst>
          </p:cNvPr>
          <p:cNvPicPr>
            <a:picLocks noChangeAspect="1"/>
          </p:cNvPicPr>
          <p:nvPr/>
        </p:nvPicPr>
        <p:blipFill>
          <a:blip r:embed="rId3"/>
          <a:stretch>
            <a:fillRect/>
          </a:stretch>
        </p:blipFill>
        <p:spPr>
          <a:xfrm>
            <a:off x="421434" y="0"/>
            <a:ext cx="11349132" cy="6858000"/>
          </a:xfrm>
          <a:prstGeom prst="rect">
            <a:avLst/>
          </a:prstGeom>
        </p:spPr>
      </p:pic>
    </p:spTree>
    <p:extLst>
      <p:ext uri="{BB962C8B-B14F-4D97-AF65-F5344CB8AC3E}">
        <p14:creationId xmlns:p14="http://schemas.microsoft.com/office/powerpoint/2010/main" val="3955084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0" y="159491"/>
            <a:ext cx="3342811" cy="1666134"/>
          </a:xfrm>
          <a:prstGeom prst="rect">
            <a:avLst/>
          </a:prstGeom>
        </p:spPr>
      </p:pic>
      <p:pic>
        <p:nvPicPr>
          <p:cNvPr id="5" name="Picture 4"/>
          <p:cNvPicPr>
            <a:picLocks noChangeAspect="1"/>
          </p:cNvPicPr>
          <p:nvPr/>
        </p:nvPicPr>
        <p:blipFill>
          <a:blip r:embed="rId4"/>
          <a:stretch>
            <a:fillRect/>
          </a:stretch>
        </p:blipFill>
        <p:spPr>
          <a:xfrm>
            <a:off x="1560332" y="864421"/>
            <a:ext cx="5065391" cy="4534894"/>
          </a:xfrm>
          <a:prstGeom prst="rect">
            <a:avLst/>
          </a:prstGeom>
        </p:spPr>
      </p:pic>
      <p:pic>
        <p:nvPicPr>
          <p:cNvPr id="9" name="Picture 8"/>
          <p:cNvPicPr>
            <a:picLocks noChangeAspect="1"/>
          </p:cNvPicPr>
          <p:nvPr/>
        </p:nvPicPr>
        <p:blipFill>
          <a:blip r:embed="rId5"/>
          <a:stretch>
            <a:fillRect/>
          </a:stretch>
        </p:blipFill>
        <p:spPr>
          <a:xfrm>
            <a:off x="2684223" y="2189984"/>
            <a:ext cx="4757575" cy="4635896"/>
          </a:xfrm>
          <a:prstGeom prst="rect">
            <a:avLst/>
          </a:prstGeom>
        </p:spPr>
      </p:pic>
      <p:pic>
        <p:nvPicPr>
          <p:cNvPr id="7" name="Picture 6"/>
          <p:cNvPicPr>
            <a:picLocks noChangeAspect="1"/>
          </p:cNvPicPr>
          <p:nvPr/>
        </p:nvPicPr>
        <p:blipFill>
          <a:blip r:embed="rId6"/>
          <a:stretch>
            <a:fillRect/>
          </a:stretch>
        </p:blipFill>
        <p:spPr>
          <a:xfrm>
            <a:off x="4051986" y="2598581"/>
            <a:ext cx="6295212" cy="4156804"/>
          </a:xfrm>
          <a:prstGeom prst="rect">
            <a:avLst/>
          </a:prstGeom>
        </p:spPr>
      </p:pic>
      <p:pic>
        <p:nvPicPr>
          <p:cNvPr id="6" name="Picture 5"/>
          <p:cNvPicPr>
            <a:picLocks noChangeAspect="1"/>
          </p:cNvPicPr>
          <p:nvPr/>
        </p:nvPicPr>
        <p:blipFill>
          <a:blip r:embed="rId7"/>
          <a:stretch>
            <a:fillRect/>
          </a:stretch>
        </p:blipFill>
        <p:spPr>
          <a:xfrm>
            <a:off x="5538511" y="2365003"/>
            <a:ext cx="6185294" cy="4102163"/>
          </a:xfrm>
          <a:prstGeom prst="rect">
            <a:avLst/>
          </a:prstGeom>
        </p:spPr>
      </p:pic>
      <p:pic>
        <p:nvPicPr>
          <p:cNvPr id="8" name="Picture 7"/>
          <p:cNvPicPr>
            <a:picLocks noChangeAspect="1"/>
          </p:cNvPicPr>
          <p:nvPr/>
        </p:nvPicPr>
        <p:blipFill>
          <a:blip r:embed="rId8"/>
          <a:stretch>
            <a:fillRect/>
          </a:stretch>
        </p:blipFill>
        <p:spPr>
          <a:xfrm>
            <a:off x="6636798" y="0"/>
            <a:ext cx="5555202" cy="5399315"/>
          </a:xfrm>
          <a:prstGeom prst="rect">
            <a:avLst/>
          </a:prstGeom>
        </p:spPr>
      </p:pic>
    </p:spTree>
    <p:extLst>
      <p:ext uri="{BB962C8B-B14F-4D97-AF65-F5344CB8AC3E}">
        <p14:creationId xmlns:p14="http://schemas.microsoft.com/office/powerpoint/2010/main" val="405822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859971"/>
          </a:xfrm>
        </p:spPr>
        <p:txBody>
          <a:bodyPr/>
          <a:lstStyle/>
          <a:p>
            <a:r>
              <a:rPr lang="en-US" dirty="0"/>
              <a:t>Severity Category Code (CAT) Levels</a:t>
            </a:r>
          </a:p>
        </p:txBody>
      </p:sp>
      <p:sp>
        <p:nvSpPr>
          <p:cNvPr id="3" name="Content Placeholder 2"/>
          <p:cNvSpPr>
            <a:spLocks noGrp="1"/>
          </p:cNvSpPr>
          <p:nvPr>
            <p:ph idx="1"/>
          </p:nvPr>
        </p:nvSpPr>
        <p:spPr>
          <a:xfrm>
            <a:off x="250371" y="859970"/>
            <a:ext cx="11811000" cy="5682343"/>
          </a:xfrm>
        </p:spPr>
        <p:txBody>
          <a:bodyPr>
            <a:normAutofit/>
          </a:bodyPr>
          <a:lstStyle/>
          <a:p>
            <a:pPr marL="0" indent="0">
              <a:buNone/>
            </a:pPr>
            <a:r>
              <a:rPr lang="en-US" sz="2400" dirty="0"/>
              <a:t>The risk level associated with the information assurance (IA) security weakness and the urgency for a corrective action to be completed</a:t>
            </a:r>
          </a:p>
          <a:p>
            <a:pPr marL="0" indent="0">
              <a:buNone/>
            </a:pPr>
            <a:endParaRPr lang="en-US" sz="1200" dirty="0"/>
          </a:p>
          <a:p>
            <a:pPr lvl="1"/>
            <a:r>
              <a:rPr lang="en-US" sz="2000" b="1" dirty="0"/>
              <a:t>CAT I Severity Code </a:t>
            </a:r>
            <a:r>
              <a:rPr lang="en-US" sz="2000" dirty="0"/>
              <a:t>is assigned to </a:t>
            </a:r>
            <a:r>
              <a:rPr lang="en-US" sz="2000" i="1" dirty="0"/>
              <a:t>findings</a:t>
            </a:r>
            <a:r>
              <a:rPr lang="en-US" sz="2000" dirty="0"/>
              <a:t> that allow primary security protections to be bypassed, allowing immediate access by unauthorized personnel or unauthorized assumption of super-user privileges</a:t>
            </a:r>
          </a:p>
          <a:p>
            <a:pPr lvl="2"/>
            <a:r>
              <a:rPr lang="en-US" sz="1800" dirty="0"/>
              <a:t>CAT I weaknesses </a:t>
            </a:r>
            <a:r>
              <a:rPr lang="en-US" sz="1800" b="1" dirty="0"/>
              <a:t>must be corrected </a:t>
            </a:r>
            <a:r>
              <a:rPr lang="en-US" sz="1800" dirty="0"/>
              <a:t>before an Authorization to Operate (ATO) is granted</a:t>
            </a:r>
          </a:p>
          <a:p>
            <a:pPr lvl="2"/>
            <a:endParaRPr lang="en-US" sz="1800" dirty="0"/>
          </a:p>
          <a:p>
            <a:pPr lvl="1"/>
            <a:r>
              <a:rPr lang="en-US" sz="2000" b="1" dirty="0"/>
              <a:t>CAT II Severity Code </a:t>
            </a:r>
            <a:r>
              <a:rPr lang="en-US" sz="2000" dirty="0"/>
              <a:t>is assigned to </a:t>
            </a:r>
            <a:r>
              <a:rPr lang="en-US" sz="2000" i="1" dirty="0"/>
              <a:t>findings</a:t>
            </a:r>
            <a:r>
              <a:rPr lang="en-US" sz="2000" dirty="0"/>
              <a:t> that have a potential to lead to unauthorized system access or activity. </a:t>
            </a:r>
          </a:p>
          <a:p>
            <a:pPr lvl="2"/>
            <a:r>
              <a:rPr lang="en-US" sz="1600" dirty="0"/>
              <a:t>CAT II findings </a:t>
            </a:r>
            <a:r>
              <a:rPr lang="en-US" sz="1600" b="1" dirty="0"/>
              <a:t>shall be corrected or satisfactorily mitigated</a:t>
            </a:r>
            <a:r>
              <a:rPr lang="en-US" sz="1600" dirty="0"/>
              <a:t> before an Authorization to Operate will be granted.  </a:t>
            </a:r>
          </a:p>
          <a:p>
            <a:pPr lvl="2"/>
            <a:r>
              <a:rPr lang="en-US" sz="1600" dirty="0"/>
              <a:t>A system with a CAT II weakness can be granted an ATO only when there is clear evidence that the CAT II weakness can be corrected or satisfactorily mitigated within 180 days of the accreditation decision.</a:t>
            </a:r>
          </a:p>
          <a:p>
            <a:pPr lvl="1"/>
            <a:endParaRPr lang="en-US" sz="2000" dirty="0"/>
          </a:p>
          <a:p>
            <a:pPr lvl="1"/>
            <a:r>
              <a:rPr lang="en-US" sz="2000" b="1" dirty="0"/>
              <a:t>CAT III Severity Code </a:t>
            </a:r>
            <a:r>
              <a:rPr lang="en-US" sz="2000" dirty="0"/>
              <a:t>is assigned to r</a:t>
            </a:r>
            <a:r>
              <a:rPr lang="en-US" sz="2000" i="1" dirty="0"/>
              <a:t>ecommendations</a:t>
            </a:r>
            <a:r>
              <a:rPr lang="en-US" sz="2000" dirty="0"/>
              <a:t> that will improve IA posture but are </a:t>
            </a:r>
            <a:r>
              <a:rPr lang="en-US" sz="2000" b="1" dirty="0"/>
              <a:t>not required </a:t>
            </a:r>
            <a:r>
              <a:rPr lang="en-US" sz="2000" dirty="0"/>
              <a:t>for an authorization to operate</a:t>
            </a:r>
          </a:p>
          <a:p>
            <a:pPr lvl="1"/>
            <a:endParaRPr lang="en-US" sz="2000" dirty="0"/>
          </a:p>
          <a:p>
            <a:pPr lvl="1"/>
            <a:endParaRPr lang="en-US" sz="2000" dirty="0"/>
          </a:p>
          <a:p>
            <a:endParaRPr lang="en-US" sz="2400" dirty="0"/>
          </a:p>
        </p:txBody>
      </p:sp>
    </p:spTree>
    <p:extLst>
      <p:ext uri="{BB962C8B-B14F-4D97-AF65-F5344CB8AC3E}">
        <p14:creationId xmlns:p14="http://schemas.microsoft.com/office/powerpoint/2010/main" val="166508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 calcmode="lin" valueType="num">
                                      <p:cBhvr additive="base">
                                        <p:cTn id="1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8AB25048-8515-41C8-A758-9495F2D409AA}"/>
              </a:ext>
            </a:extLst>
          </p:cNvPr>
          <p:cNvPicPr>
            <a:picLocks noChangeAspect="1"/>
          </p:cNvPicPr>
          <p:nvPr/>
        </p:nvPicPr>
        <p:blipFill>
          <a:blip r:embed="rId3"/>
          <a:stretch>
            <a:fillRect/>
          </a:stretch>
        </p:blipFill>
        <p:spPr>
          <a:xfrm>
            <a:off x="0" y="0"/>
            <a:ext cx="6286008" cy="6858000"/>
          </a:xfrm>
          <a:prstGeom prst="rect">
            <a:avLst/>
          </a:prstGeom>
        </p:spPr>
      </p:pic>
      <p:pic>
        <p:nvPicPr>
          <p:cNvPr id="7" name="Picture 6">
            <a:extLst>
              <a:ext uri="{FF2B5EF4-FFF2-40B4-BE49-F238E27FC236}">
                <a16:creationId xmlns:a16="http://schemas.microsoft.com/office/drawing/2014/main" id="{3A542DA2-8E60-4C8C-931B-98E3CC6B68F1}"/>
              </a:ext>
            </a:extLst>
          </p:cNvPr>
          <p:cNvPicPr>
            <a:picLocks noChangeAspect="1"/>
          </p:cNvPicPr>
          <p:nvPr/>
        </p:nvPicPr>
        <p:blipFill>
          <a:blip r:embed="rId4"/>
          <a:stretch>
            <a:fillRect/>
          </a:stretch>
        </p:blipFill>
        <p:spPr>
          <a:xfrm>
            <a:off x="5895647" y="0"/>
            <a:ext cx="6296353" cy="6858000"/>
          </a:xfrm>
          <a:prstGeom prst="rect">
            <a:avLst/>
          </a:prstGeom>
        </p:spPr>
      </p:pic>
      <p:pic>
        <p:nvPicPr>
          <p:cNvPr id="8" name="Picture 7">
            <a:extLst>
              <a:ext uri="{FF2B5EF4-FFF2-40B4-BE49-F238E27FC236}">
                <a16:creationId xmlns:a16="http://schemas.microsoft.com/office/drawing/2014/main" id="{A62D9825-02BC-410B-BD5B-FB175D40FF09}"/>
              </a:ext>
            </a:extLst>
          </p:cNvPr>
          <p:cNvPicPr>
            <a:picLocks noChangeAspect="1"/>
          </p:cNvPicPr>
          <p:nvPr/>
        </p:nvPicPr>
        <p:blipFill>
          <a:blip r:embed="rId5"/>
          <a:stretch>
            <a:fillRect/>
          </a:stretch>
        </p:blipFill>
        <p:spPr>
          <a:xfrm>
            <a:off x="6733826" y="5402284"/>
            <a:ext cx="4799021" cy="909616"/>
          </a:xfrm>
          <a:prstGeom prst="rect">
            <a:avLst/>
          </a:prstGeom>
        </p:spPr>
      </p:pic>
      <p:pic>
        <p:nvPicPr>
          <p:cNvPr id="9" name="Picture 8">
            <a:extLst>
              <a:ext uri="{FF2B5EF4-FFF2-40B4-BE49-F238E27FC236}">
                <a16:creationId xmlns:a16="http://schemas.microsoft.com/office/drawing/2014/main" id="{8AD15497-11A2-46E3-ACAE-09F69F0E80C0}"/>
              </a:ext>
            </a:extLst>
          </p:cNvPr>
          <p:cNvPicPr>
            <a:picLocks noChangeAspect="1"/>
          </p:cNvPicPr>
          <p:nvPr/>
        </p:nvPicPr>
        <p:blipFill>
          <a:blip r:embed="rId6"/>
          <a:stretch>
            <a:fillRect/>
          </a:stretch>
        </p:blipFill>
        <p:spPr>
          <a:xfrm>
            <a:off x="2283778" y="5745374"/>
            <a:ext cx="3387960" cy="431589"/>
          </a:xfrm>
          <a:prstGeom prst="rect">
            <a:avLst/>
          </a:prstGeom>
        </p:spPr>
      </p:pic>
      <p:sp>
        <p:nvSpPr>
          <p:cNvPr id="10" name="Arrow: Right 9">
            <a:extLst>
              <a:ext uri="{FF2B5EF4-FFF2-40B4-BE49-F238E27FC236}">
                <a16:creationId xmlns:a16="http://schemas.microsoft.com/office/drawing/2014/main" id="{FBD4FE0D-67CF-476E-80E2-A0033FAF433D}"/>
              </a:ext>
            </a:extLst>
          </p:cNvPr>
          <p:cNvSpPr/>
          <p:nvPr/>
        </p:nvSpPr>
        <p:spPr>
          <a:xfrm rot="2018063">
            <a:off x="2991173" y="6425987"/>
            <a:ext cx="519193" cy="354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FB807661-3560-468F-A70F-59C2F02A253D}"/>
              </a:ext>
            </a:extLst>
          </p:cNvPr>
          <p:cNvSpPr/>
          <p:nvPr/>
        </p:nvSpPr>
        <p:spPr>
          <a:xfrm rot="2018063">
            <a:off x="8886821" y="6438093"/>
            <a:ext cx="519193" cy="354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35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Agenda</a:t>
            </a:r>
          </a:p>
        </p:txBody>
      </p:sp>
      <p:sp>
        <p:nvSpPr>
          <p:cNvPr id="3" name="Content Placeholder 2"/>
          <p:cNvSpPr>
            <a:spLocks noGrp="1"/>
          </p:cNvSpPr>
          <p:nvPr>
            <p:ph idx="1"/>
          </p:nvPr>
        </p:nvSpPr>
        <p:spPr>
          <a:xfrm>
            <a:off x="838200" y="1413164"/>
            <a:ext cx="10515600" cy="4763799"/>
          </a:xfrm>
        </p:spPr>
        <p:txBody>
          <a:bodyPr>
            <a:normAutofit/>
          </a:bodyPr>
          <a:lstStyle/>
          <a:p>
            <a:r>
              <a:rPr lang="en-US" dirty="0"/>
              <a:t>Risk Management Framework – A quick review…</a:t>
            </a:r>
          </a:p>
          <a:p>
            <a:r>
              <a:rPr lang="en-US" dirty="0"/>
              <a:t>Implementing controls – Host hardening…</a:t>
            </a:r>
          </a:p>
          <a:p>
            <a:pPr lvl="1"/>
            <a:r>
              <a:rPr lang="en-US" dirty="0"/>
              <a:t>Security configuration checklist (with STIG Viewer)</a:t>
            </a:r>
          </a:p>
          <a:p>
            <a:r>
              <a:rPr lang="en-US" dirty="0"/>
              <a:t>SCAP - Security Content Automation Protocol</a:t>
            </a:r>
          </a:p>
          <a:p>
            <a:r>
              <a:rPr lang="en-US" dirty="0"/>
              <a:t>System Security Plan’s Section 13</a:t>
            </a:r>
          </a:p>
          <a:p>
            <a:pPr lvl="1"/>
            <a:r>
              <a:rPr lang="en-US" dirty="0"/>
              <a:t>Select 1 control family to fill out for your information system</a:t>
            </a:r>
          </a:p>
          <a:p>
            <a:r>
              <a:rPr lang="en-US" dirty="0"/>
              <a:t>System Security Plan’s Section 8</a:t>
            </a:r>
          </a:p>
          <a:p>
            <a:pPr lvl="1"/>
            <a:r>
              <a:rPr lang="en-US" dirty="0"/>
              <a:t>Information System Type</a:t>
            </a:r>
          </a:p>
          <a:p>
            <a:r>
              <a:rPr lang="en-US" dirty="0"/>
              <a:t>Team Project - SSP draft development…</a:t>
            </a:r>
          </a:p>
          <a:p>
            <a:pPr marL="0" indent="0">
              <a:buNone/>
            </a:pPr>
            <a:endParaRPr lang="en-US" dirty="0"/>
          </a:p>
          <a:p>
            <a:pPr lvl="1"/>
            <a:endParaRPr lang="en-US" dirty="0"/>
          </a:p>
          <a:p>
            <a:endParaRPr lang="en-US" dirty="0"/>
          </a:p>
        </p:txBody>
      </p:sp>
    </p:spTree>
    <p:extLst>
      <p:ext uri="{BB962C8B-B14F-4D97-AF65-F5344CB8AC3E}">
        <p14:creationId xmlns:p14="http://schemas.microsoft.com/office/powerpoint/2010/main" val="939456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0FB9-5975-4905-80E9-C80F376547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150E86-5DCA-4FBE-90FE-4922C333D07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03B3DE4-2C08-41AF-97DE-490EDD273E99}"/>
              </a:ext>
            </a:extLst>
          </p:cNvPr>
          <p:cNvPicPr>
            <a:picLocks noChangeAspect="1"/>
          </p:cNvPicPr>
          <p:nvPr/>
        </p:nvPicPr>
        <p:blipFill>
          <a:blip r:embed="rId3"/>
          <a:stretch>
            <a:fillRect/>
          </a:stretch>
        </p:blipFill>
        <p:spPr>
          <a:xfrm>
            <a:off x="420516" y="0"/>
            <a:ext cx="11350967" cy="6858000"/>
          </a:xfrm>
          <a:prstGeom prst="rect">
            <a:avLst/>
          </a:prstGeom>
        </p:spPr>
      </p:pic>
    </p:spTree>
    <p:extLst>
      <p:ext uri="{BB962C8B-B14F-4D97-AF65-F5344CB8AC3E}">
        <p14:creationId xmlns:p14="http://schemas.microsoft.com/office/powerpoint/2010/main" val="858679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EC155-1BC2-403C-8293-27F8984B96BB}"/>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577DE4E-62BE-451A-B255-8E950820F222}"/>
              </a:ext>
            </a:extLst>
          </p:cNvPr>
          <p:cNvPicPr>
            <a:picLocks noChangeAspect="1"/>
          </p:cNvPicPr>
          <p:nvPr/>
        </p:nvPicPr>
        <p:blipFill>
          <a:blip r:embed="rId2"/>
          <a:stretch>
            <a:fillRect/>
          </a:stretch>
        </p:blipFill>
        <p:spPr>
          <a:xfrm>
            <a:off x="6864144" y="0"/>
            <a:ext cx="5327856" cy="4238786"/>
          </a:xfrm>
          <a:prstGeom prst="rect">
            <a:avLst/>
          </a:prstGeom>
        </p:spPr>
      </p:pic>
      <p:pic>
        <p:nvPicPr>
          <p:cNvPr id="5" name="Picture 4">
            <a:extLst>
              <a:ext uri="{FF2B5EF4-FFF2-40B4-BE49-F238E27FC236}">
                <a16:creationId xmlns:a16="http://schemas.microsoft.com/office/drawing/2014/main" id="{C5123E4C-2EEF-48C0-A24B-B7A090B3CB6D}"/>
              </a:ext>
            </a:extLst>
          </p:cNvPr>
          <p:cNvPicPr>
            <a:picLocks noChangeAspect="1"/>
          </p:cNvPicPr>
          <p:nvPr/>
        </p:nvPicPr>
        <p:blipFill>
          <a:blip r:embed="rId3"/>
          <a:stretch>
            <a:fillRect/>
          </a:stretch>
        </p:blipFill>
        <p:spPr>
          <a:xfrm>
            <a:off x="0" y="0"/>
            <a:ext cx="6871640" cy="3897824"/>
          </a:xfrm>
          <a:prstGeom prst="rect">
            <a:avLst/>
          </a:prstGeom>
        </p:spPr>
      </p:pic>
      <p:pic>
        <p:nvPicPr>
          <p:cNvPr id="6" name="Picture 5">
            <a:extLst>
              <a:ext uri="{FF2B5EF4-FFF2-40B4-BE49-F238E27FC236}">
                <a16:creationId xmlns:a16="http://schemas.microsoft.com/office/drawing/2014/main" id="{0CB5CCC7-EFAB-4B52-9C95-65350D64D44C}"/>
              </a:ext>
            </a:extLst>
          </p:cNvPr>
          <p:cNvPicPr>
            <a:picLocks noChangeAspect="1"/>
          </p:cNvPicPr>
          <p:nvPr/>
        </p:nvPicPr>
        <p:blipFill>
          <a:blip r:embed="rId4"/>
          <a:stretch>
            <a:fillRect/>
          </a:stretch>
        </p:blipFill>
        <p:spPr>
          <a:xfrm>
            <a:off x="7648356" y="2534901"/>
            <a:ext cx="4349974" cy="3930852"/>
          </a:xfrm>
          <a:prstGeom prst="rect">
            <a:avLst/>
          </a:prstGeom>
        </p:spPr>
      </p:pic>
      <p:sp>
        <p:nvSpPr>
          <p:cNvPr id="7" name="Arrow: Right 6">
            <a:extLst>
              <a:ext uri="{FF2B5EF4-FFF2-40B4-BE49-F238E27FC236}">
                <a16:creationId xmlns:a16="http://schemas.microsoft.com/office/drawing/2014/main" id="{AF42B9BF-7982-49B6-9253-BBF009572DE5}"/>
              </a:ext>
            </a:extLst>
          </p:cNvPr>
          <p:cNvSpPr/>
          <p:nvPr/>
        </p:nvSpPr>
        <p:spPr>
          <a:xfrm>
            <a:off x="7342733" y="3860464"/>
            <a:ext cx="697424"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BA2E31B4-77EA-4A20-A4AF-6B629F417976}"/>
              </a:ext>
            </a:extLst>
          </p:cNvPr>
          <p:cNvSpPr/>
          <p:nvPr/>
        </p:nvSpPr>
        <p:spPr>
          <a:xfrm rot="10800000">
            <a:off x="2990370" y="559324"/>
            <a:ext cx="697424"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777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47AC9-2DBE-4C22-9FDF-9AC7E6F924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5AEE062-9688-4865-9D93-2BEF82896ED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535E2B2-DC8F-4707-8D40-9AA61C998B37}"/>
              </a:ext>
            </a:extLst>
          </p:cNvPr>
          <p:cNvPicPr>
            <a:picLocks noChangeAspect="1"/>
          </p:cNvPicPr>
          <p:nvPr/>
        </p:nvPicPr>
        <p:blipFill>
          <a:blip r:embed="rId3"/>
          <a:stretch>
            <a:fillRect/>
          </a:stretch>
        </p:blipFill>
        <p:spPr>
          <a:xfrm>
            <a:off x="4668" y="0"/>
            <a:ext cx="11349132" cy="6858000"/>
          </a:xfrm>
          <a:prstGeom prst="rect">
            <a:avLst/>
          </a:prstGeom>
        </p:spPr>
      </p:pic>
      <p:pic>
        <p:nvPicPr>
          <p:cNvPr id="5" name="Picture 4">
            <a:extLst>
              <a:ext uri="{FF2B5EF4-FFF2-40B4-BE49-F238E27FC236}">
                <a16:creationId xmlns:a16="http://schemas.microsoft.com/office/drawing/2014/main" id="{CA63D84F-091B-47E2-9917-FEB375D67710}"/>
              </a:ext>
            </a:extLst>
          </p:cNvPr>
          <p:cNvPicPr>
            <a:picLocks noChangeAspect="1"/>
          </p:cNvPicPr>
          <p:nvPr/>
        </p:nvPicPr>
        <p:blipFill>
          <a:blip r:embed="rId4"/>
          <a:stretch>
            <a:fillRect/>
          </a:stretch>
        </p:blipFill>
        <p:spPr>
          <a:xfrm>
            <a:off x="2027473" y="4254284"/>
            <a:ext cx="6463264" cy="1468377"/>
          </a:xfrm>
          <a:prstGeom prst="rect">
            <a:avLst/>
          </a:prstGeom>
        </p:spPr>
      </p:pic>
    </p:spTree>
    <p:extLst>
      <p:ext uri="{BB962C8B-B14F-4D97-AF65-F5344CB8AC3E}">
        <p14:creationId xmlns:p14="http://schemas.microsoft.com/office/powerpoint/2010/main" val="307127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62C212-50BD-4BC4-9BA8-F572FF0D1F20}"/>
              </a:ext>
            </a:extLst>
          </p:cNvPr>
          <p:cNvPicPr>
            <a:picLocks noChangeAspect="1"/>
          </p:cNvPicPr>
          <p:nvPr/>
        </p:nvPicPr>
        <p:blipFill>
          <a:blip r:embed="rId2"/>
          <a:stretch>
            <a:fillRect/>
          </a:stretch>
        </p:blipFill>
        <p:spPr>
          <a:xfrm>
            <a:off x="723746" y="286990"/>
            <a:ext cx="6937460" cy="1328450"/>
          </a:xfrm>
          <a:prstGeom prst="rect">
            <a:avLst/>
          </a:prstGeom>
          <a:ln w="25400">
            <a:solidFill>
              <a:srgbClr val="FF0000"/>
            </a:solidFill>
          </a:ln>
        </p:spPr>
      </p:pic>
      <p:pic>
        <p:nvPicPr>
          <p:cNvPr id="6" name="Picture 5">
            <a:extLst>
              <a:ext uri="{FF2B5EF4-FFF2-40B4-BE49-F238E27FC236}">
                <a16:creationId xmlns:a16="http://schemas.microsoft.com/office/drawing/2014/main" id="{C54E211B-C43C-4849-82DD-3DE4A176159D}"/>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723746" y="1735325"/>
            <a:ext cx="4326666" cy="5021687"/>
          </a:xfrm>
          <a:prstGeom prst="rect">
            <a:avLst/>
          </a:prstGeom>
        </p:spPr>
      </p:pic>
      <p:pic>
        <p:nvPicPr>
          <p:cNvPr id="3" name="Picture 2">
            <a:extLst>
              <a:ext uri="{FF2B5EF4-FFF2-40B4-BE49-F238E27FC236}">
                <a16:creationId xmlns:a16="http://schemas.microsoft.com/office/drawing/2014/main" id="{9195CABB-E356-47FE-824D-6750A4776940}"/>
              </a:ext>
            </a:extLst>
          </p:cNvPr>
          <p:cNvPicPr>
            <a:picLocks noChangeAspect="1"/>
          </p:cNvPicPr>
          <p:nvPr/>
        </p:nvPicPr>
        <p:blipFill>
          <a:blip r:embed="rId5"/>
          <a:stretch>
            <a:fillRect/>
          </a:stretch>
        </p:blipFill>
        <p:spPr>
          <a:xfrm>
            <a:off x="5639973" y="1803978"/>
            <a:ext cx="5828281" cy="5054022"/>
          </a:xfrm>
          <a:prstGeom prst="rect">
            <a:avLst/>
          </a:prstGeom>
        </p:spPr>
      </p:pic>
    </p:spTree>
    <p:extLst>
      <p:ext uri="{BB962C8B-B14F-4D97-AF65-F5344CB8AC3E}">
        <p14:creationId xmlns:p14="http://schemas.microsoft.com/office/powerpoint/2010/main" val="406123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3"/>
          <a:stretch>
            <a:fillRect/>
          </a:stretch>
        </p:blipFill>
        <p:spPr>
          <a:xfrm>
            <a:off x="9212" y="126830"/>
            <a:ext cx="12173576" cy="6604339"/>
          </a:xfrm>
          <a:prstGeom prst="rect">
            <a:avLst/>
          </a:prstGeom>
        </p:spPr>
      </p:pic>
      <p:sp>
        <p:nvSpPr>
          <p:cNvPr id="7" name="Rectangle 6"/>
          <p:cNvSpPr/>
          <p:nvPr/>
        </p:nvSpPr>
        <p:spPr>
          <a:xfrm>
            <a:off x="6803571" y="2558143"/>
            <a:ext cx="5379217" cy="417302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980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37657" y="-8099"/>
            <a:ext cx="8284029" cy="6847206"/>
          </a:xfrm>
          <a:prstGeom prst="rect">
            <a:avLst/>
          </a:prstGeom>
        </p:spPr>
      </p:pic>
      <p:sp>
        <p:nvSpPr>
          <p:cNvPr id="5" name="Rounded Rectangle 4"/>
          <p:cNvSpPr/>
          <p:nvPr/>
        </p:nvSpPr>
        <p:spPr>
          <a:xfrm>
            <a:off x="1632857" y="1545771"/>
            <a:ext cx="7532914" cy="249282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2177143" y="3015343"/>
            <a:ext cx="10006600" cy="3491025"/>
          </a:xfrm>
          <a:prstGeom prst="rect">
            <a:avLst/>
          </a:prstGeom>
          <a:ln w="28575">
            <a:solidFill>
              <a:srgbClr val="FF0000"/>
            </a:solidFill>
          </a:ln>
        </p:spPr>
      </p:pic>
    </p:spTree>
    <p:extLst>
      <p:ext uri="{BB962C8B-B14F-4D97-AF65-F5344CB8AC3E}">
        <p14:creationId xmlns:p14="http://schemas.microsoft.com/office/powerpoint/2010/main" val="301793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289188" y="181283"/>
            <a:ext cx="7222126" cy="5511946"/>
          </a:xfrm>
          <a:prstGeom prst="rect">
            <a:avLst/>
          </a:prstGeom>
        </p:spPr>
      </p:pic>
      <p:pic>
        <p:nvPicPr>
          <p:cNvPr id="5" name="Picture 4"/>
          <p:cNvPicPr>
            <a:picLocks noChangeAspect="1"/>
          </p:cNvPicPr>
          <p:nvPr/>
        </p:nvPicPr>
        <p:blipFill>
          <a:blip r:embed="rId4"/>
          <a:stretch>
            <a:fillRect/>
          </a:stretch>
        </p:blipFill>
        <p:spPr>
          <a:xfrm>
            <a:off x="3928249" y="181283"/>
            <a:ext cx="7974564" cy="4390717"/>
          </a:xfrm>
          <a:prstGeom prst="rect">
            <a:avLst/>
          </a:prstGeom>
          <a:ln w="25400">
            <a:solidFill>
              <a:schemeClr val="tx1"/>
            </a:solidFill>
          </a:ln>
        </p:spPr>
      </p:pic>
      <p:sp>
        <p:nvSpPr>
          <p:cNvPr id="6" name="Oval 5"/>
          <p:cNvSpPr/>
          <p:nvPr/>
        </p:nvSpPr>
        <p:spPr>
          <a:xfrm>
            <a:off x="8501743" y="2209800"/>
            <a:ext cx="2166257" cy="101237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861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Agenda</a:t>
            </a:r>
          </a:p>
        </p:txBody>
      </p:sp>
      <p:sp>
        <p:nvSpPr>
          <p:cNvPr id="3" name="Content Placeholder 2"/>
          <p:cNvSpPr>
            <a:spLocks noGrp="1"/>
          </p:cNvSpPr>
          <p:nvPr>
            <p:ph idx="1"/>
          </p:nvPr>
        </p:nvSpPr>
        <p:spPr>
          <a:xfrm>
            <a:off x="838200" y="1413164"/>
            <a:ext cx="10515600" cy="4763799"/>
          </a:xfrm>
        </p:spPr>
        <p:txBody>
          <a:bodyPr>
            <a:normAutofit/>
          </a:bodyPr>
          <a:lstStyle/>
          <a:p>
            <a:pPr>
              <a:buFont typeface="Wingdings" panose="05000000000000000000" pitchFamily="2" charset="2"/>
              <a:buChar char="ü"/>
            </a:pPr>
            <a:r>
              <a:rPr lang="en-US" dirty="0">
                <a:solidFill>
                  <a:schemeClr val="tx1">
                    <a:lumMod val="50000"/>
                    <a:lumOff val="50000"/>
                  </a:schemeClr>
                </a:solidFill>
              </a:rPr>
              <a:t>Risk Management Framework – A quick review…</a:t>
            </a:r>
          </a:p>
          <a:p>
            <a:pPr>
              <a:buFont typeface="Wingdings" panose="05000000000000000000" pitchFamily="2" charset="2"/>
              <a:buChar char="ü"/>
            </a:pPr>
            <a:r>
              <a:rPr lang="en-US" dirty="0">
                <a:solidFill>
                  <a:schemeClr val="tx1">
                    <a:lumMod val="50000"/>
                    <a:lumOff val="50000"/>
                  </a:schemeClr>
                </a:solidFill>
              </a:rPr>
              <a:t>Implementing controls – Host hardening…</a:t>
            </a:r>
          </a:p>
          <a:p>
            <a:pPr lvl="1">
              <a:buFont typeface="Wingdings" panose="05000000000000000000" pitchFamily="2" charset="2"/>
              <a:buChar char="ü"/>
            </a:pPr>
            <a:r>
              <a:rPr lang="en-US" dirty="0">
                <a:solidFill>
                  <a:schemeClr val="tx1">
                    <a:lumMod val="50000"/>
                    <a:lumOff val="50000"/>
                  </a:schemeClr>
                </a:solidFill>
              </a:rPr>
              <a:t>Security configuration checklist (w/DISA STIG Viewer)</a:t>
            </a:r>
          </a:p>
          <a:p>
            <a:r>
              <a:rPr lang="en-US" dirty="0"/>
              <a:t>SCAP - Security Content Automation Protocol</a:t>
            </a:r>
          </a:p>
          <a:p>
            <a:r>
              <a:rPr lang="en-US" dirty="0"/>
              <a:t>System Security Plan’s Section 13</a:t>
            </a:r>
          </a:p>
          <a:p>
            <a:pPr lvl="1"/>
            <a:r>
              <a:rPr lang="en-US" dirty="0"/>
              <a:t>Select 1 control family to fill out for your information system</a:t>
            </a:r>
          </a:p>
          <a:p>
            <a:r>
              <a:rPr lang="en-US" dirty="0"/>
              <a:t>Team Project - SSP draft development…</a:t>
            </a:r>
          </a:p>
          <a:p>
            <a:pPr marL="0" indent="0">
              <a:buNone/>
            </a:pPr>
            <a:endParaRPr lang="en-US" dirty="0"/>
          </a:p>
          <a:p>
            <a:pPr lvl="1"/>
            <a:endParaRPr lang="en-US" dirty="0"/>
          </a:p>
          <a:p>
            <a:endParaRPr lang="en-US" dirty="0"/>
          </a:p>
        </p:txBody>
      </p:sp>
    </p:spTree>
    <p:extLst>
      <p:ext uri="{BB962C8B-B14F-4D97-AF65-F5344CB8AC3E}">
        <p14:creationId xmlns:p14="http://schemas.microsoft.com/office/powerpoint/2010/main" val="2209961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normAutofit/>
          </a:bodyPr>
          <a:lstStyle/>
          <a:p>
            <a:r>
              <a:rPr lang="en-US" sz="3600" b="1" dirty="0"/>
              <a:t>SCAP </a:t>
            </a:r>
            <a:r>
              <a:rPr lang="en-US" sz="3200" b="1" dirty="0"/>
              <a:t>(Security Content Automation Protocol) </a:t>
            </a:r>
            <a:r>
              <a:rPr lang="en-US" sz="3200" i="1" dirty="0"/>
              <a:t>pronounced “</a:t>
            </a:r>
            <a:r>
              <a:rPr lang="en-US" sz="3200" i="1" dirty="0" err="1"/>
              <a:t>ess</a:t>
            </a:r>
            <a:r>
              <a:rPr lang="en-US" sz="3200" i="1" dirty="0"/>
              <a:t>-cap</a:t>
            </a:r>
            <a:r>
              <a:rPr lang="en-US" sz="3200" dirty="0"/>
              <a:t>” </a:t>
            </a:r>
            <a:br>
              <a:rPr lang="en-US" sz="3200" b="1" dirty="0"/>
            </a:br>
            <a:endParaRPr lang="en-US" sz="3200" b="1" dirty="0"/>
          </a:p>
        </p:txBody>
      </p:sp>
      <p:sp>
        <p:nvSpPr>
          <p:cNvPr id="3" name="Content Placeholder 2"/>
          <p:cNvSpPr>
            <a:spLocks noGrp="1"/>
          </p:cNvSpPr>
          <p:nvPr>
            <p:ph idx="1"/>
          </p:nvPr>
        </p:nvSpPr>
        <p:spPr>
          <a:xfrm>
            <a:off x="0" y="1325563"/>
            <a:ext cx="12192000" cy="4930858"/>
          </a:xfrm>
        </p:spPr>
        <p:txBody>
          <a:bodyPr>
            <a:normAutofit fontScale="92500" lnSpcReduction="10000"/>
          </a:bodyPr>
          <a:lstStyle/>
          <a:p>
            <a:pPr marL="0" indent="0">
              <a:buNone/>
            </a:pPr>
            <a:r>
              <a:rPr lang="en-US" b="1" dirty="0"/>
              <a:t>Purpose: </a:t>
            </a:r>
            <a:r>
              <a:rPr lang="en-US" dirty="0"/>
              <a:t>Used for continuously monitoring deployed computer systems and applications for detectable vulnerabilities and assure they incorporate security upgrades to software (“patches”) and deploy updates to configurations </a:t>
            </a:r>
          </a:p>
          <a:p>
            <a:pPr marL="0" indent="0">
              <a:buNone/>
            </a:pPr>
            <a:r>
              <a:rPr lang="en-US" dirty="0"/>
              <a:t>SCAP based on a number of open standards, widely used to enumerate software flaws and configuration issues related to security</a:t>
            </a:r>
          </a:p>
          <a:p>
            <a:endParaRPr lang="en-US" dirty="0"/>
          </a:p>
          <a:p>
            <a:r>
              <a:rPr lang="en-US" dirty="0"/>
              <a:t>The National Vulnerability Database (NVD) is the U.S. government content repository for SCAP</a:t>
            </a:r>
          </a:p>
          <a:p>
            <a:pPr lvl="1"/>
            <a:r>
              <a:rPr lang="en-US" i="1" dirty="0"/>
              <a:t>Vendors can get their computer system configuration scanner product validated against SCAP, demonstrating that it will interoperate with other scanners and express the scan results in a standardized way</a:t>
            </a:r>
          </a:p>
          <a:p>
            <a:r>
              <a:rPr lang="en-US" dirty="0"/>
              <a:t>Validated tools for automating collection of assessment objects used in Examine, Inspect and Test activities</a:t>
            </a:r>
          </a:p>
          <a:p>
            <a:pPr marL="0" indent="0">
              <a:buNone/>
            </a:pPr>
            <a:endParaRPr lang="en-US" dirty="0"/>
          </a:p>
        </p:txBody>
      </p:sp>
      <p:sp>
        <p:nvSpPr>
          <p:cNvPr id="4" name="Rectangle 3"/>
          <p:cNvSpPr/>
          <p:nvPr/>
        </p:nvSpPr>
        <p:spPr>
          <a:xfrm>
            <a:off x="0" y="6488668"/>
            <a:ext cx="6902116" cy="369332"/>
          </a:xfrm>
          <a:prstGeom prst="rect">
            <a:avLst/>
          </a:prstGeom>
        </p:spPr>
        <p:txBody>
          <a:bodyPr wrap="square">
            <a:spAutoFit/>
          </a:bodyPr>
          <a:lstStyle/>
          <a:p>
            <a:r>
              <a:rPr lang="en-US" i="1" dirty="0"/>
              <a:t>https://en.wikipedia.org/wiki/Security_Content_Automation_Protocol</a:t>
            </a:r>
          </a:p>
        </p:txBody>
      </p:sp>
    </p:spTree>
    <p:extLst>
      <p:ext uri="{BB962C8B-B14F-4D97-AF65-F5344CB8AC3E}">
        <p14:creationId xmlns:p14="http://schemas.microsoft.com/office/powerpoint/2010/main" val="268828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normAutofit/>
          </a:bodyPr>
          <a:lstStyle/>
          <a:p>
            <a:r>
              <a:rPr lang="en-US" sz="3600" b="1" dirty="0"/>
              <a:t>Examine: SCAP </a:t>
            </a:r>
            <a:r>
              <a:rPr lang="en-US" sz="3200" b="1" dirty="0"/>
              <a:t>(Security Content Automation Protocol) validated tools may be used to automate collection of assessment objects</a:t>
            </a:r>
          </a:p>
        </p:txBody>
      </p:sp>
      <p:sp>
        <p:nvSpPr>
          <p:cNvPr id="3" name="Content Placeholder 2"/>
          <p:cNvSpPr>
            <a:spLocks noGrp="1"/>
          </p:cNvSpPr>
          <p:nvPr>
            <p:ph idx="1"/>
          </p:nvPr>
        </p:nvSpPr>
        <p:spPr>
          <a:xfrm>
            <a:off x="0" y="1325562"/>
            <a:ext cx="12192000" cy="4084637"/>
          </a:xfrm>
        </p:spPr>
        <p:txBody>
          <a:bodyPr>
            <a:normAutofit/>
          </a:bodyPr>
          <a:lstStyle/>
          <a:p>
            <a:pPr marL="0" indent="0">
              <a:buNone/>
            </a:pPr>
            <a:r>
              <a:rPr lang="en-US" dirty="0"/>
              <a:t>Common SCAP uses</a:t>
            </a:r>
          </a:p>
          <a:p>
            <a:pPr lvl="1"/>
            <a:r>
              <a:rPr lang="en-US" dirty="0"/>
              <a:t>Security configuration verification</a:t>
            </a:r>
          </a:p>
          <a:p>
            <a:pPr lvl="2"/>
            <a:r>
              <a:rPr lang="en-US" dirty="0"/>
              <a:t>Compare settings in a checklist to a system’s actual configuration</a:t>
            </a:r>
          </a:p>
          <a:p>
            <a:pPr lvl="2"/>
            <a:r>
              <a:rPr lang="en-US" dirty="0"/>
              <a:t>Verify configuration before deployment, audit/assess/monitor operational systems</a:t>
            </a:r>
          </a:p>
          <a:p>
            <a:pPr lvl="2"/>
            <a:r>
              <a:rPr lang="en-US" dirty="0"/>
              <a:t>Map individual settings to high-level requirements (requirements traceability)</a:t>
            </a:r>
          </a:p>
          <a:p>
            <a:pPr lvl="2"/>
            <a:r>
              <a:rPr lang="en-US" dirty="0"/>
              <a:t>Verifying patch installation and identifying missing patches</a:t>
            </a:r>
          </a:p>
          <a:p>
            <a:pPr lvl="2"/>
            <a:endParaRPr lang="en-US" dirty="0"/>
          </a:p>
          <a:p>
            <a:pPr lvl="1"/>
            <a:r>
              <a:rPr lang="en-US" dirty="0"/>
              <a:t>Check systems for signs of compromise</a:t>
            </a:r>
          </a:p>
          <a:p>
            <a:pPr lvl="2"/>
            <a:r>
              <a:rPr lang="en-US" dirty="0"/>
              <a:t>Known characteristics of attacks, such as altered files or the presence of a malicious service</a:t>
            </a:r>
            <a:br>
              <a:rPr lang="en-US" dirty="0"/>
            </a:br>
            <a:endParaRPr lang="en-US" dirty="0"/>
          </a:p>
        </p:txBody>
      </p:sp>
    </p:spTree>
    <p:extLst>
      <p:ext uri="{BB962C8B-B14F-4D97-AF65-F5344CB8AC3E}">
        <p14:creationId xmlns:p14="http://schemas.microsoft.com/office/powerpoint/2010/main" val="3343440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NIST Risk Management Framework</a:t>
            </a:r>
          </a:p>
        </p:txBody>
      </p:sp>
      <p:pic>
        <p:nvPicPr>
          <p:cNvPr id="4" name="Picture 3"/>
          <p:cNvPicPr>
            <a:picLocks noChangeAspect="1"/>
          </p:cNvPicPr>
          <p:nvPr/>
        </p:nvPicPr>
        <p:blipFill>
          <a:blip r:embed="rId3"/>
          <a:stretch>
            <a:fillRect/>
          </a:stretch>
        </p:blipFill>
        <p:spPr>
          <a:xfrm>
            <a:off x="2013663" y="1325563"/>
            <a:ext cx="7887419" cy="5186516"/>
          </a:xfrm>
          <a:prstGeom prst="rect">
            <a:avLst/>
          </a:prstGeom>
        </p:spPr>
      </p:pic>
    </p:spTree>
    <p:extLst>
      <p:ext uri="{BB962C8B-B14F-4D97-AF65-F5344CB8AC3E}">
        <p14:creationId xmlns:p14="http://schemas.microsoft.com/office/powerpoint/2010/main" val="2815764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232773"/>
            <a:ext cx="12192000" cy="6418750"/>
          </a:xfrm>
          <a:prstGeom prst="rect">
            <a:avLst/>
          </a:prstGeom>
        </p:spPr>
      </p:pic>
    </p:spTree>
    <p:extLst>
      <p:ext uri="{BB962C8B-B14F-4D97-AF65-F5344CB8AC3E}">
        <p14:creationId xmlns:p14="http://schemas.microsoft.com/office/powerpoint/2010/main" val="8067218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lstStyle/>
          <a:p>
            <a:r>
              <a:rPr lang="en-US" b="1" dirty="0"/>
              <a:t>SCAP Compliance Scan Results</a:t>
            </a:r>
          </a:p>
        </p:txBody>
      </p:sp>
      <p:pic>
        <p:nvPicPr>
          <p:cNvPr id="6" name="Picture 5"/>
          <p:cNvPicPr>
            <a:picLocks noChangeAspect="1"/>
          </p:cNvPicPr>
          <p:nvPr/>
        </p:nvPicPr>
        <p:blipFill>
          <a:blip r:embed="rId3"/>
          <a:stretch>
            <a:fillRect/>
          </a:stretch>
        </p:blipFill>
        <p:spPr>
          <a:xfrm>
            <a:off x="188927" y="1167884"/>
            <a:ext cx="11464234" cy="5377295"/>
          </a:xfrm>
          <a:prstGeom prst="rect">
            <a:avLst/>
          </a:prstGeom>
        </p:spPr>
      </p:pic>
    </p:spTree>
    <p:extLst>
      <p:ext uri="{BB962C8B-B14F-4D97-AF65-F5344CB8AC3E}">
        <p14:creationId xmlns:p14="http://schemas.microsoft.com/office/powerpoint/2010/main" val="27454300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lstStyle/>
          <a:p>
            <a:r>
              <a:rPr lang="en-US" b="1" dirty="0"/>
              <a:t>SCAP: </a:t>
            </a:r>
            <a:r>
              <a:rPr lang="en-US" sz="4000" b="1" dirty="0"/>
              <a:t>Individual compliance check result for scanned host</a:t>
            </a:r>
          </a:p>
        </p:txBody>
      </p:sp>
      <p:pic>
        <p:nvPicPr>
          <p:cNvPr id="3" name="Picture 2"/>
          <p:cNvPicPr>
            <a:picLocks noChangeAspect="1"/>
          </p:cNvPicPr>
          <p:nvPr/>
        </p:nvPicPr>
        <p:blipFill>
          <a:blip r:embed="rId3"/>
          <a:stretch>
            <a:fillRect/>
          </a:stretch>
        </p:blipFill>
        <p:spPr>
          <a:xfrm>
            <a:off x="514247" y="1031648"/>
            <a:ext cx="11474295" cy="5532437"/>
          </a:xfrm>
          <a:prstGeom prst="rect">
            <a:avLst/>
          </a:prstGeom>
        </p:spPr>
      </p:pic>
    </p:spTree>
    <p:extLst>
      <p:ext uri="{BB962C8B-B14F-4D97-AF65-F5344CB8AC3E}">
        <p14:creationId xmlns:p14="http://schemas.microsoft.com/office/powerpoint/2010/main" val="19928194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normAutofit/>
          </a:bodyPr>
          <a:lstStyle/>
          <a:p>
            <a:r>
              <a:rPr lang="en-US" sz="3600" b="1" dirty="0"/>
              <a:t>SCAP </a:t>
            </a:r>
            <a:r>
              <a:rPr lang="en-US" sz="3200" b="1" dirty="0"/>
              <a:t>(Security Content Automation Protocol) validated tools may be used to automate collection of assessment objects</a:t>
            </a:r>
          </a:p>
        </p:txBody>
      </p:sp>
      <p:sp>
        <p:nvSpPr>
          <p:cNvPr id="3" name="Content Placeholder 2"/>
          <p:cNvSpPr>
            <a:spLocks noGrp="1"/>
          </p:cNvSpPr>
          <p:nvPr>
            <p:ph idx="1"/>
          </p:nvPr>
        </p:nvSpPr>
        <p:spPr>
          <a:xfrm>
            <a:off x="0" y="1325563"/>
            <a:ext cx="12192000" cy="4930858"/>
          </a:xfrm>
        </p:spPr>
        <p:txBody>
          <a:bodyPr>
            <a:normAutofit/>
          </a:bodyPr>
          <a:lstStyle/>
          <a:p>
            <a:r>
              <a:rPr lang="en-US" dirty="0"/>
              <a:t>National Vulnerability Database (NVD): </a:t>
            </a:r>
            <a:r>
              <a:rPr lang="en-US" dirty="0">
                <a:hlinkClick r:id="rId3"/>
              </a:rPr>
              <a:t>https://nvd.nist.gov/</a:t>
            </a:r>
            <a:endParaRPr lang="en-US" dirty="0"/>
          </a:p>
          <a:p>
            <a:r>
              <a:rPr lang="en-US" dirty="0"/>
              <a:t>NVD SCAP Download: </a:t>
            </a:r>
            <a:r>
              <a:rPr lang="en-US" dirty="0">
                <a:hlinkClick r:id="rId4"/>
              </a:rPr>
              <a:t>http://nvd.nist.gov/download.cfm</a:t>
            </a:r>
            <a:endParaRPr lang="en-US" dirty="0"/>
          </a:p>
          <a:p>
            <a:r>
              <a:rPr lang="en-US" dirty="0"/>
              <a:t>National Checklist Program (NCP): </a:t>
            </a:r>
            <a:r>
              <a:rPr lang="en-US" dirty="0">
                <a:hlinkClick r:id="rId5"/>
              </a:rPr>
              <a:t>http://web.nvd.nist.gov/view/ncp/repository</a:t>
            </a:r>
            <a:endParaRPr lang="en-US" dirty="0"/>
          </a:p>
          <a:p>
            <a:r>
              <a:rPr lang="en-US" dirty="0"/>
              <a:t>NIST SP 800-117, Guide to Adopting and Using SCAP</a:t>
            </a:r>
          </a:p>
          <a:p>
            <a:r>
              <a:rPr lang="en-US" dirty="0"/>
              <a:t>NIST SP 800-126r2, The Technical Specification for SCAP</a:t>
            </a:r>
          </a:p>
          <a:p>
            <a:r>
              <a:rPr lang="en-US" dirty="0"/>
              <a:t>NIST SP 800-70r2, National Checklist Program for IT Products</a:t>
            </a:r>
          </a:p>
          <a:p>
            <a:r>
              <a:rPr lang="en-US" dirty="0"/>
              <a:t>More documentation and tools: </a:t>
            </a:r>
            <a:r>
              <a:rPr lang="en-US" dirty="0">
                <a:hlinkClick r:id="rId6"/>
              </a:rPr>
              <a:t>https://scap.nist.gov/revision/1.0/index.html</a:t>
            </a:r>
            <a:endParaRPr lang="en-US" dirty="0"/>
          </a:p>
          <a:p>
            <a:endParaRPr lang="en-US" dirty="0"/>
          </a:p>
        </p:txBody>
      </p:sp>
    </p:spTree>
    <p:extLst>
      <p:ext uri="{BB962C8B-B14F-4D97-AF65-F5344CB8AC3E}">
        <p14:creationId xmlns:p14="http://schemas.microsoft.com/office/powerpoint/2010/main" val="2561469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34843" y="791995"/>
            <a:ext cx="5049676" cy="2739521"/>
          </a:xfrm>
          <a:prstGeom prst="rect">
            <a:avLst/>
          </a:prstGeom>
        </p:spPr>
      </p:pic>
      <p:sp>
        <p:nvSpPr>
          <p:cNvPr id="4" name="TextBox 3"/>
          <p:cNvSpPr txBox="1"/>
          <p:nvPr/>
        </p:nvSpPr>
        <p:spPr>
          <a:xfrm>
            <a:off x="1045029" y="391885"/>
            <a:ext cx="3218213" cy="400110"/>
          </a:xfrm>
          <a:prstGeom prst="rect">
            <a:avLst/>
          </a:prstGeom>
          <a:noFill/>
        </p:spPr>
        <p:txBody>
          <a:bodyPr wrap="square" rtlCol="0">
            <a:spAutoFit/>
          </a:bodyPr>
          <a:lstStyle/>
          <a:p>
            <a:pPr algn="ctr"/>
            <a:r>
              <a:rPr lang="en-US" sz="2000" b="1" dirty="0"/>
              <a:t>DISA STIG Tool  </a:t>
            </a:r>
          </a:p>
        </p:txBody>
      </p:sp>
      <p:pic>
        <p:nvPicPr>
          <p:cNvPr id="6" name="Picture 5"/>
          <p:cNvPicPr>
            <a:picLocks noChangeAspect="1"/>
          </p:cNvPicPr>
          <p:nvPr/>
        </p:nvPicPr>
        <p:blipFill>
          <a:blip r:embed="rId3"/>
          <a:stretch>
            <a:fillRect/>
          </a:stretch>
        </p:blipFill>
        <p:spPr>
          <a:xfrm>
            <a:off x="5930963" y="825112"/>
            <a:ext cx="5077464" cy="2673285"/>
          </a:xfrm>
          <a:prstGeom prst="rect">
            <a:avLst/>
          </a:prstGeom>
        </p:spPr>
      </p:pic>
      <p:sp>
        <p:nvSpPr>
          <p:cNvPr id="8" name="TextBox 7"/>
          <p:cNvSpPr txBox="1"/>
          <p:nvPr/>
        </p:nvSpPr>
        <p:spPr>
          <a:xfrm>
            <a:off x="6860588" y="391885"/>
            <a:ext cx="3218213" cy="400110"/>
          </a:xfrm>
          <a:prstGeom prst="rect">
            <a:avLst/>
          </a:prstGeom>
          <a:noFill/>
        </p:spPr>
        <p:txBody>
          <a:bodyPr wrap="square" rtlCol="0">
            <a:spAutoFit/>
          </a:bodyPr>
          <a:lstStyle/>
          <a:p>
            <a:pPr algn="ctr"/>
            <a:r>
              <a:rPr lang="en-US" sz="2000" b="1" dirty="0"/>
              <a:t>SCAP Tool  </a:t>
            </a:r>
          </a:p>
        </p:txBody>
      </p:sp>
      <p:sp>
        <p:nvSpPr>
          <p:cNvPr id="9" name="TextBox 8"/>
          <p:cNvSpPr txBox="1"/>
          <p:nvPr/>
        </p:nvSpPr>
        <p:spPr>
          <a:xfrm>
            <a:off x="5037725" y="285334"/>
            <a:ext cx="1140032" cy="523220"/>
          </a:xfrm>
          <a:prstGeom prst="rect">
            <a:avLst/>
          </a:prstGeom>
          <a:noFill/>
        </p:spPr>
        <p:txBody>
          <a:bodyPr wrap="square" rtlCol="0">
            <a:spAutoFit/>
          </a:bodyPr>
          <a:lstStyle/>
          <a:p>
            <a:pPr algn="ctr"/>
            <a:r>
              <a:rPr lang="en-US" sz="2800" b="1" dirty="0"/>
              <a:t>+</a:t>
            </a:r>
          </a:p>
        </p:txBody>
      </p:sp>
      <p:pic>
        <p:nvPicPr>
          <p:cNvPr id="11" name="Picture 10"/>
          <p:cNvPicPr>
            <a:picLocks noChangeAspect="1"/>
          </p:cNvPicPr>
          <p:nvPr/>
        </p:nvPicPr>
        <p:blipFill>
          <a:blip r:embed="rId4"/>
          <a:stretch>
            <a:fillRect/>
          </a:stretch>
        </p:blipFill>
        <p:spPr>
          <a:xfrm>
            <a:off x="2245692" y="3740604"/>
            <a:ext cx="6724098" cy="2966851"/>
          </a:xfrm>
          <a:prstGeom prst="rect">
            <a:avLst/>
          </a:prstGeom>
        </p:spPr>
      </p:pic>
    </p:spTree>
    <p:extLst>
      <p:ext uri="{BB962C8B-B14F-4D97-AF65-F5344CB8AC3E}">
        <p14:creationId xmlns:p14="http://schemas.microsoft.com/office/powerpoint/2010/main" val="17408398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Agenda</a:t>
            </a:r>
          </a:p>
        </p:txBody>
      </p:sp>
      <p:sp>
        <p:nvSpPr>
          <p:cNvPr id="3" name="Content Placeholder 2"/>
          <p:cNvSpPr>
            <a:spLocks noGrp="1"/>
          </p:cNvSpPr>
          <p:nvPr>
            <p:ph idx="1"/>
          </p:nvPr>
        </p:nvSpPr>
        <p:spPr>
          <a:xfrm>
            <a:off x="838200" y="1413164"/>
            <a:ext cx="10515600" cy="4763799"/>
          </a:xfrm>
        </p:spPr>
        <p:txBody>
          <a:bodyPr>
            <a:normAutofit/>
          </a:bodyPr>
          <a:lstStyle/>
          <a:p>
            <a:pPr>
              <a:buFont typeface="Wingdings" panose="05000000000000000000" pitchFamily="2" charset="2"/>
              <a:buChar char="ü"/>
            </a:pPr>
            <a:r>
              <a:rPr lang="en-US" dirty="0"/>
              <a:t>Risk Management Framework – A quick review…</a:t>
            </a:r>
          </a:p>
          <a:p>
            <a:pPr>
              <a:buFont typeface="Wingdings" panose="05000000000000000000" pitchFamily="2" charset="2"/>
              <a:buChar char="ü"/>
            </a:pPr>
            <a:r>
              <a:rPr lang="en-US" dirty="0"/>
              <a:t>Implementing controls – Host hardening…</a:t>
            </a:r>
          </a:p>
          <a:p>
            <a:pPr lvl="1">
              <a:buFont typeface="Wingdings" panose="05000000000000000000" pitchFamily="2" charset="2"/>
              <a:buChar char="ü"/>
            </a:pPr>
            <a:r>
              <a:rPr lang="en-US" dirty="0"/>
              <a:t>Security configuration checklist (w/DISA STIG Viewer)</a:t>
            </a:r>
          </a:p>
          <a:p>
            <a:pPr>
              <a:buFont typeface="Wingdings" panose="05000000000000000000" pitchFamily="2" charset="2"/>
              <a:buChar char="ü"/>
            </a:pPr>
            <a:r>
              <a:rPr lang="en-US" dirty="0"/>
              <a:t>SCAP - Security Content Automation Protocol</a:t>
            </a:r>
          </a:p>
          <a:p>
            <a:r>
              <a:rPr lang="en-US" dirty="0"/>
              <a:t>System Security Plan’s Section 13</a:t>
            </a:r>
          </a:p>
          <a:p>
            <a:pPr lvl="1"/>
            <a:r>
              <a:rPr lang="en-US" b="1" i="1" u="sng" dirty="0"/>
              <a:t>Select 1 technical control family or CM control family to fill out for your information system’s SSP</a:t>
            </a:r>
          </a:p>
          <a:p>
            <a:r>
              <a:rPr lang="en-US" dirty="0"/>
              <a:t>Team Project - SSP draft development questions &amp; answers…</a:t>
            </a:r>
          </a:p>
          <a:p>
            <a:pPr marL="0" indent="0">
              <a:buNone/>
            </a:pPr>
            <a:endParaRPr lang="en-US" dirty="0"/>
          </a:p>
          <a:p>
            <a:pPr lvl="1"/>
            <a:endParaRPr lang="en-US" dirty="0"/>
          </a:p>
          <a:p>
            <a:endParaRPr lang="en-US" dirty="0"/>
          </a:p>
        </p:txBody>
      </p:sp>
    </p:spTree>
    <p:extLst>
      <p:ext uri="{BB962C8B-B14F-4D97-AF65-F5344CB8AC3E}">
        <p14:creationId xmlns:p14="http://schemas.microsoft.com/office/powerpoint/2010/main" val="3404556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586754" cy="1325563"/>
          </a:xfrm>
        </p:spPr>
        <p:txBody>
          <a:bodyPr/>
          <a:lstStyle/>
          <a:p>
            <a:r>
              <a:rPr lang="en-US" dirty="0"/>
              <a:t>SSP’s Technical Controls: Section 13 </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63603" y="1157468"/>
            <a:ext cx="3882902" cy="5185038"/>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4348907" y="1157467"/>
            <a:ext cx="7451925" cy="4889371"/>
          </a:xfrm>
          <a:prstGeom prst="rect">
            <a:avLst/>
          </a:prstGeom>
        </p:spPr>
      </p:pic>
      <p:sp>
        <p:nvSpPr>
          <p:cNvPr id="3" name="Left Brace 2">
            <a:extLst>
              <a:ext uri="{FF2B5EF4-FFF2-40B4-BE49-F238E27FC236}">
                <a16:creationId xmlns:a16="http://schemas.microsoft.com/office/drawing/2014/main" id="{6AE36A36-375F-497B-B132-184BD1F87266}"/>
              </a:ext>
            </a:extLst>
          </p:cNvPr>
          <p:cNvSpPr/>
          <p:nvPr/>
        </p:nvSpPr>
        <p:spPr>
          <a:xfrm>
            <a:off x="4210108" y="4564251"/>
            <a:ext cx="338645" cy="968644"/>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592565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774915"/>
          </a:xfrm>
        </p:spPr>
        <p:txBody>
          <a:bodyPr/>
          <a:lstStyle/>
          <a:p>
            <a:r>
              <a:rPr lang="en-US" dirty="0"/>
              <a:t>SSP – Table of Contents</a:t>
            </a:r>
          </a:p>
        </p:txBody>
      </p:sp>
      <p:pic>
        <p:nvPicPr>
          <p:cNvPr id="5" name="Picture 4">
            <a:extLst>
              <a:ext uri="{FF2B5EF4-FFF2-40B4-BE49-F238E27FC236}">
                <a16:creationId xmlns:a16="http://schemas.microsoft.com/office/drawing/2014/main" id="{D2D2B7CB-79ED-4488-81DB-8EADB0294F9D}"/>
              </a:ext>
            </a:extLst>
          </p:cNvPr>
          <p:cNvPicPr>
            <a:picLocks noChangeAspect="1"/>
          </p:cNvPicPr>
          <p:nvPr/>
        </p:nvPicPr>
        <p:blipFill>
          <a:blip r:embed="rId2"/>
          <a:stretch>
            <a:fillRect/>
          </a:stretch>
        </p:blipFill>
        <p:spPr>
          <a:xfrm>
            <a:off x="0" y="858892"/>
            <a:ext cx="6171335" cy="5476597"/>
          </a:xfrm>
          <a:prstGeom prst="rect">
            <a:avLst/>
          </a:prstGeom>
        </p:spPr>
      </p:pic>
      <p:pic>
        <p:nvPicPr>
          <p:cNvPr id="7" name="Picture 6">
            <a:extLst>
              <a:ext uri="{FF2B5EF4-FFF2-40B4-BE49-F238E27FC236}">
                <a16:creationId xmlns:a16="http://schemas.microsoft.com/office/drawing/2014/main" id="{19E68FCF-341B-4B17-801B-1DFEA8477F07}"/>
              </a:ext>
            </a:extLst>
          </p:cNvPr>
          <p:cNvPicPr>
            <a:picLocks noChangeAspect="1"/>
          </p:cNvPicPr>
          <p:nvPr/>
        </p:nvPicPr>
        <p:blipFill>
          <a:blip r:embed="rId3"/>
          <a:stretch>
            <a:fillRect/>
          </a:stretch>
        </p:blipFill>
        <p:spPr>
          <a:xfrm>
            <a:off x="6096001" y="858891"/>
            <a:ext cx="6096000" cy="5673072"/>
          </a:xfrm>
          <a:prstGeom prst="rect">
            <a:avLst/>
          </a:prstGeom>
        </p:spPr>
      </p:pic>
      <p:sp>
        <p:nvSpPr>
          <p:cNvPr id="3" name="Arrow: Right 2">
            <a:extLst>
              <a:ext uri="{FF2B5EF4-FFF2-40B4-BE49-F238E27FC236}">
                <a16:creationId xmlns:a16="http://schemas.microsoft.com/office/drawing/2014/main" id="{57E082E1-8246-4655-B83F-1017ECC6B045}"/>
              </a:ext>
            </a:extLst>
          </p:cNvPr>
          <p:cNvSpPr/>
          <p:nvPr/>
        </p:nvSpPr>
        <p:spPr>
          <a:xfrm>
            <a:off x="75335" y="1636334"/>
            <a:ext cx="263472" cy="20147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19677FEC-B93D-485A-B4D7-BE91CD00738E}"/>
              </a:ext>
            </a:extLst>
          </p:cNvPr>
          <p:cNvSpPr/>
          <p:nvPr/>
        </p:nvSpPr>
        <p:spPr>
          <a:xfrm rot="10800000">
            <a:off x="2392331" y="6125437"/>
            <a:ext cx="263472" cy="20147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11547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Technical Controls</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63603" y="1157468"/>
            <a:ext cx="3882902" cy="5185038"/>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4124883" y="2150103"/>
            <a:ext cx="7962066" cy="1377815"/>
          </a:xfrm>
          <a:prstGeom prst="rect">
            <a:avLst/>
          </a:prstGeom>
          <a:ln w="25400">
            <a:solidFill>
              <a:schemeClr val="tx1"/>
            </a:solidFill>
          </a:ln>
        </p:spPr>
      </p:pic>
      <p:sp>
        <p:nvSpPr>
          <p:cNvPr id="9" name="Right Arrow 8"/>
          <p:cNvSpPr/>
          <p:nvPr/>
        </p:nvSpPr>
        <p:spPr>
          <a:xfrm>
            <a:off x="5172891" y="2424103"/>
            <a:ext cx="326571" cy="4117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939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12"/>
            <a:ext cx="10515600" cy="1325563"/>
          </a:xfrm>
        </p:spPr>
        <p:txBody>
          <a:bodyPr/>
          <a:lstStyle/>
          <a:p>
            <a:r>
              <a:rPr lang="en-US" dirty="0"/>
              <a:t>Identification and Authentication (IA)</a:t>
            </a:r>
          </a:p>
        </p:txBody>
      </p:sp>
      <p:sp>
        <p:nvSpPr>
          <p:cNvPr id="3" name="Rectangle 2"/>
          <p:cNvSpPr/>
          <p:nvPr/>
        </p:nvSpPr>
        <p:spPr>
          <a:xfrm>
            <a:off x="357438" y="1697558"/>
            <a:ext cx="6884510" cy="2677656"/>
          </a:xfrm>
          <a:prstGeom prst="rect">
            <a:avLst/>
          </a:prstGeom>
        </p:spPr>
        <p:txBody>
          <a:bodyPr wrap="square">
            <a:spAutoFit/>
          </a:bodyPr>
          <a:lstStyle/>
          <a:p>
            <a:r>
              <a:rPr lang="en-US" sz="2800" i="1" dirty="0"/>
              <a:t>Organizations must identify information system users, processes acting on behalf of users, or devices and authenticate (or verify) the identities of those users, processes, or devices, as a prerequisite to allowing access to organizational information systems. </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7452820" y="1129187"/>
            <a:ext cx="4201116" cy="5363863"/>
          </a:xfrm>
          <a:prstGeom prst="rect">
            <a:avLst/>
          </a:prstGeom>
          <a:ln w="25400">
            <a:solidFill>
              <a:schemeClr val="tx1"/>
            </a:solidFill>
          </a:ln>
        </p:spPr>
      </p:pic>
    </p:spTree>
    <p:extLst>
      <p:ext uri="{BB962C8B-B14F-4D97-AF65-F5344CB8AC3E}">
        <p14:creationId xmlns:p14="http://schemas.microsoft.com/office/powerpoint/2010/main" val="3100566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NIST Risk Management Framework</a:t>
            </a:r>
          </a:p>
        </p:txBody>
      </p:sp>
      <p:pic>
        <p:nvPicPr>
          <p:cNvPr id="4" name="Picture 3"/>
          <p:cNvPicPr>
            <a:picLocks noChangeAspect="1"/>
          </p:cNvPicPr>
          <p:nvPr/>
        </p:nvPicPr>
        <p:blipFill>
          <a:blip r:embed="rId2"/>
          <a:stretch>
            <a:fillRect/>
          </a:stretch>
        </p:blipFill>
        <p:spPr>
          <a:xfrm>
            <a:off x="-1" y="1462468"/>
            <a:ext cx="7124123" cy="3708048"/>
          </a:xfrm>
          <a:prstGeom prst="rect">
            <a:avLst/>
          </a:prstGeom>
        </p:spPr>
      </p:pic>
      <p:grpSp>
        <p:nvGrpSpPr>
          <p:cNvPr id="8" name="Group 7"/>
          <p:cNvGrpSpPr/>
          <p:nvPr/>
        </p:nvGrpSpPr>
        <p:grpSpPr>
          <a:xfrm>
            <a:off x="7642257" y="336349"/>
            <a:ext cx="4264948" cy="6290044"/>
            <a:chOff x="7118555" y="0"/>
            <a:chExt cx="5163743" cy="7615607"/>
          </a:xfrm>
        </p:grpSpPr>
        <p:pic>
          <p:nvPicPr>
            <p:cNvPr id="5" name="Picture 4"/>
            <p:cNvPicPr>
              <a:picLocks noChangeAspect="1"/>
            </p:cNvPicPr>
            <p:nvPr/>
          </p:nvPicPr>
          <p:blipFill>
            <a:blip r:embed="rId3"/>
            <a:stretch>
              <a:fillRect/>
            </a:stretch>
          </p:blipFill>
          <p:spPr>
            <a:xfrm>
              <a:off x="8571961" y="0"/>
              <a:ext cx="3710337" cy="4768993"/>
            </a:xfrm>
            <a:prstGeom prst="rect">
              <a:avLst/>
            </a:prstGeom>
          </p:spPr>
        </p:pic>
        <p:pic>
          <p:nvPicPr>
            <p:cNvPr id="6" name="Picture 5"/>
            <p:cNvPicPr>
              <a:picLocks noChangeAspect="1"/>
            </p:cNvPicPr>
            <p:nvPr/>
          </p:nvPicPr>
          <p:blipFill>
            <a:blip r:embed="rId4"/>
            <a:stretch>
              <a:fillRect/>
            </a:stretch>
          </p:blipFill>
          <p:spPr>
            <a:xfrm>
              <a:off x="7525671" y="1651819"/>
              <a:ext cx="3635751" cy="4404852"/>
            </a:xfrm>
            <a:prstGeom prst="rect">
              <a:avLst/>
            </a:prstGeom>
          </p:spPr>
        </p:pic>
        <p:pic>
          <p:nvPicPr>
            <p:cNvPr id="7" name="Picture 6"/>
            <p:cNvPicPr>
              <a:picLocks noChangeAspect="1"/>
            </p:cNvPicPr>
            <p:nvPr/>
          </p:nvPicPr>
          <p:blipFill>
            <a:blip r:embed="rId5"/>
            <a:stretch>
              <a:fillRect/>
            </a:stretch>
          </p:blipFill>
          <p:spPr>
            <a:xfrm>
              <a:off x="7118555" y="3210058"/>
              <a:ext cx="3541422" cy="4405549"/>
            </a:xfrm>
            <a:prstGeom prst="rect">
              <a:avLst/>
            </a:prstGeom>
          </p:spPr>
        </p:pic>
      </p:grpSp>
      <p:sp>
        <p:nvSpPr>
          <p:cNvPr id="9" name="Rounded Rectangle 8"/>
          <p:cNvSpPr/>
          <p:nvPr/>
        </p:nvSpPr>
        <p:spPr>
          <a:xfrm>
            <a:off x="2701636" y="1700654"/>
            <a:ext cx="1712422" cy="105917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35603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12"/>
            <a:ext cx="10515600" cy="1325563"/>
          </a:xfrm>
        </p:spPr>
        <p:txBody>
          <a:bodyPr/>
          <a:lstStyle/>
          <a:p>
            <a:r>
              <a:rPr lang="en-US" dirty="0"/>
              <a:t>Identification and Authentication (IA)</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9091749" y="38974"/>
            <a:ext cx="2971983" cy="3920371"/>
          </a:xfrm>
          <a:prstGeom prst="rect">
            <a:avLst/>
          </a:prstGeom>
          <a:ln w="25400">
            <a:solidFill>
              <a:schemeClr val="tx1"/>
            </a:solidFill>
          </a:ln>
        </p:spPr>
      </p:pic>
      <p:pic>
        <p:nvPicPr>
          <p:cNvPr id="9" name="Picture 8"/>
          <p:cNvPicPr>
            <a:picLocks noChangeAspect="1"/>
          </p:cNvPicPr>
          <p:nvPr/>
        </p:nvPicPr>
        <p:blipFill>
          <a:blip r:embed="rId4"/>
          <a:stretch>
            <a:fillRect/>
          </a:stretch>
        </p:blipFill>
        <p:spPr>
          <a:xfrm>
            <a:off x="125254" y="1527745"/>
            <a:ext cx="8704200" cy="4415855"/>
          </a:xfrm>
          <a:prstGeom prst="rect">
            <a:avLst/>
          </a:prstGeom>
        </p:spPr>
      </p:pic>
    </p:spTree>
    <p:extLst>
      <p:ext uri="{BB962C8B-B14F-4D97-AF65-F5344CB8AC3E}">
        <p14:creationId xmlns:p14="http://schemas.microsoft.com/office/powerpoint/2010/main" val="17411480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normAutofit/>
          </a:bodyPr>
          <a:lstStyle/>
          <a:p>
            <a:r>
              <a:rPr lang="en-US" sz="3600" b="1" dirty="0"/>
              <a:t>IA-1 Identification and Authentication Policy and Procedures</a:t>
            </a:r>
          </a:p>
        </p:txBody>
      </p:sp>
      <p:sp>
        <p:nvSpPr>
          <p:cNvPr id="3" name="Content Placeholder 2"/>
          <p:cNvSpPr>
            <a:spLocks noGrp="1"/>
          </p:cNvSpPr>
          <p:nvPr>
            <p:ph idx="1"/>
          </p:nvPr>
        </p:nvSpPr>
        <p:spPr>
          <a:xfrm>
            <a:off x="87982" y="1225738"/>
            <a:ext cx="10515600" cy="4351338"/>
          </a:xfrm>
        </p:spPr>
        <p:txBody>
          <a:bodyPr>
            <a:normAutofit fontScale="92500" lnSpcReduction="20000"/>
          </a:bodyPr>
          <a:lstStyle/>
          <a:p>
            <a:pPr marL="0" indent="0">
              <a:buNone/>
            </a:pPr>
            <a:r>
              <a:rPr lang="en-US" u="sng" dirty="0"/>
              <a:t>Control</a:t>
            </a:r>
            <a:r>
              <a:rPr lang="en-US" dirty="0"/>
              <a:t>: The organization: </a:t>
            </a:r>
          </a:p>
          <a:p>
            <a:pPr marL="514350" indent="-514350">
              <a:buFont typeface="+mj-lt"/>
              <a:buAutoNum type="alphaLcPeriod"/>
            </a:pPr>
            <a:r>
              <a:rPr lang="en-US" dirty="0"/>
              <a:t>Develops, documents, and disseminates to </a:t>
            </a:r>
            <a:r>
              <a:rPr lang="en-US" b="1" dirty="0"/>
              <a:t>[</a:t>
            </a:r>
            <a:r>
              <a:rPr lang="en-US" b="1" i="1" dirty="0"/>
              <a:t>Assignment: organization-defined personnel or roles</a:t>
            </a:r>
            <a:r>
              <a:rPr lang="en-US" b="1" dirty="0"/>
              <a:t>]: </a:t>
            </a:r>
          </a:p>
          <a:p>
            <a:pPr marL="914400" lvl="1" indent="-457200">
              <a:buFont typeface="+mj-lt"/>
              <a:buAutoNum type="arabicPeriod"/>
            </a:pPr>
            <a:r>
              <a:rPr lang="en-US" dirty="0"/>
              <a:t>An identification and authentication policy that addresses </a:t>
            </a:r>
            <a:r>
              <a:rPr lang="en-US" b="1" dirty="0"/>
              <a:t>purpose</a:t>
            </a:r>
            <a:r>
              <a:rPr lang="en-US" dirty="0"/>
              <a:t>, </a:t>
            </a:r>
            <a:r>
              <a:rPr lang="en-US" b="1" dirty="0"/>
              <a:t>scope, roles, responsibilities, management commitment, coordination among organizational entities, and compliance</a:t>
            </a:r>
            <a:r>
              <a:rPr lang="en-US" dirty="0"/>
              <a:t>; and </a:t>
            </a:r>
          </a:p>
          <a:p>
            <a:pPr marL="914400" lvl="1" indent="-457200">
              <a:buFont typeface="+mj-lt"/>
              <a:buAutoNum type="arabicPeriod"/>
            </a:pPr>
            <a:r>
              <a:rPr lang="en-US" b="1" dirty="0"/>
              <a:t>Procedures to facilitate the implementation of the identification and authentication policy and associated identification and authentication controls</a:t>
            </a:r>
            <a:r>
              <a:rPr lang="en-US" dirty="0"/>
              <a:t>; and </a:t>
            </a:r>
          </a:p>
          <a:p>
            <a:pPr marL="514350" indent="-514350">
              <a:buFont typeface="+mj-lt"/>
              <a:buAutoNum type="alphaLcPeriod"/>
            </a:pPr>
            <a:r>
              <a:rPr lang="en-US" dirty="0"/>
              <a:t>Reviews and updates the current: </a:t>
            </a:r>
          </a:p>
          <a:p>
            <a:pPr marL="914400" lvl="1" indent="-457200">
              <a:buFont typeface="+mj-lt"/>
              <a:buAutoNum type="alphaLcPeriod"/>
            </a:pPr>
            <a:r>
              <a:rPr lang="en-US" dirty="0"/>
              <a:t>Identification and authentication policy </a:t>
            </a:r>
            <a:r>
              <a:rPr lang="en-US" b="1" dirty="0"/>
              <a:t>[</a:t>
            </a:r>
            <a:r>
              <a:rPr lang="en-US" b="1" i="1" dirty="0"/>
              <a:t>Assignment: organization-defined frequency</a:t>
            </a:r>
            <a:r>
              <a:rPr lang="en-US" b="1" dirty="0"/>
              <a:t>]</a:t>
            </a:r>
            <a:r>
              <a:rPr lang="en-US" dirty="0"/>
              <a:t>; and </a:t>
            </a:r>
          </a:p>
          <a:p>
            <a:pPr marL="914400" lvl="1" indent="-457200">
              <a:buFont typeface="+mj-lt"/>
              <a:buAutoNum type="alphaLcPeriod"/>
            </a:pPr>
            <a:r>
              <a:rPr lang="en-US" dirty="0"/>
              <a:t>Identification and authentication procedures </a:t>
            </a:r>
            <a:r>
              <a:rPr lang="en-US" b="1" dirty="0"/>
              <a:t>[</a:t>
            </a:r>
            <a:r>
              <a:rPr lang="en-US" b="1" i="1" dirty="0"/>
              <a:t>Assignment: organization-defined frequency</a:t>
            </a:r>
            <a:r>
              <a:rPr lang="en-US" b="1" dirty="0"/>
              <a:t>]</a:t>
            </a:r>
            <a:r>
              <a:rPr lang="en-US" dirty="0"/>
              <a:t>. </a:t>
            </a:r>
          </a:p>
          <a:p>
            <a:endParaRPr lang="en-US" dirty="0"/>
          </a:p>
        </p:txBody>
      </p:sp>
    </p:spTree>
    <p:extLst>
      <p:ext uri="{BB962C8B-B14F-4D97-AF65-F5344CB8AC3E}">
        <p14:creationId xmlns:p14="http://schemas.microsoft.com/office/powerpoint/2010/main" val="21903669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7614765" y="217202"/>
            <a:ext cx="4131048" cy="5653756"/>
          </a:xfrm>
          <a:prstGeom prst="rect">
            <a:avLst/>
          </a:prstGeom>
          <a:ln w="25400">
            <a:solidFill>
              <a:schemeClr val="tx1"/>
            </a:solidFill>
          </a:ln>
        </p:spPr>
      </p:pic>
      <p:pic>
        <p:nvPicPr>
          <p:cNvPr id="7" name="Picture 6"/>
          <p:cNvPicPr>
            <a:picLocks noChangeAspect="1"/>
          </p:cNvPicPr>
          <p:nvPr/>
        </p:nvPicPr>
        <p:blipFill>
          <a:blip r:embed="rId4"/>
          <a:stretch>
            <a:fillRect/>
          </a:stretch>
        </p:blipFill>
        <p:spPr>
          <a:xfrm>
            <a:off x="365618" y="-594"/>
            <a:ext cx="5383235" cy="6858594"/>
          </a:xfrm>
          <a:prstGeom prst="rect">
            <a:avLst/>
          </a:prstGeom>
        </p:spPr>
      </p:pic>
    </p:spTree>
    <p:extLst>
      <p:ext uri="{BB962C8B-B14F-4D97-AF65-F5344CB8AC3E}">
        <p14:creationId xmlns:p14="http://schemas.microsoft.com/office/powerpoint/2010/main" val="25643257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819973" cy="1836549"/>
          </a:xfrm>
        </p:spPr>
        <p:txBody>
          <a:bodyPr>
            <a:normAutofit/>
          </a:bodyPr>
          <a:lstStyle/>
          <a:p>
            <a:r>
              <a:rPr lang="en-US" sz="3600" dirty="0"/>
              <a:t>IA-1 Identification and Authentication Policy and Procedures</a:t>
            </a:r>
          </a:p>
        </p:txBody>
      </p:sp>
      <p:pic>
        <p:nvPicPr>
          <p:cNvPr id="4" name="Picture 3"/>
          <p:cNvPicPr>
            <a:picLocks noChangeAspect="1"/>
          </p:cNvPicPr>
          <p:nvPr/>
        </p:nvPicPr>
        <p:blipFill>
          <a:blip r:embed="rId2"/>
          <a:stretch>
            <a:fillRect/>
          </a:stretch>
        </p:blipFill>
        <p:spPr>
          <a:xfrm>
            <a:off x="1056216" y="1836549"/>
            <a:ext cx="3132405" cy="4302816"/>
          </a:xfrm>
          <a:prstGeom prst="rect">
            <a:avLst/>
          </a:prstGeom>
          <a:ln w="25400">
            <a:solidFill>
              <a:schemeClr val="tx1"/>
            </a:solidFill>
          </a:ln>
        </p:spPr>
      </p:pic>
      <p:pic>
        <p:nvPicPr>
          <p:cNvPr id="3" name="Picture 2"/>
          <p:cNvPicPr>
            <a:picLocks noChangeAspect="1"/>
          </p:cNvPicPr>
          <p:nvPr/>
        </p:nvPicPr>
        <p:blipFill>
          <a:blip r:embed="rId3"/>
          <a:stretch>
            <a:fillRect/>
          </a:stretch>
        </p:blipFill>
        <p:spPr>
          <a:xfrm>
            <a:off x="6095999" y="0"/>
            <a:ext cx="4737381" cy="6858000"/>
          </a:xfrm>
          <a:prstGeom prst="rect">
            <a:avLst/>
          </a:prstGeom>
          <a:ln w="25400">
            <a:solidFill>
              <a:schemeClr val="tx1"/>
            </a:solidFill>
          </a:ln>
        </p:spPr>
      </p:pic>
    </p:spTree>
    <p:extLst>
      <p:ext uri="{BB962C8B-B14F-4D97-AF65-F5344CB8AC3E}">
        <p14:creationId xmlns:p14="http://schemas.microsoft.com/office/powerpoint/2010/main" val="34438952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12"/>
            <a:ext cx="10515600" cy="1325563"/>
          </a:xfrm>
        </p:spPr>
        <p:txBody>
          <a:bodyPr/>
          <a:lstStyle/>
          <a:p>
            <a:r>
              <a:rPr lang="en-US" dirty="0"/>
              <a:t>Identification and Authentication (IA)</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9091749" y="38974"/>
            <a:ext cx="2971983" cy="3920371"/>
          </a:xfrm>
          <a:prstGeom prst="rect">
            <a:avLst/>
          </a:prstGeom>
          <a:ln w="25400">
            <a:solidFill>
              <a:schemeClr val="tx1"/>
            </a:solidFill>
          </a:ln>
        </p:spPr>
      </p:pic>
      <p:pic>
        <p:nvPicPr>
          <p:cNvPr id="9" name="Picture 8"/>
          <p:cNvPicPr>
            <a:picLocks noChangeAspect="1"/>
          </p:cNvPicPr>
          <p:nvPr/>
        </p:nvPicPr>
        <p:blipFill>
          <a:blip r:embed="rId4"/>
          <a:stretch>
            <a:fillRect/>
          </a:stretch>
        </p:blipFill>
        <p:spPr>
          <a:xfrm>
            <a:off x="125254" y="1527745"/>
            <a:ext cx="8704200" cy="4415855"/>
          </a:xfrm>
          <a:prstGeom prst="rect">
            <a:avLst/>
          </a:prstGeom>
        </p:spPr>
      </p:pic>
      <p:sp>
        <p:nvSpPr>
          <p:cNvPr id="3" name="Rounded Rectangle 2"/>
          <p:cNvSpPr/>
          <p:nvPr/>
        </p:nvSpPr>
        <p:spPr>
          <a:xfrm>
            <a:off x="4788977" y="3213463"/>
            <a:ext cx="4040478" cy="74588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2569D90-7E9E-4B83-BA56-4601B29171C1}"/>
              </a:ext>
            </a:extLst>
          </p:cNvPr>
          <p:cNvSpPr/>
          <p:nvPr/>
        </p:nvSpPr>
        <p:spPr>
          <a:xfrm>
            <a:off x="8844366" y="4096742"/>
            <a:ext cx="3347634" cy="461665"/>
          </a:xfrm>
          <a:prstGeom prst="rect">
            <a:avLst/>
          </a:prstGeom>
        </p:spPr>
        <p:txBody>
          <a:bodyPr wrap="square">
            <a:spAutoFit/>
          </a:bodyPr>
          <a:lstStyle/>
          <a:p>
            <a:r>
              <a:rPr lang="en-US" sz="2400" b="1" i="1" dirty="0">
                <a:solidFill>
                  <a:srgbClr val="FF0000"/>
                </a:solidFill>
              </a:rPr>
              <a:t>A-2 </a:t>
            </a:r>
            <a:r>
              <a:rPr lang="en-US" sz="1400" i="1" dirty="0"/>
              <a:t>is a common control to all baselines</a:t>
            </a:r>
            <a:endParaRPr lang="en-US" sz="2400" i="1" dirty="0"/>
          </a:p>
        </p:txBody>
      </p:sp>
    </p:spTree>
    <p:extLst>
      <p:ext uri="{BB962C8B-B14F-4D97-AF65-F5344CB8AC3E}">
        <p14:creationId xmlns:p14="http://schemas.microsoft.com/office/powerpoint/2010/main" val="376284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53400"/>
            <a:ext cx="10515600" cy="5440997"/>
          </a:xfrm>
        </p:spPr>
        <p:txBody>
          <a:bodyPr>
            <a:normAutofit/>
          </a:bodyPr>
          <a:lstStyle/>
          <a:p>
            <a:pPr marL="0" indent="0">
              <a:buNone/>
            </a:pPr>
            <a:r>
              <a:rPr lang="en-US" b="1" u="sng" dirty="0"/>
              <a:t>Control: </a:t>
            </a:r>
            <a:r>
              <a:rPr lang="en-US" dirty="0"/>
              <a:t>The information system uniquely identifies and authenticates organizational users (or processes acting on behalf of organizational users)</a:t>
            </a:r>
          </a:p>
        </p:txBody>
      </p:sp>
      <p:sp>
        <p:nvSpPr>
          <p:cNvPr id="4" name="Title 1"/>
          <p:cNvSpPr>
            <a:spLocks noGrp="1"/>
          </p:cNvSpPr>
          <p:nvPr>
            <p:ph type="title"/>
          </p:nvPr>
        </p:nvSpPr>
        <p:spPr>
          <a:xfrm>
            <a:off x="0" y="0"/>
            <a:ext cx="12192000" cy="1325563"/>
          </a:xfrm>
        </p:spPr>
        <p:txBody>
          <a:bodyPr>
            <a:normAutofit/>
          </a:bodyPr>
          <a:lstStyle/>
          <a:p>
            <a:r>
              <a:rPr lang="en-US" sz="3600" dirty="0"/>
              <a:t>IA-2 Identification and Authentication (Organizational Users)</a:t>
            </a:r>
          </a:p>
        </p:txBody>
      </p:sp>
      <p:pic>
        <p:nvPicPr>
          <p:cNvPr id="2" name="Picture 1"/>
          <p:cNvPicPr>
            <a:picLocks noChangeAspect="1"/>
          </p:cNvPicPr>
          <p:nvPr/>
        </p:nvPicPr>
        <p:blipFill>
          <a:blip r:embed="rId2"/>
          <a:stretch>
            <a:fillRect/>
          </a:stretch>
        </p:blipFill>
        <p:spPr>
          <a:xfrm>
            <a:off x="2151375" y="2264850"/>
            <a:ext cx="9699577" cy="4230991"/>
          </a:xfrm>
          <a:prstGeom prst="rect">
            <a:avLst/>
          </a:prstGeom>
        </p:spPr>
      </p:pic>
    </p:spTree>
    <p:extLst>
      <p:ext uri="{BB962C8B-B14F-4D97-AF65-F5344CB8AC3E}">
        <p14:creationId xmlns:p14="http://schemas.microsoft.com/office/powerpoint/2010/main" val="358526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8102444" y="412207"/>
            <a:ext cx="4089555" cy="2107725"/>
          </a:xfrm>
          <a:prstGeom prst="rect">
            <a:avLst/>
          </a:prstGeom>
        </p:spPr>
      </p:pic>
      <p:pic>
        <p:nvPicPr>
          <p:cNvPr id="7" name="Picture 6">
            <a:extLst>
              <a:ext uri="{FF2B5EF4-FFF2-40B4-BE49-F238E27FC236}">
                <a16:creationId xmlns:a16="http://schemas.microsoft.com/office/drawing/2014/main" id="{2DC03615-3B17-4170-8182-76278380B86C}"/>
              </a:ext>
            </a:extLst>
          </p:cNvPr>
          <p:cNvPicPr>
            <a:picLocks noChangeAspect="1"/>
          </p:cNvPicPr>
          <p:nvPr/>
        </p:nvPicPr>
        <p:blipFill>
          <a:blip r:embed="rId3"/>
          <a:stretch>
            <a:fillRect/>
          </a:stretch>
        </p:blipFill>
        <p:spPr>
          <a:xfrm>
            <a:off x="202895" y="183180"/>
            <a:ext cx="7622667" cy="2736574"/>
          </a:xfrm>
          <a:prstGeom prst="rect">
            <a:avLst/>
          </a:prstGeom>
        </p:spPr>
      </p:pic>
      <p:sp>
        <p:nvSpPr>
          <p:cNvPr id="5" name="Right Arrow 4"/>
          <p:cNvSpPr/>
          <p:nvPr/>
        </p:nvSpPr>
        <p:spPr>
          <a:xfrm>
            <a:off x="0" y="2671560"/>
            <a:ext cx="600891" cy="24819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03F9AD8-FE7B-4123-A7EA-AA53ED85EFA8}"/>
              </a:ext>
            </a:extLst>
          </p:cNvPr>
          <p:cNvPicPr>
            <a:picLocks noChangeAspect="1"/>
          </p:cNvPicPr>
          <p:nvPr/>
        </p:nvPicPr>
        <p:blipFill>
          <a:blip r:embed="rId4"/>
          <a:stretch>
            <a:fillRect/>
          </a:stretch>
        </p:blipFill>
        <p:spPr>
          <a:xfrm>
            <a:off x="0" y="2958137"/>
            <a:ext cx="11959770" cy="2039785"/>
          </a:xfrm>
          <a:prstGeom prst="rect">
            <a:avLst/>
          </a:prstGeom>
        </p:spPr>
      </p:pic>
      <p:sp>
        <p:nvSpPr>
          <p:cNvPr id="2" name="Rectangle: Rounded Corners 1">
            <a:extLst>
              <a:ext uri="{FF2B5EF4-FFF2-40B4-BE49-F238E27FC236}">
                <a16:creationId xmlns:a16="http://schemas.microsoft.com/office/drawing/2014/main" id="{433AD423-9E96-4CBA-BEF8-501544C9F93C}"/>
              </a:ext>
            </a:extLst>
          </p:cNvPr>
          <p:cNvSpPr/>
          <p:nvPr/>
        </p:nvSpPr>
        <p:spPr>
          <a:xfrm>
            <a:off x="10667999" y="813660"/>
            <a:ext cx="798163" cy="348713"/>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B1526AE-C10C-48F8-8E34-4873A5C22B9D}"/>
              </a:ext>
            </a:extLst>
          </p:cNvPr>
          <p:cNvSpPr/>
          <p:nvPr/>
        </p:nvSpPr>
        <p:spPr>
          <a:xfrm>
            <a:off x="9942162" y="1167165"/>
            <a:ext cx="725837" cy="177915"/>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0409D71-D4CD-4880-9E88-C9550D89DB6C}"/>
              </a:ext>
            </a:extLst>
          </p:cNvPr>
          <p:cNvSpPr/>
          <p:nvPr/>
        </p:nvSpPr>
        <p:spPr>
          <a:xfrm>
            <a:off x="10704161" y="1377111"/>
            <a:ext cx="725837" cy="348713"/>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D1526F4-D3F0-4D43-9BDF-6739CDC65993}"/>
              </a:ext>
            </a:extLst>
          </p:cNvPr>
          <p:cNvSpPr/>
          <p:nvPr/>
        </p:nvSpPr>
        <p:spPr>
          <a:xfrm>
            <a:off x="10704161" y="1717512"/>
            <a:ext cx="725837" cy="348713"/>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59F0B6F-A3BC-4905-9A79-EA44098F1FB1}"/>
              </a:ext>
            </a:extLst>
          </p:cNvPr>
          <p:cNvSpPr/>
          <p:nvPr/>
        </p:nvSpPr>
        <p:spPr>
          <a:xfrm>
            <a:off x="10722243" y="2057352"/>
            <a:ext cx="725837" cy="220900"/>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96856B01-425B-4A67-98D4-FFA5E84F49F6}"/>
              </a:ext>
            </a:extLst>
          </p:cNvPr>
          <p:cNvSpPr/>
          <p:nvPr/>
        </p:nvSpPr>
        <p:spPr>
          <a:xfrm>
            <a:off x="10722243" y="2288642"/>
            <a:ext cx="725837" cy="220900"/>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4E39DD2-5DDC-46A3-AE1B-58E7E284A34B}"/>
              </a:ext>
            </a:extLst>
          </p:cNvPr>
          <p:cNvPicPr>
            <a:picLocks noChangeAspect="1"/>
          </p:cNvPicPr>
          <p:nvPr/>
        </p:nvPicPr>
        <p:blipFill>
          <a:blip r:embed="rId5"/>
          <a:stretch>
            <a:fillRect/>
          </a:stretch>
        </p:blipFill>
        <p:spPr>
          <a:xfrm>
            <a:off x="822663" y="5036305"/>
            <a:ext cx="3991344" cy="1751953"/>
          </a:xfrm>
          <a:prstGeom prst="rect">
            <a:avLst/>
          </a:prstGeom>
        </p:spPr>
      </p:pic>
      <p:pic>
        <p:nvPicPr>
          <p:cNvPr id="16" name="Picture 15">
            <a:extLst>
              <a:ext uri="{FF2B5EF4-FFF2-40B4-BE49-F238E27FC236}">
                <a16:creationId xmlns:a16="http://schemas.microsoft.com/office/drawing/2014/main" id="{098C541C-9A9D-49F8-B48B-A200C6FC9028}"/>
              </a:ext>
            </a:extLst>
          </p:cNvPr>
          <p:cNvPicPr>
            <a:picLocks noChangeAspect="1"/>
          </p:cNvPicPr>
          <p:nvPr/>
        </p:nvPicPr>
        <p:blipFill>
          <a:blip r:embed="rId6"/>
          <a:stretch>
            <a:fillRect/>
          </a:stretch>
        </p:blipFill>
        <p:spPr>
          <a:xfrm>
            <a:off x="5621439" y="5151040"/>
            <a:ext cx="5100804" cy="1294753"/>
          </a:xfrm>
          <a:prstGeom prst="rect">
            <a:avLst/>
          </a:prstGeom>
        </p:spPr>
      </p:pic>
    </p:spTree>
    <p:extLst>
      <p:ext uri="{BB962C8B-B14F-4D97-AF65-F5344CB8AC3E}">
        <p14:creationId xmlns:p14="http://schemas.microsoft.com/office/powerpoint/2010/main" val="276740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500" fill="hold"/>
                                        <p:tgtEl>
                                          <p:spTgt spid="3"/>
                                        </p:tgtEl>
                                        <p:attrNameLst>
                                          <p:attrName>ppt_x</p:attrName>
                                        </p:attrNameLst>
                                      </p:cBhvr>
                                      <p:tavLst>
                                        <p:tav tm="0">
                                          <p:val>
                                            <p:strVal val="#ppt_x"/>
                                          </p:val>
                                        </p:tav>
                                        <p:tav tm="100000">
                                          <p:val>
                                            <p:strVal val="#ppt_x"/>
                                          </p:val>
                                        </p:tav>
                                      </p:tavLst>
                                    </p:anim>
                                    <p:anim calcmode="lin" valueType="num">
                                      <p:cBhvr additive="base">
                                        <p:cTn id="5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animBg="1"/>
      <p:bldP spid="12" grpId="0" animBg="1"/>
      <p:bldP spid="13" grpId="0" animBg="1"/>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57647"/>
            <a:ext cx="10515600" cy="2005466"/>
          </a:xfrm>
        </p:spPr>
        <p:txBody>
          <a:bodyPr>
            <a:normAutofit/>
          </a:bodyPr>
          <a:lstStyle/>
          <a:p>
            <a:pPr marL="0" indent="0">
              <a:buNone/>
            </a:pPr>
            <a:r>
              <a:rPr lang="en-US" b="1" u="sng" dirty="0"/>
              <a:t>Control Enhancement: </a:t>
            </a:r>
          </a:p>
        </p:txBody>
      </p:sp>
      <p:sp>
        <p:nvSpPr>
          <p:cNvPr id="4" name="Title 1"/>
          <p:cNvSpPr>
            <a:spLocks noGrp="1"/>
          </p:cNvSpPr>
          <p:nvPr>
            <p:ph type="title"/>
          </p:nvPr>
        </p:nvSpPr>
        <p:spPr>
          <a:xfrm>
            <a:off x="0" y="1"/>
            <a:ext cx="12192000" cy="757646"/>
          </a:xfrm>
        </p:spPr>
        <p:txBody>
          <a:bodyPr>
            <a:normAutofit/>
          </a:bodyPr>
          <a:lstStyle/>
          <a:p>
            <a:r>
              <a:rPr lang="en-US" sz="3600" dirty="0"/>
              <a:t>IA-2 Identification and Authentication</a:t>
            </a:r>
          </a:p>
        </p:txBody>
      </p:sp>
      <p:pic>
        <p:nvPicPr>
          <p:cNvPr id="6" name="Picture 5"/>
          <p:cNvPicPr>
            <a:picLocks noChangeAspect="1"/>
          </p:cNvPicPr>
          <p:nvPr/>
        </p:nvPicPr>
        <p:blipFill>
          <a:blip r:embed="rId2"/>
          <a:stretch>
            <a:fillRect/>
          </a:stretch>
        </p:blipFill>
        <p:spPr>
          <a:xfrm>
            <a:off x="1226301" y="1515292"/>
            <a:ext cx="10388907" cy="4128125"/>
          </a:xfrm>
          <a:prstGeom prst="rect">
            <a:avLst/>
          </a:prstGeom>
        </p:spPr>
      </p:pic>
    </p:spTree>
    <p:extLst>
      <p:ext uri="{BB962C8B-B14F-4D97-AF65-F5344CB8AC3E}">
        <p14:creationId xmlns:p14="http://schemas.microsoft.com/office/powerpoint/2010/main" val="12172365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15959" y="484567"/>
            <a:ext cx="5876042" cy="5335556"/>
          </a:xfrm>
          <a:prstGeom prst="rect">
            <a:avLst/>
          </a:prstGeom>
        </p:spPr>
      </p:pic>
      <p:sp>
        <p:nvSpPr>
          <p:cNvPr id="2" name="Title 1"/>
          <p:cNvSpPr>
            <a:spLocks noGrp="1"/>
          </p:cNvSpPr>
          <p:nvPr>
            <p:ph type="title"/>
          </p:nvPr>
        </p:nvSpPr>
        <p:spPr>
          <a:xfrm>
            <a:off x="1676401" y="0"/>
            <a:ext cx="10515600" cy="593889"/>
          </a:xfrm>
        </p:spPr>
        <p:txBody>
          <a:bodyPr>
            <a:normAutofit fontScale="90000"/>
          </a:bodyPr>
          <a:lstStyle/>
          <a:p>
            <a:pPr algn="r"/>
            <a:r>
              <a:rPr lang="en-US" dirty="0"/>
              <a:t>Authenticator Assurance</a:t>
            </a:r>
          </a:p>
        </p:txBody>
      </p:sp>
      <p:grpSp>
        <p:nvGrpSpPr>
          <p:cNvPr id="5" name="Group 4"/>
          <p:cNvGrpSpPr/>
          <p:nvPr/>
        </p:nvGrpSpPr>
        <p:grpSpPr>
          <a:xfrm>
            <a:off x="313219" y="0"/>
            <a:ext cx="4485411" cy="6624301"/>
            <a:chOff x="5822862" y="283184"/>
            <a:chExt cx="4143174" cy="6118867"/>
          </a:xfrm>
        </p:grpSpPr>
        <p:pic>
          <p:nvPicPr>
            <p:cNvPr id="6" name="Picture 5"/>
            <p:cNvPicPr>
              <a:picLocks noChangeAspect="1"/>
            </p:cNvPicPr>
            <p:nvPr/>
          </p:nvPicPr>
          <p:blipFill>
            <a:blip r:embed="rId3"/>
            <a:stretch>
              <a:fillRect/>
            </a:stretch>
          </p:blipFill>
          <p:spPr>
            <a:xfrm>
              <a:off x="5832098" y="3588785"/>
              <a:ext cx="4133938" cy="2813266"/>
            </a:xfrm>
            <a:prstGeom prst="rect">
              <a:avLst/>
            </a:prstGeom>
          </p:spPr>
        </p:pic>
        <p:pic>
          <p:nvPicPr>
            <p:cNvPr id="7" name="Picture 6"/>
            <p:cNvPicPr>
              <a:picLocks noChangeAspect="1"/>
            </p:cNvPicPr>
            <p:nvPr/>
          </p:nvPicPr>
          <p:blipFill>
            <a:blip r:embed="rId4"/>
            <a:stretch>
              <a:fillRect/>
            </a:stretch>
          </p:blipFill>
          <p:spPr>
            <a:xfrm>
              <a:off x="5822862" y="283184"/>
              <a:ext cx="4133937" cy="3305601"/>
            </a:xfrm>
            <a:prstGeom prst="rect">
              <a:avLst/>
            </a:prstGeom>
          </p:spPr>
        </p:pic>
      </p:grpSp>
      <p:sp>
        <p:nvSpPr>
          <p:cNvPr id="8" name="Rectangle 7"/>
          <p:cNvSpPr/>
          <p:nvPr/>
        </p:nvSpPr>
        <p:spPr>
          <a:xfrm>
            <a:off x="7268065" y="5735282"/>
            <a:ext cx="7557811" cy="461665"/>
          </a:xfrm>
          <a:prstGeom prst="rect">
            <a:avLst/>
          </a:prstGeom>
        </p:spPr>
        <p:txBody>
          <a:bodyPr wrap="square">
            <a:spAutoFit/>
          </a:bodyPr>
          <a:lstStyle/>
          <a:p>
            <a:r>
              <a:rPr lang="en-US" sz="2400" dirty="0"/>
              <a:t>AAL = Authenticator Assurance Level</a:t>
            </a:r>
          </a:p>
        </p:txBody>
      </p:sp>
      <p:sp>
        <p:nvSpPr>
          <p:cNvPr id="9" name="Rectangle 8"/>
          <p:cNvSpPr/>
          <p:nvPr/>
        </p:nvSpPr>
        <p:spPr>
          <a:xfrm>
            <a:off x="4929228" y="5570859"/>
            <a:ext cx="6546937" cy="1692771"/>
          </a:xfrm>
          <a:prstGeom prst="rect">
            <a:avLst/>
          </a:prstGeom>
        </p:spPr>
        <p:txBody>
          <a:bodyPr wrap="square">
            <a:spAutoFit/>
          </a:bodyPr>
          <a:lstStyle/>
          <a:p>
            <a:r>
              <a:rPr lang="en-US" sz="2000" dirty="0"/>
              <a:t>AAL1 : = 1 Factor</a:t>
            </a:r>
          </a:p>
          <a:p>
            <a:r>
              <a:rPr lang="en-US" sz="2000" dirty="0"/>
              <a:t>AAL2 : = 2 Factors</a:t>
            </a:r>
          </a:p>
          <a:p>
            <a:r>
              <a:rPr lang="en-US" sz="2000" dirty="0"/>
              <a:t>AAL3 : = 2 Factors: Hardware-based authenticator and an authenticator that provides verifier impersonation resistance</a:t>
            </a:r>
          </a:p>
          <a:p>
            <a:endParaRPr lang="en-US" sz="2000" dirty="0"/>
          </a:p>
        </p:txBody>
      </p:sp>
    </p:spTree>
    <p:extLst>
      <p:ext uri="{BB962C8B-B14F-4D97-AF65-F5344CB8AC3E}">
        <p14:creationId xmlns:p14="http://schemas.microsoft.com/office/powerpoint/2010/main" val="8639237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Agenda</a:t>
            </a:r>
          </a:p>
        </p:txBody>
      </p:sp>
      <p:sp>
        <p:nvSpPr>
          <p:cNvPr id="3" name="Content Placeholder 2"/>
          <p:cNvSpPr>
            <a:spLocks noGrp="1"/>
          </p:cNvSpPr>
          <p:nvPr>
            <p:ph idx="1"/>
          </p:nvPr>
        </p:nvSpPr>
        <p:spPr>
          <a:xfrm>
            <a:off x="838200" y="1413164"/>
            <a:ext cx="10515600" cy="4763799"/>
          </a:xfrm>
        </p:spPr>
        <p:txBody>
          <a:bodyPr>
            <a:normAutofit/>
          </a:bodyPr>
          <a:lstStyle/>
          <a:p>
            <a:pPr>
              <a:buFont typeface="Wingdings" panose="05000000000000000000" pitchFamily="2" charset="2"/>
              <a:buChar char="ü"/>
            </a:pPr>
            <a:r>
              <a:rPr lang="en-US" dirty="0">
                <a:solidFill>
                  <a:schemeClr val="tx1">
                    <a:lumMod val="50000"/>
                    <a:lumOff val="50000"/>
                  </a:schemeClr>
                </a:solidFill>
              </a:rPr>
              <a:t>NIST Risk Management Framework – A quick review…</a:t>
            </a:r>
          </a:p>
          <a:p>
            <a:pPr>
              <a:buFont typeface="Wingdings" panose="05000000000000000000" pitchFamily="2" charset="2"/>
              <a:buChar char="ü"/>
            </a:pPr>
            <a:r>
              <a:rPr lang="en-US" dirty="0">
                <a:solidFill>
                  <a:schemeClr val="tx1">
                    <a:lumMod val="50000"/>
                    <a:lumOff val="50000"/>
                  </a:schemeClr>
                </a:solidFill>
              </a:rPr>
              <a:t>Implementing controls – Host hardening…</a:t>
            </a:r>
          </a:p>
          <a:p>
            <a:pPr lvl="1">
              <a:buFont typeface="Wingdings" panose="05000000000000000000" pitchFamily="2" charset="2"/>
              <a:buChar char="ü"/>
            </a:pPr>
            <a:r>
              <a:rPr lang="en-US" dirty="0">
                <a:solidFill>
                  <a:schemeClr val="tx1">
                    <a:lumMod val="50000"/>
                    <a:lumOff val="50000"/>
                  </a:schemeClr>
                </a:solidFill>
              </a:rPr>
              <a:t>Security configuration checklist (w/DISA STIG Viewer)</a:t>
            </a:r>
          </a:p>
          <a:p>
            <a:pPr>
              <a:buFont typeface="Wingdings" panose="05000000000000000000" pitchFamily="2" charset="2"/>
              <a:buChar char="ü"/>
            </a:pPr>
            <a:r>
              <a:rPr lang="en-US" dirty="0">
                <a:solidFill>
                  <a:schemeClr val="tx1">
                    <a:lumMod val="50000"/>
                    <a:lumOff val="50000"/>
                  </a:schemeClr>
                </a:solidFill>
              </a:rPr>
              <a:t>NIST 800-53Ar4 – How Controls are Assessed</a:t>
            </a:r>
          </a:p>
          <a:p>
            <a:pPr>
              <a:buFont typeface="Wingdings" panose="05000000000000000000" pitchFamily="2" charset="2"/>
              <a:buChar char="ü"/>
            </a:pPr>
            <a:r>
              <a:rPr lang="en-US" dirty="0">
                <a:solidFill>
                  <a:schemeClr val="tx1">
                    <a:lumMod val="50000"/>
                    <a:lumOff val="50000"/>
                  </a:schemeClr>
                </a:solidFill>
              </a:rPr>
              <a:t>SCAP - Security Content Automation Protocol</a:t>
            </a:r>
          </a:p>
          <a:p>
            <a:pPr>
              <a:buFont typeface="Wingdings" panose="05000000000000000000" pitchFamily="2" charset="2"/>
              <a:buChar char="ü"/>
            </a:pPr>
            <a:r>
              <a:rPr lang="en-US" dirty="0" err="1">
                <a:solidFill>
                  <a:schemeClr val="tx1">
                    <a:lumMod val="50000"/>
                    <a:lumOff val="50000"/>
                  </a:schemeClr>
                </a:solidFill>
              </a:rPr>
              <a:t>FedRAMP</a:t>
            </a:r>
            <a:r>
              <a:rPr lang="en-US" dirty="0">
                <a:solidFill>
                  <a:schemeClr val="tx1">
                    <a:lumMod val="50000"/>
                    <a:lumOff val="50000"/>
                  </a:schemeClr>
                </a:solidFill>
              </a:rPr>
              <a:t> System Security Plan’s Section 13 – A controls deep dive</a:t>
            </a:r>
          </a:p>
          <a:p>
            <a:pPr lvl="1">
              <a:buFont typeface="Wingdings" panose="05000000000000000000" pitchFamily="2" charset="2"/>
              <a:buChar char="ü"/>
            </a:pPr>
            <a:r>
              <a:rPr lang="en-US" dirty="0">
                <a:solidFill>
                  <a:schemeClr val="tx1">
                    <a:lumMod val="50000"/>
                    <a:lumOff val="50000"/>
                  </a:schemeClr>
                </a:solidFill>
              </a:rPr>
              <a:t>Identity and Authentication – controls assessment questions </a:t>
            </a:r>
          </a:p>
          <a:p>
            <a:r>
              <a:rPr lang="en-US" dirty="0"/>
              <a:t>Team Project - SSP drafts…</a:t>
            </a:r>
          </a:p>
          <a:p>
            <a:pPr marL="0" indent="0">
              <a:buNone/>
            </a:pPr>
            <a:endParaRPr lang="en-US" dirty="0"/>
          </a:p>
          <a:p>
            <a:pPr lvl="1"/>
            <a:endParaRPr lang="en-US" dirty="0"/>
          </a:p>
          <a:p>
            <a:endParaRPr lang="en-US" dirty="0"/>
          </a:p>
        </p:txBody>
      </p:sp>
    </p:spTree>
    <p:extLst>
      <p:ext uri="{BB962C8B-B14F-4D97-AF65-F5344CB8AC3E}">
        <p14:creationId xmlns:p14="http://schemas.microsoft.com/office/powerpoint/2010/main" val="3693980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NIST Risk Management Framework</a:t>
            </a:r>
          </a:p>
        </p:txBody>
      </p:sp>
      <p:pic>
        <p:nvPicPr>
          <p:cNvPr id="4" name="Picture 3"/>
          <p:cNvPicPr>
            <a:picLocks noChangeAspect="1"/>
          </p:cNvPicPr>
          <p:nvPr/>
        </p:nvPicPr>
        <p:blipFill>
          <a:blip r:embed="rId3"/>
          <a:stretch>
            <a:fillRect/>
          </a:stretch>
        </p:blipFill>
        <p:spPr>
          <a:xfrm>
            <a:off x="-1" y="1462468"/>
            <a:ext cx="5943601" cy="3093596"/>
          </a:xfrm>
          <a:prstGeom prst="rect">
            <a:avLst/>
          </a:prstGeom>
        </p:spPr>
      </p:pic>
      <p:sp>
        <p:nvSpPr>
          <p:cNvPr id="9" name="Rounded Rectangle 8"/>
          <p:cNvSpPr/>
          <p:nvPr/>
        </p:nvSpPr>
        <p:spPr>
          <a:xfrm>
            <a:off x="4231178" y="1815785"/>
            <a:ext cx="1439782" cy="89053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8578735" y="101736"/>
            <a:ext cx="3526073" cy="4487270"/>
          </a:xfrm>
          <a:prstGeom prst="rect">
            <a:avLst/>
          </a:prstGeom>
        </p:spPr>
      </p:pic>
      <p:pic>
        <p:nvPicPr>
          <p:cNvPr id="7" name="Picture 6"/>
          <p:cNvPicPr>
            <a:picLocks noChangeAspect="1"/>
          </p:cNvPicPr>
          <p:nvPr/>
        </p:nvPicPr>
        <p:blipFill>
          <a:blip r:embed="rId5"/>
          <a:stretch>
            <a:fillRect/>
          </a:stretch>
        </p:blipFill>
        <p:spPr>
          <a:xfrm>
            <a:off x="6815698" y="1641777"/>
            <a:ext cx="3526073" cy="4627971"/>
          </a:xfrm>
          <a:prstGeom prst="rect">
            <a:avLst/>
          </a:prstGeom>
        </p:spPr>
      </p:pic>
    </p:spTree>
    <p:extLst>
      <p:ext uri="{BB962C8B-B14F-4D97-AF65-F5344CB8AC3E}">
        <p14:creationId xmlns:p14="http://schemas.microsoft.com/office/powerpoint/2010/main" val="27603486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774915"/>
          </a:xfrm>
        </p:spPr>
        <p:txBody>
          <a:bodyPr/>
          <a:lstStyle/>
          <a:p>
            <a:r>
              <a:rPr lang="en-US" dirty="0"/>
              <a:t>SSP – Table of Contents</a:t>
            </a:r>
          </a:p>
        </p:txBody>
      </p:sp>
      <p:pic>
        <p:nvPicPr>
          <p:cNvPr id="5" name="Picture 4">
            <a:extLst>
              <a:ext uri="{FF2B5EF4-FFF2-40B4-BE49-F238E27FC236}">
                <a16:creationId xmlns:a16="http://schemas.microsoft.com/office/drawing/2014/main" id="{D2D2B7CB-79ED-4488-81DB-8EADB0294F9D}"/>
              </a:ext>
            </a:extLst>
          </p:cNvPr>
          <p:cNvPicPr>
            <a:picLocks noChangeAspect="1"/>
          </p:cNvPicPr>
          <p:nvPr/>
        </p:nvPicPr>
        <p:blipFill>
          <a:blip r:embed="rId2"/>
          <a:stretch>
            <a:fillRect/>
          </a:stretch>
        </p:blipFill>
        <p:spPr>
          <a:xfrm>
            <a:off x="0" y="858891"/>
            <a:ext cx="6171335" cy="5476597"/>
          </a:xfrm>
          <a:prstGeom prst="rect">
            <a:avLst/>
          </a:prstGeom>
        </p:spPr>
      </p:pic>
      <p:pic>
        <p:nvPicPr>
          <p:cNvPr id="7" name="Picture 6">
            <a:extLst>
              <a:ext uri="{FF2B5EF4-FFF2-40B4-BE49-F238E27FC236}">
                <a16:creationId xmlns:a16="http://schemas.microsoft.com/office/drawing/2014/main" id="{19E68FCF-341B-4B17-801B-1DFEA8477F07}"/>
              </a:ext>
            </a:extLst>
          </p:cNvPr>
          <p:cNvPicPr>
            <a:picLocks noChangeAspect="1"/>
          </p:cNvPicPr>
          <p:nvPr/>
        </p:nvPicPr>
        <p:blipFill>
          <a:blip r:embed="rId3"/>
          <a:stretch>
            <a:fillRect/>
          </a:stretch>
        </p:blipFill>
        <p:spPr>
          <a:xfrm>
            <a:off x="6096001" y="858891"/>
            <a:ext cx="6096000" cy="5673072"/>
          </a:xfrm>
          <a:prstGeom prst="rect">
            <a:avLst/>
          </a:prstGeom>
        </p:spPr>
      </p:pic>
      <p:sp>
        <p:nvSpPr>
          <p:cNvPr id="3" name="Rectangle: Rounded Corners 2">
            <a:extLst>
              <a:ext uri="{FF2B5EF4-FFF2-40B4-BE49-F238E27FC236}">
                <a16:creationId xmlns:a16="http://schemas.microsoft.com/office/drawing/2014/main" id="{0A572B01-F3EE-4487-82B9-C2BF23135198}"/>
              </a:ext>
            </a:extLst>
          </p:cNvPr>
          <p:cNvSpPr/>
          <p:nvPr/>
        </p:nvSpPr>
        <p:spPr>
          <a:xfrm>
            <a:off x="0" y="2929181"/>
            <a:ext cx="6241077" cy="83690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08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3204F6-0536-4F8D-B715-3441137E1416}"/>
              </a:ext>
            </a:extLst>
          </p:cNvPr>
          <p:cNvPicPr>
            <a:picLocks noChangeAspect="1"/>
          </p:cNvPicPr>
          <p:nvPr/>
        </p:nvPicPr>
        <p:blipFill>
          <a:blip r:embed="rId3"/>
          <a:stretch>
            <a:fillRect/>
          </a:stretch>
        </p:blipFill>
        <p:spPr>
          <a:xfrm>
            <a:off x="5967670" y="285437"/>
            <a:ext cx="5255953" cy="2878477"/>
          </a:xfrm>
          <a:prstGeom prst="rect">
            <a:avLst/>
          </a:prstGeom>
        </p:spPr>
      </p:pic>
      <p:pic>
        <p:nvPicPr>
          <p:cNvPr id="4" name="Picture 3">
            <a:extLst>
              <a:ext uri="{FF2B5EF4-FFF2-40B4-BE49-F238E27FC236}">
                <a16:creationId xmlns:a16="http://schemas.microsoft.com/office/drawing/2014/main" id="{B19AB8B5-EDF6-4F8D-B588-57705A6D1892}"/>
              </a:ext>
            </a:extLst>
          </p:cNvPr>
          <p:cNvPicPr>
            <a:picLocks noChangeAspect="1"/>
          </p:cNvPicPr>
          <p:nvPr/>
        </p:nvPicPr>
        <p:blipFill>
          <a:blip r:embed="rId4"/>
          <a:stretch>
            <a:fillRect/>
          </a:stretch>
        </p:blipFill>
        <p:spPr>
          <a:xfrm>
            <a:off x="371959" y="285437"/>
            <a:ext cx="5381395" cy="4526758"/>
          </a:xfrm>
          <a:prstGeom prst="rect">
            <a:avLst/>
          </a:prstGeom>
        </p:spPr>
      </p:pic>
      <p:pic>
        <p:nvPicPr>
          <p:cNvPr id="5" name="Picture 4">
            <a:extLst>
              <a:ext uri="{FF2B5EF4-FFF2-40B4-BE49-F238E27FC236}">
                <a16:creationId xmlns:a16="http://schemas.microsoft.com/office/drawing/2014/main" id="{48D73EB5-41B5-4CC2-9A1F-7F3A9B9EBA7F}"/>
              </a:ext>
            </a:extLst>
          </p:cNvPr>
          <p:cNvPicPr>
            <a:picLocks noChangeAspect="1"/>
          </p:cNvPicPr>
          <p:nvPr/>
        </p:nvPicPr>
        <p:blipFill>
          <a:blip r:embed="rId5"/>
          <a:stretch>
            <a:fillRect/>
          </a:stretch>
        </p:blipFill>
        <p:spPr>
          <a:xfrm>
            <a:off x="8095956" y="3262393"/>
            <a:ext cx="2822778" cy="3494868"/>
          </a:xfrm>
          <a:prstGeom prst="rect">
            <a:avLst/>
          </a:prstGeom>
          <a:ln w="25400">
            <a:solidFill>
              <a:schemeClr val="tx1"/>
            </a:solidFill>
          </a:ln>
        </p:spPr>
      </p:pic>
    </p:spTree>
    <p:extLst>
      <p:ext uri="{BB962C8B-B14F-4D97-AF65-F5344CB8AC3E}">
        <p14:creationId xmlns:p14="http://schemas.microsoft.com/office/powerpoint/2010/main" val="4852261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BAE4B-33C0-4274-BBC9-41B49C3C1971}"/>
              </a:ext>
            </a:extLst>
          </p:cNvPr>
          <p:cNvSpPr>
            <a:spLocks noGrp="1"/>
          </p:cNvSpPr>
          <p:nvPr>
            <p:ph type="title"/>
          </p:nvPr>
        </p:nvSpPr>
        <p:spPr>
          <a:xfrm>
            <a:off x="0" y="0"/>
            <a:ext cx="10515600" cy="1325563"/>
          </a:xfrm>
        </p:spPr>
        <p:txBody>
          <a:bodyPr/>
          <a:lstStyle/>
          <a:p>
            <a:r>
              <a:rPr lang="en-US" dirty="0"/>
              <a:t>Essential Characteristics of Cloud Computing</a:t>
            </a:r>
          </a:p>
        </p:txBody>
      </p:sp>
      <p:sp>
        <p:nvSpPr>
          <p:cNvPr id="3" name="Content Placeholder 2">
            <a:extLst>
              <a:ext uri="{FF2B5EF4-FFF2-40B4-BE49-F238E27FC236}">
                <a16:creationId xmlns:a16="http://schemas.microsoft.com/office/drawing/2014/main" id="{085450C5-AA45-4E77-BA4E-AA3633151A52}"/>
              </a:ext>
            </a:extLst>
          </p:cNvPr>
          <p:cNvSpPr>
            <a:spLocks noGrp="1"/>
          </p:cNvSpPr>
          <p:nvPr>
            <p:ph idx="1"/>
          </p:nvPr>
        </p:nvSpPr>
        <p:spPr>
          <a:xfrm>
            <a:off x="597975" y="1253330"/>
            <a:ext cx="11467455" cy="5077727"/>
          </a:xfrm>
        </p:spPr>
        <p:txBody>
          <a:bodyPr>
            <a:normAutofit fontScale="70000" lnSpcReduction="20000"/>
          </a:bodyPr>
          <a:lstStyle/>
          <a:p>
            <a:pPr marL="514350" indent="-514350">
              <a:buFont typeface="+mj-lt"/>
              <a:buAutoNum type="arabicPeriod"/>
            </a:pPr>
            <a:r>
              <a:rPr lang="en-US" b="1" dirty="0"/>
              <a:t>On-demand self-service </a:t>
            </a:r>
          </a:p>
          <a:p>
            <a:pPr marL="457200" lvl="1" indent="0">
              <a:buNone/>
            </a:pPr>
            <a:r>
              <a:rPr lang="en-US" dirty="0"/>
              <a:t>A consumer can unilaterally provision computing capabilities, such as server time and network storage, as needed automatically without requiring human interaction with each service provider</a:t>
            </a:r>
          </a:p>
          <a:p>
            <a:pPr marL="514350" indent="-514350">
              <a:buFont typeface="+mj-lt"/>
              <a:buAutoNum type="arabicPeriod"/>
            </a:pPr>
            <a:r>
              <a:rPr lang="en-US" b="1" dirty="0"/>
              <a:t>Broad network access</a:t>
            </a:r>
          </a:p>
          <a:p>
            <a:pPr marL="457200" lvl="1" indent="0">
              <a:buNone/>
            </a:pPr>
            <a:r>
              <a:rPr lang="en-US" dirty="0"/>
              <a:t>Capabilities are available over the network and accessed through standard mechanisms that promote use by heterogeneous thin or thick client platforms (e.g., mobile phones, tablets, laptops, and workstations)</a:t>
            </a:r>
          </a:p>
          <a:p>
            <a:pPr marL="514350" indent="-514350">
              <a:buFont typeface="+mj-lt"/>
              <a:buAutoNum type="arabicPeriod"/>
            </a:pPr>
            <a:r>
              <a:rPr lang="en-US" b="1" dirty="0"/>
              <a:t>Resource pooling </a:t>
            </a:r>
          </a:p>
          <a:p>
            <a:pPr marL="457200" lvl="1" indent="0">
              <a:buNone/>
            </a:pPr>
            <a:r>
              <a:rPr lang="en-US" dirty="0"/>
              <a:t>The provider’s computing resources are pooled to serve multiple consumers using a multi-tenant model, with different physical and virtual resources dynamically assigned and reassigned according to consumer demand. There is a sense of location independence in that the customer generally has no control or knowledge over the exact location of the provided resources but may be able to specify location at a higher level of abstraction (e.g., country, state, or datacenter). Examples of resources include storage, processing, memory, and network bandwidth</a:t>
            </a:r>
          </a:p>
          <a:p>
            <a:pPr marL="514350" indent="-514350">
              <a:buFont typeface="+mj-lt"/>
              <a:buAutoNum type="arabicPeriod"/>
            </a:pPr>
            <a:r>
              <a:rPr lang="en-US" b="1" dirty="0"/>
              <a:t>Rapid elasticity</a:t>
            </a:r>
          </a:p>
          <a:p>
            <a:pPr marL="457200" lvl="1" indent="0">
              <a:buNone/>
            </a:pPr>
            <a:r>
              <a:rPr lang="en-US" dirty="0"/>
              <a:t>Capabilities can be elastically provisioned and released, in some cases automatically, to scale rapidly outward and inward commensurate with demand. To the consumer, the capabilities available for provisioning often appear to be unlimited and can be appropriated in any quantity at any time</a:t>
            </a:r>
          </a:p>
          <a:p>
            <a:pPr marL="457200" indent="-457200">
              <a:buFont typeface="+mj-lt"/>
              <a:buAutoNum type="arabicPeriod"/>
            </a:pPr>
            <a:r>
              <a:rPr lang="en-US" b="1" dirty="0"/>
              <a:t>Measured service </a:t>
            </a:r>
          </a:p>
          <a:p>
            <a:pPr marL="457200" lvl="1" indent="0">
              <a:buNone/>
            </a:pPr>
            <a:r>
              <a:rPr lang="en-US" dirty="0"/>
              <a:t>Cloud systems automatically control and optimize resource use by leveraging a metering capability (typically done on pay-per-use or charge-per-use basis) at some level of abstraction appropriate to the type of service (e.g., storage, processing, bandwidth, and active user accounts). Resource usage can be monitored, controlled, and reported, providing transparency for both the provider and consumer of the utilized service</a:t>
            </a:r>
          </a:p>
        </p:txBody>
      </p:sp>
    </p:spTree>
    <p:extLst>
      <p:ext uri="{BB962C8B-B14F-4D97-AF65-F5344CB8AC3E}">
        <p14:creationId xmlns:p14="http://schemas.microsoft.com/office/powerpoint/2010/main" val="208754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 calcmode="lin" valueType="num">
                                      <p:cBhvr additive="base">
                                        <p:cTn id="4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3B1450-889E-4E50-B362-2B8F9568983A}"/>
              </a:ext>
            </a:extLst>
          </p:cNvPr>
          <p:cNvSpPr txBox="1"/>
          <p:nvPr/>
        </p:nvSpPr>
        <p:spPr>
          <a:xfrm>
            <a:off x="118642" y="187527"/>
            <a:ext cx="2952427" cy="461665"/>
          </a:xfrm>
          <a:prstGeom prst="rect">
            <a:avLst/>
          </a:prstGeom>
          <a:noFill/>
        </p:spPr>
        <p:txBody>
          <a:bodyPr wrap="square" rtlCol="0">
            <a:spAutoFit/>
          </a:bodyPr>
          <a:lstStyle/>
          <a:p>
            <a:r>
              <a:rPr lang="en-US" sz="2400" dirty="0"/>
              <a:t>Cloud Service Models</a:t>
            </a:r>
          </a:p>
        </p:txBody>
      </p:sp>
      <p:sp>
        <p:nvSpPr>
          <p:cNvPr id="9" name="Rectangle 8">
            <a:extLst>
              <a:ext uri="{FF2B5EF4-FFF2-40B4-BE49-F238E27FC236}">
                <a16:creationId xmlns:a16="http://schemas.microsoft.com/office/drawing/2014/main" id="{3153CFFC-A455-4328-99C6-169E30E0AFDE}"/>
              </a:ext>
            </a:extLst>
          </p:cNvPr>
          <p:cNvSpPr/>
          <p:nvPr/>
        </p:nvSpPr>
        <p:spPr>
          <a:xfrm>
            <a:off x="459783" y="649192"/>
            <a:ext cx="11515099" cy="2031325"/>
          </a:xfrm>
          <a:prstGeom prst="rect">
            <a:avLst/>
          </a:prstGeom>
        </p:spPr>
        <p:txBody>
          <a:bodyPr wrap="square">
            <a:spAutoFit/>
          </a:bodyPr>
          <a:lstStyle/>
          <a:p>
            <a:r>
              <a:rPr lang="en-US" b="1" dirty="0"/>
              <a:t>Infrastructure as a Service (IaaS)</a:t>
            </a:r>
          </a:p>
          <a:p>
            <a:pPr marL="742950" lvl="1" indent="-285750">
              <a:buFont typeface="Arial" panose="020B0604020202020204" pitchFamily="34" charset="0"/>
              <a:buChar char="•"/>
            </a:pPr>
            <a:r>
              <a:rPr lang="en-US" dirty="0"/>
              <a:t>The capability provided to the consumer is to provision processing, storage, networks, and other fundamental computing resources where the consumer is able to deploy and run arbitrary software, which can include operating systems and applications</a:t>
            </a:r>
          </a:p>
          <a:p>
            <a:pPr marL="742950" lvl="1" indent="-285750">
              <a:buFont typeface="Arial" panose="020B0604020202020204" pitchFamily="34" charset="0"/>
              <a:buChar char="•"/>
            </a:pPr>
            <a:r>
              <a:rPr lang="en-US" dirty="0"/>
              <a:t>The consumer does not manage or control the underlying cloud infrastructure but has control over operating systems, storage, and deployed applications; and possibly limited control of select networking components (e.g., host firewalls)</a:t>
            </a:r>
          </a:p>
        </p:txBody>
      </p:sp>
      <p:sp>
        <p:nvSpPr>
          <p:cNvPr id="10" name="Rectangle 9">
            <a:extLst>
              <a:ext uri="{FF2B5EF4-FFF2-40B4-BE49-F238E27FC236}">
                <a16:creationId xmlns:a16="http://schemas.microsoft.com/office/drawing/2014/main" id="{16E83C26-1917-4062-9995-7FF397DB8BDD}"/>
              </a:ext>
            </a:extLst>
          </p:cNvPr>
          <p:cNvSpPr/>
          <p:nvPr/>
        </p:nvSpPr>
        <p:spPr>
          <a:xfrm>
            <a:off x="410544" y="2631788"/>
            <a:ext cx="11613576" cy="1754326"/>
          </a:xfrm>
          <a:prstGeom prst="rect">
            <a:avLst/>
          </a:prstGeom>
        </p:spPr>
        <p:txBody>
          <a:bodyPr wrap="square">
            <a:spAutoFit/>
          </a:bodyPr>
          <a:lstStyle/>
          <a:p>
            <a:r>
              <a:rPr lang="en-US" b="1" dirty="0"/>
              <a:t>Platform as a Service (PaaS) </a:t>
            </a:r>
          </a:p>
          <a:p>
            <a:pPr marL="742950" lvl="1" indent="-285750">
              <a:buFont typeface="Arial" panose="020B0604020202020204" pitchFamily="34" charset="0"/>
              <a:buChar char="•"/>
            </a:pPr>
            <a:r>
              <a:rPr lang="en-US" dirty="0"/>
              <a:t>The capability provided to the consumer is to deploy onto the cloud infrastructure consumer-created or acquired applications created using programming languages, libraries, services, and tools supported by the provider </a:t>
            </a:r>
          </a:p>
          <a:p>
            <a:pPr marL="742950" lvl="1" indent="-285750">
              <a:buFont typeface="Arial" panose="020B0604020202020204" pitchFamily="34" charset="0"/>
              <a:buChar char="•"/>
            </a:pPr>
            <a:r>
              <a:rPr lang="en-US" dirty="0"/>
              <a:t>The consumer does not manage or control the underlying cloud infrastructure including network, servers, operating systems, or storage, but has control over the deployed applications and possibly configuration settings for the application-hosting environment </a:t>
            </a:r>
          </a:p>
        </p:txBody>
      </p:sp>
      <p:sp>
        <p:nvSpPr>
          <p:cNvPr id="11" name="Rectangle 10">
            <a:extLst>
              <a:ext uri="{FF2B5EF4-FFF2-40B4-BE49-F238E27FC236}">
                <a16:creationId xmlns:a16="http://schemas.microsoft.com/office/drawing/2014/main" id="{A3D36C40-1ADF-4699-BEBD-7916B8ED7922}"/>
              </a:ext>
            </a:extLst>
          </p:cNvPr>
          <p:cNvSpPr/>
          <p:nvPr/>
        </p:nvSpPr>
        <p:spPr>
          <a:xfrm>
            <a:off x="459782" y="4445310"/>
            <a:ext cx="11515100" cy="2031325"/>
          </a:xfrm>
          <a:prstGeom prst="rect">
            <a:avLst/>
          </a:prstGeom>
        </p:spPr>
        <p:txBody>
          <a:bodyPr wrap="square">
            <a:spAutoFit/>
          </a:bodyPr>
          <a:lstStyle/>
          <a:p>
            <a:r>
              <a:rPr lang="en-US" b="1" dirty="0"/>
              <a:t>Software as a Service (SaaS) </a:t>
            </a:r>
          </a:p>
          <a:p>
            <a:pPr marL="742950" lvl="1" indent="-285750">
              <a:buFont typeface="Arial" panose="020B0604020202020204" pitchFamily="34" charset="0"/>
              <a:buChar char="•"/>
            </a:pPr>
            <a:r>
              <a:rPr lang="en-US" dirty="0"/>
              <a:t>The capability provided to the consumer is to use the provider’s applications running on a cloud infrastructure. The applications are accessible from various client devices through either a thin client interface, such as a web browser (e.g., web-based email), or a program interface</a:t>
            </a:r>
          </a:p>
          <a:p>
            <a:pPr marL="742950" lvl="1" indent="-285750">
              <a:buFont typeface="Arial" panose="020B0604020202020204" pitchFamily="34" charset="0"/>
              <a:buChar char="•"/>
            </a:pPr>
            <a:r>
              <a:rPr lang="en-US" dirty="0"/>
              <a:t>The consumer does not manage or control the underlying cloud infrastructure including network, servers, operating systems, storage, or even individual application capabilities, with the possible exception of limited </a:t>
            </a:r>
            <a:r>
              <a:rPr lang="en-US" dirty="0" err="1"/>
              <a:t>userspecific</a:t>
            </a:r>
            <a:r>
              <a:rPr lang="en-US" dirty="0"/>
              <a:t> application configuration settings</a:t>
            </a:r>
          </a:p>
        </p:txBody>
      </p:sp>
    </p:spTree>
    <p:extLst>
      <p:ext uri="{BB962C8B-B14F-4D97-AF65-F5344CB8AC3E}">
        <p14:creationId xmlns:p14="http://schemas.microsoft.com/office/powerpoint/2010/main" val="362548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9AB8B5-EDF6-4F8D-B588-57705A6D1892}"/>
              </a:ext>
            </a:extLst>
          </p:cNvPr>
          <p:cNvPicPr>
            <a:picLocks noChangeAspect="1"/>
          </p:cNvPicPr>
          <p:nvPr/>
        </p:nvPicPr>
        <p:blipFill>
          <a:blip r:embed="rId2"/>
          <a:stretch>
            <a:fillRect/>
          </a:stretch>
        </p:blipFill>
        <p:spPr>
          <a:xfrm>
            <a:off x="2014779" y="324182"/>
            <a:ext cx="7242286" cy="6092115"/>
          </a:xfrm>
          <a:prstGeom prst="rect">
            <a:avLst/>
          </a:prstGeom>
        </p:spPr>
      </p:pic>
    </p:spTree>
    <p:extLst>
      <p:ext uri="{BB962C8B-B14F-4D97-AF65-F5344CB8AC3E}">
        <p14:creationId xmlns:p14="http://schemas.microsoft.com/office/powerpoint/2010/main" val="35663668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3166172-22AF-4E6C-B80A-3E47A850E6FA}"/>
              </a:ext>
            </a:extLst>
          </p:cNvPr>
          <p:cNvSpPr txBox="1"/>
          <p:nvPr/>
        </p:nvSpPr>
        <p:spPr>
          <a:xfrm>
            <a:off x="118642" y="187527"/>
            <a:ext cx="3903168" cy="461665"/>
          </a:xfrm>
          <a:prstGeom prst="rect">
            <a:avLst/>
          </a:prstGeom>
          <a:noFill/>
        </p:spPr>
        <p:txBody>
          <a:bodyPr wrap="square" rtlCol="0">
            <a:spAutoFit/>
          </a:bodyPr>
          <a:lstStyle/>
          <a:p>
            <a:r>
              <a:rPr lang="en-US" sz="2400" dirty="0"/>
              <a:t>Cloud Deployment Models</a:t>
            </a:r>
          </a:p>
        </p:txBody>
      </p:sp>
      <p:sp>
        <p:nvSpPr>
          <p:cNvPr id="3" name="Rectangle 2">
            <a:extLst>
              <a:ext uri="{FF2B5EF4-FFF2-40B4-BE49-F238E27FC236}">
                <a16:creationId xmlns:a16="http://schemas.microsoft.com/office/drawing/2014/main" id="{F440DCCB-25B9-4DD3-A1B5-AEA20D399968}"/>
              </a:ext>
            </a:extLst>
          </p:cNvPr>
          <p:cNvSpPr/>
          <p:nvPr/>
        </p:nvSpPr>
        <p:spPr>
          <a:xfrm>
            <a:off x="449451" y="797510"/>
            <a:ext cx="11445498" cy="1477328"/>
          </a:xfrm>
          <a:prstGeom prst="rect">
            <a:avLst/>
          </a:prstGeom>
        </p:spPr>
        <p:txBody>
          <a:bodyPr wrap="square">
            <a:spAutoFit/>
          </a:bodyPr>
          <a:lstStyle/>
          <a:p>
            <a:r>
              <a:rPr lang="en-US" b="1" dirty="0"/>
              <a:t>Private cloud</a:t>
            </a:r>
          </a:p>
          <a:p>
            <a:pPr marL="742950" lvl="1" indent="-285750">
              <a:buFont typeface="Arial" panose="020B0604020202020204" pitchFamily="34" charset="0"/>
              <a:buChar char="•"/>
            </a:pPr>
            <a:r>
              <a:rPr lang="en-US" dirty="0"/>
              <a:t>The cloud infrastructure is provisioned for </a:t>
            </a:r>
            <a:r>
              <a:rPr lang="en-US" u="sng" dirty="0"/>
              <a:t>exclusive use by a single organization </a:t>
            </a:r>
            <a:r>
              <a:rPr lang="en-US" dirty="0"/>
              <a:t>comprising multiple consumers (e.g., business units)</a:t>
            </a:r>
          </a:p>
          <a:p>
            <a:pPr marL="742950" lvl="1" indent="-285750">
              <a:buFont typeface="Arial" panose="020B0604020202020204" pitchFamily="34" charset="0"/>
              <a:buChar char="•"/>
            </a:pPr>
            <a:r>
              <a:rPr lang="en-US" dirty="0"/>
              <a:t>It may be owned, managed, and operated by the organization, a third party, or some combination of them, and it may exist on or off premises</a:t>
            </a:r>
          </a:p>
        </p:txBody>
      </p:sp>
      <p:sp>
        <p:nvSpPr>
          <p:cNvPr id="5" name="Rectangle 4">
            <a:extLst>
              <a:ext uri="{FF2B5EF4-FFF2-40B4-BE49-F238E27FC236}">
                <a16:creationId xmlns:a16="http://schemas.microsoft.com/office/drawing/2014/main" id="{C35FD8D8-2DB8-4A33-A398-5981A33F5B9C}"/>
              </a:ext>
            </a:extLst>
          </p:cNvPr>
          <p:cNvSpPr/>
          <p:nvPr/>
        </p:nvSpPr>
        <p:spPr>
          <a:xfrm>
            <a:off x="449449" y="2274838"/>
            <a:ext cx="11445498" cy="1754326"/>
          </a:xfrm>
          <a:prstGeom prst="rect">
            <a:avLst/>
          </a:prstGeom>
        </p:spPr>
        <p:txBody>
          <a:bodyPr wrap="square">
            <a:spAutoFit/>
          </a:bodyPr>
          <a:lstStyle/>
          <a:p>
            <a:r>
              <a:rPr lang="en-US" b="1" dirty="0"/>
              <a:t>Community cloud</a:t>
            </a:r>
          </a:p>
          <a:p>
            <a:pPr marL="742950" lvl="1" indent="-285750">
              <a:buFont typeface="Arial" panose="020B0604020202020204" pitchFamily="34" charset="0"/>
              <a:buChar char="•"/>
            </a:pPr>
            <a:r>
              <a:rPr lang="en-US" dirty="0"/>
              <a:t>The cloud infrastructure is provisioned for </a:t>
            </a:r>
            <a:r>
              <a:rPr lang="en-US" u="sng" dirty="0"/>
              <a:t>exclusive use by a specific community of consumers from organizations that have shared concerns</a:t>
            </a:r>
            <a:r>
              <a:rPr lang="en-US" dirty="0"/>
              <a:t> (e.g., mission, security requirements, policy, and compliance considerations)</a:t>
            </a:r>
          </a:p>
          <a:p>
            <a:pPr marL="742950" lvl="1" indent="-285750">
              <a:buFont typeface="Arial" panose="020B0604020202020204" pitchFamily="34" charset="0"/>
              <a:buChar char="•"/>
            </a:pPr>
            <a:r>
              <a:rPr lang="en-US" dirty="0"/>
              <a:t>It may be owned, managed, and operated by one or more of the organizations in the community, a third party, or some combination of them, and it may exist on or off premises</a:t>
            </a:r>
          </a:p>
        </p:txBody>
      </p:sp>
      <p:sp>
        <p:nvSpPr>
          <p:cNvPr id="9" name="Rectangle 8">
            <a:extLst>
              <a:ext uri="{FF2B5EF4-FFF2-40B4-BE49-F238E27FC236}">
                <a16:creationId xmlns:a16="http://schemas.microsoft.com/office/drawing/2014/main" id="{5AA6A6D1-18C5-4911-A787-256FA938A3E9}"/>
              </a:ext>
            </a:extLst>
          </p:cNvPr>
          <p:cNvSpPr/>
          <p:nvPr/>
        </p:nvSpPr>
        <p:spPr>
          <a:xfrm>
            <a:off x="449449" y="4088632"/>
            <a:ext cx="11445498" cy="1200329"/>
          </a:xfrm>
          <a:prstGeom prst="rect">
            <a:avLst/>
          </a:prstGeom>
        </p:spPr>
        <p:txBody>
          <a:bodyPr wrap="square">
            <a:spAutoFit/>
          </a:bodyPr>
          <a:lstStyle/>
          <a:p>
            <a:r>
              <a:rPr lang="en-US" b="1" dirty="0"/>
              <a:t>Public cloud</a:t>
            </a:r>
          </a:p>
          <a:p>
            <a:pPr marL="742950" lvl="1" indent="-285750">
              <a:buFont typeface="Arial" panose="020B0604020202020204" pitchFamily="34" charset="0"/>
              <a:buChar char="•"/>
            </a:pPr>
            <a:r>
              <a:rPr lang="en-US" dirty="0"/>
              <a:t>The cloud infrastructure is </a:t>
            </a:r>
            <a:r>
              <a:rPr lang="en-US" u="sng" dirty="0"/>
              <a:t>provisioned for open use by the general public</a:t>
            </a:r>
          </a:p>
          <a:p>
            <a:pPr marL="742950" lvl="1" indent="-285750">
              <a:buFont typeface="Arial" panose="020B0604020202020204" pitchFamily="34" charset="0"/>
              <a:buChar char="•"/>
            </a:pPr>
            <a:r>
              <a:rPr lang="en-US" dirty="0"/>
              <a:t>It may be owned, managed, and operated by a business, academic, or government organization, or some combination of them. It exists on the premises of the cloud provider</a:t>
            </a:r>
          </a:p>
        </p:txBody>
      </p:sp>
      <p:sp>
        <p:nvSpPr>
          <p:cNvPr id="10" name="Rectangle 9">
            <a:extLst>
              <a:ext uri="{FF2B5EF4-FFF2-40B4-BE49-F238E27FC236}">
                <a16:creationId xmlns:a16="http://schemas.microsoft.com/office/drawing/2014/main" id="{E6606885-5DAB-4002-AB89-CE83186AEA94}"/>
              </a:ext>
            </a:extLst>
          </p:cNvPr>
          <p:cNvSpPr/>
          <p:nvPr/>
        </p:nvSpPr>
        <p:spPr>
          <a:xfrm>
            <a:off x="449449" y="5405495"/>
            <a:ext cx="11445498" cy="1200329"/>
          </a:xfrm>
          <a:prstGeom prst="rect">
            <a:avLst/>
          </a:prstGeom>
        </p:spPr>
        <p:txBody>
          <a:bodyPr wrap="square">
            <a:spAutoFit/>
          </a:bodyPr>
          <a:lstStyle/>
          <a:p>
            <a:r>
              <a:rPr lang="en-US" b="1" dirty="0"/>
              <a:t>Hybrid cloud</a:t>
            </a:r>
          </a:p>
          <a:p>
            <a:pPr lvl="1"/>
            <a:r>
              <a:rPr lang="en-US" dirty="0"/>
              <a:t>The cloud infrastructure is a </a:t>
            </a:r>
            <a:r>
              <a:rPr lang="en-US" u="sng" dirty="0"/>
              <a:t>composition of two or more distinct cloud infrastructures </a:t>
            </a:r>
            <a:r>
              <a:rPr lang="en-US" dirty="0"/>
              <a:t>(private, community, or public) </a:t>
            </a:r>
            <a:r>
              <a:rPr lang="en-US" u="sng" dirty="0"/>
              <a:t>that remain unique entities</a:t>
            </a:r>
            <a:r>
              <a:rPr lang="en-US" dirty="0"/>
              <a:t>, but are bound together by standardized or proprietary technology that enables data and application portability (e.g., cloud bursting for load balancing between clouds)</a:t>
            </a:r>
          </a:p>
        </p:txBody>
      </p:sp>
    </p:spTree>
    <p:extLst>
      <p:ext uri="{BB962C8B-B14F-4D97-AF65-F5344CB8AC3E}">
        <p14:creationId xmlns:p14="http://schemas.microsoft.com/office/powerpoint/2010/main" val="62379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3204F6-0536-4F8D-B715-3441137E1416}"/>
              </a:ext>
            </a:extLst>
          </p:cNvPr>
          <p:cNvPicPr>
            <a:picLocks noChangeAspect="1"/>
          </p:cNvPicPr>
          <p:nvPr/>
        </p:nvPicPr>
        <p:blipFill>
          <a:blip r:embed="rId2"/>
          <a:stretch>
            <a:fillRect/>
          </a:stretch>
        </p:blipFill>
        <p:spPr>
          <a:xfrm>
            <a:off x="1620396" y="728753"/>
            <a:ext cx="7937294" cy="4346941"/>
          </a:xfrm>
          <a:prstGeom prst="rect">
            <a:avLst/>
          </a:prstGeom>
        </p:spPr>
      </p:pic>
    </p:spTree>
    <p:extLst>
      <p:ext uri="{BB962C8B-B14F-4D97-AF65-F5344CB8AC3E}">
        <p14:creationId xmlns:p14="http://schemas.microsoft.com/office/powerpoint/2010/main" val="5081264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Agenda</a:t>
            </a:r>
          </a:p>
        </p:txBody>
      </p:sp>
      <p:sp>
        <p:nvSpPr>
          <p:cNvPr id="3" name="Content Placeholder 2"/>
          <p:cNvSpPr>
            <a:spLocks noGrp="1"/>
          </p:cNvSpPr>
          <p:nvPr>
            <p:ph idx="1"/>
          </p:nvPr>
        </p:nvSpPr>
        <p:spPr>
          <a:xfrm>
            <a:off x="838200" y="1413164"/>
            <a:ext cx="10515600" cy="4763799"/>
          </a:xfrm>
        </p:spPr>
        <p:txBody>
          <a:bodyPr>
            <a:normAutofit/>
          </a:bodyPr>
          <a:lstStyle/>
          <a:p>
            <a:pPr>
              <a:buFont typeface="Wingdings" panose="05000000000000000000" pitchFamily="2" charset="2"/>
              <a:buChar char="ü"/>
            </a:pPr>
            <a:r>
              <a:rPr lang="en-US" dirty="0"/>
              <a:t>NIST Risk Management Framework – A quick review…</a:t>
            </a:r>
          </a:p>
          <a:p>
            <a:pPr>
              <a:buFont typeface="Wingdings" panose="05000000000000000000" pitchFamily="2" charset="2"/>
              <a:buChar char="ü"/>
            </a:pPr>
            <a:r>
              <a:rPr lang="en-US" dirty="0"/>
              <a:t>Implementing controls – Host hardening…</a:t>
            </a:r>
          </a:p>
          <a:p>
            <a:pPr lvl="1">
              <a:buFont typeface="Wingdings" panose="05000000000000000000" pitchFamily="2" charset="2"/>
              <a:buChar char="ü"/>
            </a:pPr>
            <a:r>
              <a:rPr lang="en-US" dirty="0"/>
              <a:t>Security configuration checklist (w/DISA STIG Viewer)</a:t>
            </a:r>
          </a:p>
          <a:p>
            <a:pPr>
              <a:buFont typeface="Wingdings" panose="05000000000000000000" pitchFamily="2" charset="2"/>
              <a:buChar char="ü"/>
            </a:pPr>
            <a:r>
              <a:rPr lang="en-US" dirty="0"/>
              <a:t>NIST 800-53Ar4 – How Controls are Assessed</a:t>
            </a:r>
          </a:p>
          <a:p>
            <a:pPr>
              <a:buFont typeface="Wingdings" panose="05000000000000000000" pitchFamily="2" charset="2"/>
              <a:buChar char="ü"/>
            </a:pPr>
            <a:r>
              <a:rPr lang="en-US" dirty="0"/>
              <a:t>SCAP - Security Content Automation Protocol</a:t>
            </a:r>
          </a:p>
          <a:p>
            <a:pPr>
              <a:buFont typeface="Wingdings" panose="05000000000000000000" pitchFamily="2" charset="2"/>
              <a:buChar char="ü"/>
            </a:pPr>
            <a:r>
              <a:rPr lang="en-US" dirty="0" err="1"/>
              <a:t>FedRAMP</a:t>
            </a:r>
            <a:r>
              <a:rPr lang="en-US" dirty="0"/>
              <a:t> System Security Plan’s Section 13 – A controls deep dive</a:t>
            </a:r>
          </a:p>
          <a:p>
            <a:pPr lvl="1">
              <a:buFont typeface="Wingdings" panose="05000000000000000000" pitchFamily="2" charset="2"/>
              <a:buChar char="ü"/>
            </a:pPr>
            <a:r>
              <a:rPr lang="en-US" dirty="0"/>
              <a:t>Identity and Authentication – controls assessment questions </a:t>
            </a:r>
          </a:p>
          <a:p>
            <a:pPr>
              <a:buFont typeface="Wingdings" panose="05000000000000000000" pitchFamily="2" charset="2"/>
              <a:buChar char="ü"/>
            </a:pPr>
            <a:r>
              <a:rPr lang="en-US" dirty="0"/>
              <a:t>System Security Plan’s Section 8</a:t>
            </a:r>
          </a:p>
          <a:p>
            <a:pPr lvl="1">
              <a:buFont typeface="Wingdings" panose="05000000000000000000" pitchFamily="2" charset="2"/>
              <a:buChar char="ü"/>
            </a:pPr>
            <a:r>
              <a:rPr lang="en-US" dirty="0"/>
              <a:t>Information System Type</a:t>
            </a:r>
          </a:p>
          <a:p>
            <a:r>
              <a:rPr lang="en-US" dirty="0"/>
              <a:t>Team Project - SSP drafts…</a:t>
            </a:r>
          </a:p>
          <a:p>
            <a:pPr marL="0" indent="0">
              <a:buNone/>
            </a:pPr>
            <a:endParaRPr lang="en-US" dirty="0"/>
          </a:p>
          <a:p>
            <a:pPr lvl="1"/>
            <a:endParaRPr lang="en-US" dirty="0"/>
          </a:p>
          <a:p>
            <a:endParaRPr lang="en-US" dirty="0"/>
          </a:p>
        </p:txBody>
      </p:sp>
    </p:spTree>
    <p:extLst>
      <p:ext uri="{BB962C8B-B14F-4D97-AF65-F5344CB8AC3E}">
        <p14:creationId xmlns:p14="http://schemas.microsoft.com/office/powerpoint/2010/main" val="4500464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45A71-9544-45F6-BC18-BFD8306011AD}"/>
              </a:ext>
            </a:extLst>
          </p:cNvPr>
          <p:cNvSpPr>
            <a:spLocks noGrp="1"/>
          </p:cNvSpPr>
          <p:nvPr>
            <p:ph type="title"/>
          </p:nvPr>
        </p:nvSpPr>
        <p:spPr>
          <a:xfrm>
            <a:off x="0" y="0"/>
            <a:ext cx="10515600" cy="1325563"/>
          </a:xfrm>
        </p:spPr>
        <p:txBody>
          <a:bodyPr/>
          <a:lstStyle/>
          <a:p>
            <a:r>
              <a:rPr lang="en-US" dirty="0"/>
              <a:t>Next Time We Meet 3/31 – Logical diagrams</a:t>
            </a:r>
          </a:p>
        </p:txBody>
      </p:sp>
      <p:sp>
        <p:nvSpPr>
          <p:cNvPr id="3" name="Content Placeholder 2">
            <a:extLst>
              <a:ext uri="{FF2B5EF4-FFF2-40B4-BE49-F238E27FC236}">
                <a16:creationId xmlns:a16="http://schemas.microsoft.com/office/drawing/2014/main" id="{033BAD46-D0F7-45CA-99C1-FBC005A72A56}"/>
              </a:ext>
            </a:extLst>
          </p:cNvPr>
          <p:cNvSpPr>
            <a:spLocks noGrp="1"/>
          </p:cNvSpPr>
          <p:nvPr>
            <p:ph idx="1"/>
          </p:nvPr>
        </p:nvSpPr>
        <p:spPr>
          <a:xfrm>
            <a:off x="7377192" y="1154624"/>
            <a:ext cx="4657790" cy="5022339"/>
          </a:xfrm>
        </p:spPr>
        <p:txBody>
          <a:bodyPr>
            <a:normAutofit fontScale="92500" lnSpcReduction="20000"/>
          </a:bodyPr>
          <a:lstStyle/>
          <a:p>
            <a:r>
              <a:rPr lang="en-US" sz="1800" dirty="0"/>
              <a:t>Network diagram depicting locations and relationships among:</a:t>
            </a:r>
          </a:p>
          <a:p>
            <a:pPr lvl="1"/>
            <a:r>
              <a:rPr lang="en-US" sz="1600" dirty="0"/>
              <a:t>Servers</a:t>
            </a:r>
          </a:p>
          <a:p>
            <a:pPr lvl="1"/>
            <a:r>
              <a:rPr lang="en-US" sz="1600" dirty="0"/>
              <a:t>Security components</a:t>
            </a:r>
          </a:p>
          <a:p>
            <a:pPr lvl="1"/>
            <a:r>
              <a:rPr lang="en-US" sz="1600" dirty="0"/>
              <a:t>Internet</a:t>
            </a:r>
          </a:p>
          <a:p>
            <a:pPr lvl="1"/>
            <a:r>
              <a:rPr lang="en-US" sz="1600" dirty="0"/>
              <a:t>Users</a:t>
            </a:r>
          </a:p>
          <a:p>
            <a:pPr lvl="1"/>
            <a:r>
              <a:rPr lang="en-US" sz="1600" dirty="0"/>
              <a:t>Interconnected systems</a:t>
            </a:r>
          </a:p>
          <a:p>
            <a:r>
              <a:rPr lang="en-US" sz="1800" dirty="0"/>
              <a:t>Boundary diagram - network diagram that also depicting boundaries and flow of data across interconnections that cross internal and external boundaries:</a:t>
            </a:r>
          </a:p>
          <a:p>
            <a:pPr lvl="1"/>
            <a:r>
              <a:rPr lang="en-US" sz="1600" dirty="0"/>
              <a:t>Security zones</a:t>
            </a:r>
          </a:p>
          <a:p>
            <a:pPr lvl="1"/>
            <a:r>
              <a:rPr lang="en-US" sz="1600" dirty="0"/>
              <a:t>Internal Interconnections to external systems</a:t>
            </a:r>
          </a:p>
          <a:p>
            <a:r>
              <a:rPr lang="en-US" sz="1800" dirty="0"/>
              <a:t>Data flow (simplified) – a series of individual boundary diagrams that also depict data flowing to/from individual classes of users that enable seeing how their data packets are secured as they flow across the boundaries and through the logical network</a:t>
            </a:r>
          </a:p>
          <a:p>
            <a:pPr lvl="1"/>
            <a:r>
              <a:rPr lang="en-US" sz="1400" dirty="0"/>
              <a:t>End users</a:t>
            </a:r>
          </a:p>
          <a:p>
            <a:pPr lvl="1"/>
            <a:r>
              <a:rPr lang="en-US" sz="1400" dirty="0"/>
              <a:t>System administrators</a:t>
            </a:r>
          </a:p>
          <a:p>
            <a:pPr lvl="1"/>
            <a:r>
              <a:rPr lang="en-US" sz="1400" dirty="0"/>
              <a:t>Testers</a:t>
            </a:r>
          </a:p>
          <a:p>
            <a:pPr lvl="1"/>
            <a:r>
              <a:rPr lang="en-US" sz="1400" dirty="0"/>
              <a:t>Developers</a:t>
            </a:r>
          </a:p>
        </p:txBody>
      </p:sp>
      <p:pic>
        <p:nvPicPr>
          <p:cNvPr id="6" name="Picture 5">
            <a:extLst>
              <a:ext uri="{FF2B5EF4-FFF2-40B4-BE49-F238E27FC236}">
                <a16:creationId xmlns:a16="http://schemas.microsoft.com/office/drawing/2014/main" id="{040A2801-1F0D-4949-805D-D9547007D314}"/>
              </a:ext>
            </a:extLst>
          </p:cNvPr>
          <p:cNvPicPr>
            <a:picLocks noChangeAspect="1"/>
          </p:cNvPicPr>
          <p:nvPr/>
        </p:nvPicPr>
        <p:blipFill>
          <a:blip r:embed="rId2"/>
          <a:stretch>
            <a:fillRect/>
          </a:stretch>
        </p:blipFill>
        <p:spPr>
          <a:xfrm>
            <a:off x="316509" y="1636952"/>
            <a:ext cx="6909310" cy="2181286"/>
          </a:xfrm>
          <a:prstGeom prst="rect">
            <a:avLst/>
          </a:prstGeom>
        </p:spPr>
      </p:pic>
    </p:spTree>
    <p:extLst>
      <p:ext uri="{BB962C8B-B14F-4D97-AF65-F5344CB8AC3E}">
        <p14:creationId xmlns:p14="http://schemas.microsoft.com/office/powerpoint/2010/main" val="42274030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Agenda</a:t>
            </a:r>
          </a:p>
        </p:txBody>
      </p:sp>
      <p:sp>
        <p:nvSpPr>
          <p:cNvPr id="3" name="Content Placeholder 2"/>
          <p:cNvSpPr>
            <a:spLocks noGrp="1"/>
          </p:cNvSpPr>
          <p:nvPr>
            <p:ph idx="1"/>
          </p:nvPr>
        </p:nvSpPr>
        <p:spPr>
          <a:xfrm>
            <a:off x="838200" y="1413164"/>
            <a:ext cx="10515600" cy="4763799"/>
          </a:xfrm>
        </p:spPr>
        <p:txBody>
          <a:bodyPr>
            <a:normAutofit/>
          </a:bodyPr>
          <a:lstStyle/>
          <a:p>
            <a:pPr>
              <a:buFont typeface="Wingdings" panose="05000000000000000000" pitchFamily="2" charset="2"/>
              <a:buChar char="ü"/>
            </a:pPr>
            <a:r>
              <a:rPr lang="en-US" dirty="0"/>
              <a:t>NIST Risk Management Framework – A quick review…</a:t>
            </a:r>
          </a:p>
          <a:p>
            <a:pPr>
              <a:buFont typeface="Wingdings" panose="05000000000000000000" pitchFamily="2" charset="2"/>
              <a:buChar char="ü"/>
            </a:pPr>
            <a:r>
              <a:rPr lang="en-US" dirty="0"/>
              <a:t>Implementing controls – Host hardening…</a:t>
            </a:r>
          </a:p>
          <a:p>
            <a:pPr lvl="1">
              <a:buFont typeface="Wingdings" panose="05000000000000000000" pitchFamily="2" charset="2"/>
              <a:buChar char="ü"/>
            </a:pPr>
            <a:r>
              <a:rPr lang="en-US" dirty="0"/>
              <a:t>Security configuration checklist (w/DISA STIG Viewer)</a:t>
            </a:r>
          </a:p>
          <a:p>
            <a:pPr>
              <a:buFont typeface="Wingdings" panose="05000000000000000000" pitchFamily="2" charset="2"/>
              <a:buChar char="ü"/>
            </a:pPr>
            <a:r>
              <a:rPr lang="en-US" dirty="0"/>
              <a:t>NIST 800-53Ar4 – How Controls are Assessed</a:t>
            </a:r>
          </a:p>
          <a:p>
            <a:pPr>
              <a:buFont typeface="Wingdings" panose="05000000000000000000" pitchFamily="2" charset="2"/>
              <a:buChar char="ü"/>
            </a:pPr>
            <a:r>
              <a:rPr lang="en-US" dirty="0"/>
              <a:t>SCAP - Security Content Automation Protocol</a:t>
            </a:r>
          </a:p>
          <a:p>
            <a:pPr>
              <a:buFont typeface="Wingdings" panose="05000000000000000000" pitchFamily="2" charset="2"/>
              <a:buChar char="ü"/>
            </a:pPr>
            <a:r>
              <a:rPr lang="en-US" dirty="0" err="1"/>
              <a:t>FedRAMP</a:t>
            </a:r>
            <a:r>
              <a:rPr lang="en-US" dirty="0"/>
              <a:t> System Security Plan’s Section 13 – A controls deep dive</a:t>
            </a:r>
          </a:p>
          <a:p>
            <a:pPr lvl="1">
              <a:buFont typeface="Wingdings" panose="05000000000000000000" pitchFamily="2" charset="2"/>
              <a:buChar char="ü"/>
            </a:pPr>
            <a:r>
              <a:rPr lang="en-US" dirty="0"/>
              <a:t>Identity and Authentication – controls assessment questions </a:t>
            </a:r>
          </a:p>
          <a:p>
            <a:pPr>
              <a:buFont typeface="Wingdings" panose="05000000000000000000" pitchFamily="2" charset="2"/>
              <a:buChar char="ü"/>
            </a:pPr>
            <a:r>
              <a:rPr lang="en-US" dirty="0"/>
              <a:t>System Security Plan’s Section 8</a:t>
            </a:r>
          </a:p>
          <a:p>
            <a:pPr lvl="1">
              <a:buFont typeface="Wingdings" panose="05000000000000000000" pitchFamily="2" charset="2"/>
              <a:buChar char="ü"/>
            </a:pPr>
            <a:r>
              <a:rPr lang="en-US" dirty="0"/>
              <a:t>Information System Type</a:t>
            </a:r>
          </a:p>
          <a:p>
            <a:pPr>
              <a:buFont typeface="Wingdings" panose="05000000000000000000" pitchFamily="2" charset="2"/>
              <a:buChar char="ü"/>
            </a:pPr>
            <a:r>
              <a:rPr lang="en-US" dirty="0"/>
              <a:t>Team Project - SSP drafts…</a:t>
            </a:r>
          </a:p>
          <a:p>
            <a:pPr marL="0" indent="0">
              <a:buNone/>
            </a:pPr>
            <a:endParaRPr lang="en-US" dirty="0"/>
          </a:p>
          <a:p>
            <a:pPr lvl="1"/>
            <a:endParaRPr lang="en-US" dirty="0"/>
          </a:p>
          <a:p>
            <a:endParaRPr lang="en-US" dirty="0"/>
          </a:p>
        </p:txBody>
      </p:sp>
    </p:spTree>
    <p:extLst>
      <p:ext uri="{BB962C8B-B14F-4D97-AF65-F5344CB8AC3E}">
        <p14:creationId xmlns:p14="http://schemas.microsoft.com/office/powerpoint/2010/main" val="527286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NIST Risk Management Framework</a:t>
            </a:r>
          </a:p>
        </p:txBody>
      </p:sp>
      <p:pic>
        <p:nvPicPr>
          <p:cNvPr id="4" name="Picture 3"/>
          <p:cNvPicPr>
            <a:picLocks noChangeAspect="1"/>
          </p:cNvPicPr>
          <p:nvPr/>
        </p:nvPicPr>
        <p:blipFill>
          <a:blip r:embed="rId3"/>
          <a:stretch>
            <a:fillRect/>
          </a:stretch>
        </p:blipFill>
        <p:spPr>
          <a:xfrm>
            <a:off x="-1" y="1462468"/>
            <a:ext cx="6723495" cy="3499524"/>
          </a:xfrm>
          <a:prstGeom prst="rect">
            <a:avLst/>
          </a:prstGeom>
        </p:spPr>
      </p:pic>
      <p:sp>
        <p:nvSpPr>
          <p:cNvPr id="9" name="Rounded Rectangle 8"/>
          <p:cNvSpPr/>
          <p:nvPr/>
        </p:nvSpPr>
        <p:spPr>
          <a:xfrm>
            <a:off x="4792160" y="3816220"/>
            <a:ext cx="1599309" cy="99074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8705676" y="93305"/>
            <a:ext cx="3408757" cy="4551888"/>
          </a:xfrm>
          <a:prstGeom prst="rect">
            <a:avLst/>
          </a:prstGeom>
        </p:spPr>
      </p:pic>
      <p:pic>
        <p:nvPicPr>
          <p:cNvPr id="5" name="Picture 4">
            <a:extLst>
              <a:ext uri="{FF2B5EF4-FFF2-40B4-BE49-F238E27FC236}">
                <a16:creationId xmlns:a16="http://schemas.microsoft.com/office/drawing/2014/main" id="{ED36F1F9-ED97-4B6E-B5B7-39676D8FAF16}"/>
              </a:ext>
            </a:extLst>
          </p:cNvPr>
          <p:cNvPicPr>
            <a:picLocks noChangeAspect="1"/>
          </p:cNvPicPr>
          <p:nvPr/>
        </p:nvPicPr>
        <p:blipFill>
          <a:blip r:embed="rId6"/>
          <a:stretch>
            <a:fillRect/>
          </a:stretch>
        </p:blipFill>
        <p:spPr>
          <a:xfrm>
            <a:off x="7387757" y="2212807"/>
            <a:ext cx="3517808" cy="4551888"/>
          </a:xfrm>
          <a:prstGeom prst="rect">
            <a:avLst/>
          </a:prstGeom>
        </p:spPr>
      </p:pic>
    </p:spTree>
    <p:extLst>
      <p:ext uri="{BB962C8B-B14F-4D97-AF65-F5344CB8AC3E}">
        <p14:creationId xmlns:p14="http://schemas.microsoft.com/office/powerpoint/2010/main" val="3879289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NIST Risk Management Framework</a:t>
            </a:r>
          </a:p>
        </p:txBody>
      </p:sp>
      <p:pic>
        <p:nvPicPr>
          <p:cNvPr id="4" name="Picture 3"/>
          <p:cNvPicPr>
            <a:picLocks noChangeAspect="1"/>
          </p:cNvPicPr>
          <p:nvPr/>
        </p:nvPicPr>
        <p:blipFill>
          <a:blip r:embed="rId3"/>
          <a:stretch>
            <a:fillRect/>
          </a:stretch>
        </p:blipFill>
        <p:spPr>
          <a:xfrm>
            <a:off x="-1" y="1033260"/>
            <a:ext cx="6723495" cy="3499524"/>
          </a:xfrm>
          <a:prstGeom prst="rect">
            <a:avLst/>
          </a:prstGeom>
        </p:spPr>
      </p:pic>
      <p:sp>
        <p:nvSpPr>
          <p:cNvPr id="9" name="Rounded Rectangle 8"/>
          <p:cNvSpPr/>
          <p:nvPr/>
        </p:nvSpPr>
        <p:spPr>
          <a:xfrm>
            <a:off x="341406" y="3374091"/>
            <a:ext cx="1599309" cy="99074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8350898" y="298580"/>
            <a:ext cx="3609615" cy="4940122"/>
          </a:xfrm>
          <a:prstGeom prst="rect">
            <a:avLst/>
          </a:prstGeom>
          <a:ln w="25400">
            <a:solidFill>
              <a:schemeClr val="tx1"/>
            </a:solidFill>
          </a:ln>
        </p:spPr>
      </p:pic>
      <p:pic>
        <p:nvPicPr>
          <p:cNvPr id="6" name="Picture 5">
            <a:extLst>
              <a:ext uri="{FF2B5EF4-FFF2-40B4-BE49-F238E27FC236}">
                <a16:creationId xmlns:a16="http://schemas.microsoft.com/office/drawing/2014/main" id="{F5F3BFF4-B043-4CBD-8427-ADFBFC218BEE}"/>
              </a:ext>
            </a:extLst>
          </p:cNvPr>
          <p:cNvPicPr>
            <a:picLocks noChangeAspect="1"/>
          </p:cNvPicPr>
          <p:nvPr/>
        </p:nvPicPr>
        <p:blipFill>
          <a:blip r:embed="rId6"/>
          <a:stretch>
            <a:fillRect/>
          </a:stretch>
        </p:blipFill>
        <p:spPr>
          <a:xfrm>
            <a:off x="6971856" y="2256840"/>
            <a:ext cx="3517808" cy="4551888"/>
          </a:xfrm>
          <a:prstGeom prst="rect">
            <a:avLst/>
          </a:prstGeom>
        </p:spPr>
      </p:pic>
    </p:spTree>
    <p:extLst>
      <p:ext uri="{BB962C8B-B14F-4D97-AF65-F5344CB8AC3E}">
        <p14:creationId xmlns:p14="http://schemas.microsoft.com/office/powerpoint/2010/main" val="2679540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lstStyle/>
          <a:p>
            <a:r>
              <a:rPr lang="en-US" i="1" dirty="0">
                <a:solidFill>
                  <a:srgbClr val="FF0000"/>
                </a:solidFill>
              </a:rPr>
              <a:t>Which controls aid in Host Hardening… ?</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163603" y="1418718"/>
            <a:ext cx="3882902" cy="5185038"/>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Lst>
          </a:blip>
          <a:stretch>
            <a:fillRect/>
          </a:stretch>
        </p:blipFill>
        <p:spPr>
          <a:xfrm>
            <a:off x="4348907" y="1418717"/>
            <a:ext cx="7451925" cy="4889371"/>
          </a:xfrm>
          <a:prstGeom prst="rect">
            <a:avLst/>
          </a:prstGeom>
        </p:spPr>
      </p:pic>
    </p:spTree>
    <p:extLst>
      <p:ext uri="{BB962C8B-B14F-4D97-AF65-F5344CB8AC3E}">
        <p14:creationId xmlns:p14="http://schemas.microsoft.com/office/powerpoint/2010/main" val="2379163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168992" y="499719"/>
            <a:ext cx="6783157" cy="3775398"/>
            <a:chOff x="3452290" y="2214337"/>
            <a:chExt cx="5270771" cy="2933628"/>
          </a:xfrm>
        </p:grpSpPr>
        <p:pic>
          <p:nvPicPr>
            <p:cNvPr id="6" name="Picture 5"/>
            <p:cNvPicPr>
              <a:picLocks noChangeAspect="1"/>
            </p:cNvPicPr>
            <p:nvPr/>
          </p:nvPicPr>
          <p:blipFill>
            <a:blip r:embed="rId3"/>
            <a:stretch>
              <a:fillRect/>
            </a:stretch>
          </p:blipFill>
          <p:spPr>
            <a:xfrm>
              <a:off x="3452290" y="4023957"/>
              <a:ext cx="5270771" cy="1124008"/>
            </a:xfrm>
            <a:prstGeom prst="rect">
              <a:avLst/>
            </a:prstGeom>
          </p:spPr>
        </p:pic>
        <p:pic>
          <p:nvPicPr>
            <p:cNvPr id="4" name="Picture 3"/>
            <p:cNvPicPr>
              <a:picLocks noChangeAspect="1"/>
            </p:cNvPicPr>
            <p:nvPr/>
          </p:nvPicPr>
          <p:blipFill>
            <a:blip r:embed="rId4"/>
            <a:stretch>
              <a:fillRect/>
            </a:stretch>
          </p:blipFill>
          <p:spPr>
            <a:xfrm>
              <a:off x="3479665" y="2806668"/>
              <a:ext cx="5232669" cy="1244664"/>
            </a:xfrm>
            <a:prstGeom prst="rect">
              <a:avLst/>
            </a:prstGeom>
          </p:spPr>
        </p:pic>
        <p:pic>
          <p:nvPicPr>
            <p:cNvPr id="5" name="Picture 4"/>
            <p:cNvPicPr>
              <a:picLocks noChangeAspect="1"/>
            </p:cNvPicPr>
            <p:nvPr/>
          </p:nvPicPr>
          <p:blipFill>
            <a:blip r:embed="rId5"/>
            <a:stretch>
              <a:fillRect/>
            </a:stretch>
          </p:blipFill>
          <p:spPr>
            <a:xfrm>
              <a:off x="3468715" y="2214337"/>
              <a:ext cx="5245370" cy="603281"/>
            </a:xfrm>
            <a:prstGeom prst="rect">
              <a:avLst/>
            </a:prstGeom>
          </p:spPr>
        </p:pic>
      </p:grpSp>
      <p:pic>
        <p:nvPicPr>
          <p:cNvPr id="8" name="Picture 7"/>
          <p:cNvPicPr>
            <a:picLocks noChangeAspect="1"/>
          </p:cNvPicPr>
          <p:nvPr/>
        </p:nvPicPr>
        <p:blipFill>
          <a:blip r:embed="rId6"/>
          <a:stretch>
            <a:fillRect/>
          </a:stretch>
        </p:blipFill>
        <p:spPr>
          <a:xfrm>
            <a:off x="180778" y="255568"/>
            <a:ext cx="4657748" cy="6133108"/>
          </a:xfrm>
          <a:prstGeom prst="rect">
            <a:avLst/>
          </a:prstGeom>
        </p:spPr>
      </p:pic>
      <p:pic>
        <p:nvPicPr>
          <p:cNvPr id="9" name="Picture 8"/>
          <p:cNvPicPr>
            <a:picLocks noChangeAspect="1"/>
          </p:cNvPicPr>
          <p:nvPr/>
        </p:nvPicPr>
        <p:blipFill>
          <a:blip r:embed="rId7"/>
          <a:stretch>
            <a:fillRect/>
          </a:stretch>
        </p:blipFill>
        <p:spPr>
          <a:xfrm>
            <a:off x="5168992" y="4430394"/>
            <a:ext cx="6769352" cy="1450576"/>
          </a:xfrm>
          <a:prstGeom prst="rect">
            <a:avLst/>
          </a:prstGeom>
        </p:spPr>
      </p:pic>
      <p:sp>
        <p:nvSpPr>
          <p:cNvPr id="10" name="Right Arrow 9"/>
          <p:cNvSpPr/>
          <p:nvPr/>
        </p:nvSpPr>
        <p:spPr>
          <a:xfrm>
            <a:off x="4168239" y="5519058"/>
            <a:ext cx="914400" cy="2731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4168239" y="2828588"/>
            <a:ext cx="914400" cy="2731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019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3A84CDB579FB4CB73CBB174DC1AAB9" ma:contentTypeVersion="9" ma:contentTypeDescription="Create a new document." ma:contentTypeScope="" ma:versionID="12d151379a5afaf0db5c06d0a2cc6c90">
  <xsd:schema xmlns:xsd="http://www.w3.org/2001/XMLSchema" xmlns:xs="http://www.w3.org/2001/XMLSchema" xmlns:p="http://schemas.microsoft.com/office/2006/metadata/properties" xmlns:ns2="51e21843-a409-463b-9741-4644d85965ad" targetNamespace="http://schemas.microsoft.com/office/2006/metadata/properties" ma:root="true" ma:fieldsID="49d59087813ae4638c3efbb2ad0c95e7" ns2:_="">
    <xsd:import namespace="51e21843-a409-463b-9741-4644d85965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e21843-a409-463b-9741-4644d85965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8B18636-ECBB-4F68-9A53-91A3FF3AE1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e21843-a409-463b-9741-4644d85965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728C9FE-6034-41CE-BEED-1103E258B39C}">
  <ds:schemaRefs>
    <ds:schemaRef ds:uri="http://schemas.microsoft.com/sharepoint/v3/contenttype/forms"/>
  </ds:schemaRefs>
</ds:datastoreItem>
</file>

<file path=customXml/itemProps3.xml><?xml version="1.0" encoding="utf-8"?>
<ds:datastoreItem xmlns:ds="http://schemas.openxmlformats.org/officeDocument/2006/customXml" ds:itemID="{0CF108E6-661F-465C-B50A-F0899C101FDD}">
  <ds:schemaRefs>
    <ds:schemaRef ds:uri="http://schemas.microsoft.com/office/2006/metadata/properties"/>
    <ds:schemaRef ds:uri="51e21843-a409-463b-9741-4644d85965ad"/>
    <ds:schemaRef ds:uri="http://purl.org/dc/dcmitype/"/>
    <ds:schemaRef ds:uri="http://schemas.microsoft.com/office/infopath/2007/PartnerControls"/>
    <ds:schemaRef ds:uri="http://schemas.microsoft.com/office/2006/documentManagement/types"/>
    <ds:schemaRef ds:uri="http://www.w3.org/XML/1998/namespace"/>
    <ds:schemaRef ds:uri="http://purl.org/dc/elements/1.1/"/>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2762</TotalTime>
  <Words>2425</Words>
  <Application>Microsoft Office PowerPoint</Application>
  <PresentationFormat>Widescreen</PresentationFormat>
  <Paragraphs>246</Paragraphs>
  <Slides>59</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Calibri</vt:lpstr>
      <vt:lpstr>Calibri Light</vt:lpstr>
      <vt:lpstr>Wingdings</vt:lpstr>
      <vt:lpstr>Office Theme</vt:lpstr>
      <vt:lpstr>Unit #9</vt:lpstr>
      <vt:lpstr>Agenda</vt:lpstr>
      <vt:lpstr>NIST Risk Management Framework</vt:lpstr>
      <vt:lpstr>NIST Risk Management Framework</vt:lpstr>
      <vt:lpstr>NIST Risk Management Framework</vt:lpstr>
      <vt:lpstr>NIST Risk Management Framework</vt:lpstr>
      <vt:lpstr>NIST Risk Management Framework</vt:lpstr>
      <vt:lpstr>Which controls aid in Host Hardening… ?</vt:lpstr>
      <vt:lpstr>PowerPoint Presentation</vt:lpstr>
      <vt:lpstr>PowerPoint Presentation</vt:lpstr>
      <vt:lpstr>Two types of checklists</vt:lpstr>
      <vt:lpstr>Security Configuration Checklist</vt:lpstr>
      <vt:lpstr>ISACA is a source of many audit control checklists</vt:lpstr>
      <vt:lpstr>PowerPoint Presentation</vt:lpstr>
      <vt:lpstr>Security Technical Implementation Guides</vt:lpstr>
      <vt:lpstr>PowerPoint Presentation</vt:lpstr>
      <vt:lpstr>PowerPoint Presentation</vt:lpstr>
      <vt:lpstr>Severity Category Code (CAT) Levels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SCAP (Security Content Automation Protocol) pronounced “ess-cap”  </vt:lpstr>
      <vt:lpstr>Examine: SCAP (Security Content Automation Protocol) validated tools may be used to automate collection of assessment objects</vt:lpstr>
      <vt:lpstr>PowerPoint Presentation</vt:lpstr>
      <vt:lpstr>SCAP Compliance Scan Results</vt:lpstr>
      <vt:lpstr>SCAP: Individual compliance check result for scanned host</vt:lpstr>
      <vt:lpstr>SCAP (Security Content Automation Protocol) validated tools may be used to automate collection of assessment objects</vt:lpstr>
      <vt:lpstr>PowerPoint Presentation</vt:lpstr>
      <vt:lpstr>Agenda</vt:lpstr>
      <vt:lpstr>SSP’s Technical Controls: Section 13 </vt:lpstr>
      <vt:lpstr>SSP – Table of Contents</vt:lpstr>
      <vt:lpstr>Technical Controls</vt:lpstr>
      <vt:lpstr>Identification and Authentication (IA)</vt:lpstr>
      <vt:lpstr>Identification and Authentication (IA)</vt:lpstr>
      <vt:lpstr>IA-1 Identification and Authentication Policy and Procedures</vt:lpstr>
      <vt:lpstr>PowerPoint Presentation</vt:lpstr>
      <vt:lpstr>IA-1 Identification and Authentication Policy and Procedures</vt:lpstr>
      <vt:lpstr>Identification and Authentication (IA)</vt:lpstr>
      <vt:lpstr>IA-2 Identification and Authentication (Organizational Users)</vt:lpstr>
      <vt:lpstr>PowerPoint Presentation</vt:lpstr>
      <vt:lpstr>IA-2 Identification and Authentication</vt:lpstr>
      <vt:lpstr>Authenticator Assurance</vt:lpstr>
      <vt:lpstr>Agenda</vt:lpstr>
      <vt:lpstr>SSP – Table of Contents</vt:lpstr>
      <vt:lpstr>PowerPoint Presentation</vt:lpstr>
      <vt:lpstr>Essential Characteristics of Cloud Computing</vt:lpstr>
      <vt:lpstr>PowerPoint Presentation</vt:lpstr>
      <vt:lpstr>PowerPoint Presentation</vt:lpstr>
      <vt:lpstr>PowerPoint Presentation</vt:lpstr>
      <vt:lpstr>PowerPoint Presentation</vt:lpstr>
      <vt:lpstr>Agenda</vt:lpstr>
      <vt:lpstr>Next Time We Meet 3/31 – Logical diagrams</vt:lpstr>
      <vt:lpstr>Agenda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Lanter</dc:creator>
  <cp:lastModifiedBy>Jose Gomez</cp:lastModifiedBy>
  <cp:revision>170</cp:revision>
  <dcterms:created xsi:type="dcterms:W3CDTF">2018-03-20T23:58:17Z</dcterms:created>
  <dcterms:modified xsi:type="dcterms:W3CDTF">2021-03-17T23:51:43Z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0x010100463A84CDB579FB4CB73CBB174DC1AAB9</vt:lpwstr>
  </property>
</Properties>
</file>