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397" r:id="rId3"/>
    <p:sldId id="259" r:id="rId4"/>
    <p:sldId id="260" r:id="rId5"/>
    <p:sldId id="261" r:id="rId6"/>
    <p:sldId id="264" r:id="rId7"/>
    <p:sldId id="273" r:id="rId8"/>
    <p:sldId id="274" r:id="rId9"/>
    <p:sldId id="277" r:id="rId10"/>
    <p:sldId id="282" r:id="rId11"/>
    <p:sldId id="283" r:id="rId12"/>
    <p:sldId id="285" r:id="rId13"/>
    <p:sldId id="279" r:id="rId14"/>
    <p:sldId id="281" r:id="rId15"/>
    <p:sldId id="318" r:id="rId16"/>
    <p:sldId id="319" r:id="rId17"/>
    <p:sldId id="321" r:id="rId18"/>
    <p:sldId id="432" r:id="rId19"/>
    <p:sldId id="436" r:id="rId20"/>
    <p:sldId id="425" r:id="rId21"/>
    <p:sldId id="426" r:id="rId22"/>
    <p:sldId id="403" r:id="rId23"/>
    <p:sldId id="411" r:id="rId24"/>
    <p:sldId id="404" r:id="rId25"/>
    <p:sldId id="407" r:id="rId26"/>
    <p:sldId id="409" r:id="rId27"/>
    <p:sldId id="410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32" r:id="rId36"/>
    <p:sldId id="329" r:id="rId37"/>
    <p:sldId id="330" r:id="rId38"/>
    <p:sldId id="331" r:id="rId39"/>
    <p:sldId id="437" r:id="rId40"/>
    <p:sldId id="333" r:id="rId41"/>
    <p:sldId id="335" r:id="rId42"/>
    <p:sldId id="336" r:id="rId43"/>
    <p:sldId id="438" r:id="rId44"/>
    <p:sldId id="507" r:id="rId45"/>
    <p:sldId id="508" r:id="rId46"/>
    <p:sldId id="509" r:id="rId47"/>
    <p:sldId id="510" r:id="rId48"/>
    <p:sldId id="511" r:id="rId49"/>
    <p:sldId id="490" r:id="rId50"/>
    <p:sldId id="492" r:id="rId51"/>
    <p:sldId id="49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67209" autoAdjust="0"/>
  </p:normalViewPr>
  <p:slideViewPr>
    <p:cSldViewPr snapToGrid="0">
      <p:cViewPr varScale="1">
        <p:scale>
          <a:sx n="72" d="100"/>
          <a:sy n="72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D6664-4C5D-4732-A303-52982B274A8D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0CB1-4C04-4A85-94A6-DEE5C168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9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42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79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23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13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44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1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54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86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4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6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54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89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85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34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23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62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22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70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01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0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862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05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659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60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542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2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5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8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20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57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7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B62D-11AB-4D8E-8814-123121B168E3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7F81-A321-481D-83F9-9D524C262903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0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526-2A1C-462E-84CC-E6D5696DD501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7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75" y="6358395"/>
            <a:ext cx="4114800" cy="365125"/>
          </a:xfrm>
        </p:spPr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7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A6AB-88C2-430D-AF05-BF591B980506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6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3D8E-D5EE-4D38-A79E-2EF78A458A0E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6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EE98-9FAC-4AAA-8BDB-DC343E2E9A0E}" type="datetime1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9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5977-487E-43A6-8E57-44D589B079FE}" type="datetime1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9F17-B9C2-426E-80B9-670C9125E943}" type="datetime1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5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F303-3CA6-47E2-9D32-DA329A41E044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6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ACCD-73C3-427D-BC31-DB3963442E65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D0AF2-B1C0-4290-AAA4-F918D505FAF2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5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earchsqlserver.techtarget.com/definition/query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searchsoftwarequality.techtarget.com/definition/LDAP-inject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archsoftwarequality.techtarget.com/definition/SQL-injection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community.mis.temple.edu/mis5214sec004spring2020/files/2020/03/SSP-A06-FedRAMP-ISCP-Template-6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#10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Application Security</a:t>
            </a:r>
          </a:p>
          <a:p>
            <a:r>
              <a:rPr lang="en-US" dirty="0"/>
              <a:t>MIS5214</a:t>
            </a:r>
          </a:p>
        </p:txBody>
      </p:sp>
    </p:spTree>
    <p:extLst>
      <p:ext uri="{BB962C8B-B14F-4D97-AF65-F5344CB8AC3E}">
        <p14:creationId xmlns:p14="http://schemas.microsoft.com/office/powerpoint/2010/main" val="304729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F667-63FC-45D6-9F37-B8735364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Source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03487-E48F-465E-8C97-3E4BCB540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253331"/>
            <a:ext cx="6242108" cy="4351338"/>
          </a:xfrm>
        </p:spPr>
        <p:txBody>
          <a:bodyPr>
            <a:normAutofit/>
          </a:bodyPr>
          <a:lstStyle/>
          <a:p>
            <a:r>
              <a:rPr lang="en-US" dirty="0"/>
              <a:t>Web-based hosting of repository service for distributed access and version control of programming code </a:t>
            </a:r>
          </a:p>
          <a:p>
            <a:endParaRPr lang="en-US" dirty="0"/>
          </a:p>
          <a:p>
            <a:r>
              <a:rPr lang="en-US" dirty="0"/>
              <a:t>Enables maintaining versioned shareable software code and design artifacts with check-in/check-out and maintenance capabilities 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B83EC-8D9C-493F-8F28-D6150341C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308" y="254988"/>
            <a:ext cx="4867227" cy="27482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4318D0-5337-4F8F-A049-7C370C0C4517}"/>
              </a:ext>
            </a:extLst>
          </p:cNvPr>
          <p:cNvSpPr/>
          <p:nvPr/>
        </p:nvSpPr>
        <p:spPr>
          <a:xfrm>
            <a:off x="7080308" y="1325563"/>
            <a:ext cx="1642821" cy="7012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8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F667-63FC-45D6-9F37-B8735364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Issue Tracking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03487-E48F-465E-8C97-3E4BCB540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253331"/>
            <a:ext cx="6242108" cy="488741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Enables organization, prioritization, triage, planning and tracking resolution of issues, bugs, and project tasks</a:t>
            </a:r>
          </a:p>
          <a:p>
            <a:r>
              <a:rPr lang="en-US" dirty="0"/>
              <a:t>Provides visibility of issues and tasks on “To Do”, “In Progress”, “For Review”, and “Done lists” </a:t>
            </a:r>
          </a:p>
          <a:p>
            <a:r>
              <a:rPr lang="en-US" i="1" dirty="0"/>
              <a:t>Integration of Issue Tracking and Source Control Systems enables end-to end traceability of issue and tasks through resolution to source code implementation and issue to source code resolution</a:t>
            </a:r>
          </a:p>
          <a:p>
            <a:r>
              <a:rPr lang="en-US" dirty="0"/>
              <a:t>Change tracking and control enables visualizing and reporting on revisions and changes made to source code and documents by project teammates</a:t>
            </a:r>
          </a:p>
          <a:p>
            <a:r>
              <a:rPr lang="en-US" i="1" dirty="0"/>
              <a:t>Enables linking software issue documentation to code differences, sets of changes, full source code and provides a visual audit trail of changes over time in Source Control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B83EC-8D9C-493F-8F28-D6150341C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308" y="254988"/>
            <a:ext cx="4867227" cy="274827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6F4379A-6200-4FAF-A646-377E00617A55}"/>
              </a:ext>
            </a:extLst>
          </p:cNvPr>
          <p:cNvSpPr/>
          <p:nvPr/>
        </p:nvSpPr>
        <p:spPr>
          <a:xfrm>
            <a:off x="7134552" y="2131475"/>
            <a:ext cx="1642821" cy="7512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F667-63FC-45D6-9F37-B8735364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Continuous Integration &amp; </a:t>
            </a:r>
            <a:br>
              <a:rPr lang="en-US" dirty="0"/>
            </a:br>
            <a:r>
              <a:rPr lang="en-US" dirty="0"/>
              <a:t>Continuous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03487-E48F-465E-8C97-3E4BCB540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11" y="1749276"/>
            <a:ext cx="7605613" cy="3696175"/>
          </a:xfrm>
        </p:spPr>
        <p:txBody>
          <a:bodyPr>
            <a:normAutofit/>
          </a:bodyPr>
          <a:lstStyle/>
          <a:p>
            <a:r>
              <a:rPr lang="en-US" dirty="0"/>
              <a:t>Helps development team make system builds, triggered by either </a:t>
            </a:r>
          </a:p>
          <a:p>
            <a:pPr lvl="1"/>
            <a:r>
              <a:rPr lang="en-US" dirty="0"/>
              <a:t>A commit of updated source code to the version control system</a:t>
            </a:r>
          </a:p>
          <a:p>
            <a:pPr lvl="1"/>
            <a:r>
              <a:rPr lang="en-US" dirty="0"/>
              <a:t>Scheduling directive</a:t>
            </a:r>
          </a:p>
          <a:p>
            <a:pPr lvl="1"/>
            <a:r>
              <a:rPr lang="en-US" dirty="0"/>
              <a:t>A dependency on the completion of another component’s build</a:t>
            </a:r>
          </a:p>
          <a:p>
            <a:pPr lvl="1"/>
            <a:r>
              <a:rPr lang="en-US" dirty="0"/>
              <a:t>Developer kicking off the build using a URL to make the request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824E3-B759-4DA6-9B01-FF57D3D22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162" y="0"/>
            <a:ext cx="2779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321A-014C-4969-9F99-C2695D7A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Development Infrastructure Example…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BF7FC-2D3C-46A5-A85E-F5F69BAFD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183" y="102228"/>
            <a:ext cx="3213142" cy="6539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BADCF9-BE34-4E94-BC80-D0332B5AC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818" y="1100668"/>
            <a:ext cx="3297151" cy="5617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8AD9A6-7AEC-4B90-ADC0-86988BA4C841}"/>
              </a:ext>
            </a:extLst>
          </p:cNvPr>
          <p:cNvSpPr txBox="1"/>
          <p:nvPr/>
        </p:nvSpPr>
        <p:spPr>
          <a:xfrm>
            <a:off x="210541" y="1325563"/>
            <a:ext cx="283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VPC = virtual private cloud</a:t>
            </a:r>
          </a:p>
        </p:txBody>
      </p:sp>
    </p:spTree>
    <p:extLst>
      <p:ext uri="{BB962C8B-B14F-4D97-AF65-F5344CB8AC3E}">
        <p14:creationId xmlns:p14="http://schemas.microsoft.com/office/powerpoint/2010/main" val="286204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C8644-2113-4BC3-9364-5982B520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03178" cy="1325563"/>
          </a:xfrm>
        </p:spPr>
        <p:txBody>
          <a:bodyPr/>
          <a:lstStyle/>
          <a:p>
            <a:r>
              <a:rPr lang="en-US" dirty="0"/>
              <a:t>Application 3+ Tier Architecture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4D855-5A2E-474E-8884-82F66A0F2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166544"/>
            <a:ext cx="5334000" cy="663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8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9342"/>
            <a:ext cx="11843658" cy="6128657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i="1" dirty="0"/>
              <a:t>A brainstorming framework for examining security of an application from the macro-level, based on</a:t>
            </a:r>
          </a:p>
          <a:p>
            <a:pPr marL="457200" lvl="1" indent="0">
              <a:buNone/>
            </a:pPr>
            <a:r>
              <a:rPr lang="en-US" b="1" dirty="0"/>
              <a:t>People</a:t>
            </a:r>
            <a:r>
              <a:rPr lang="en-US" dirty="0"/>
              <a:t> – describes every aspect of the application that deals with a human</a:t>
            </a:r>
          </a:p>
          <a:p>
            <a:pPr lvl="2"/>
            <a:r>
              <a:rPr lang="en-US" dirty="0"/>
              <a:t>Make sure the right people are involved in planning, design, implementation or operations, and the right stakeholders are involved</a:t>
            </a:r>
          </a:p>
          <a:p>
            <a:pPr lvl="2"/>
            <a:r>
              <a:rPr lang="en-US" dirty="0"/>
              <a:t>E.g. If the application involves end users, ensure:</a:t>
            </a:r>
          </a:p>
          <a:p>
            <a:pPr lvl="3"/>
            <a:r>
              <a:rPr lang="en-US" dirty="0"/>
              <a:t>The application has controls around providing and removing access</a:t>
            </a:r>
          </a:p>
          <a:p>
            <a:pPr lvl="3"/>
            <a:r>
              <a:rPr lang="en-US" dirty="0"/>
              <a:t>End users have been involved with the planning and design of components they will (to ensure usability)</a:t>
            </a:r>
          </a:p>
          <a:p>
            <a:pPr marL="457200" lvl="1" indent="0">
              <a:buNone/>
            </a:pPr>
            <a:r>
              <a:rPr lang="en-US" b="1" dirty="0"/>
              <a:t>Process</a:t>
            </a:r>
            <a:r>
              <a:rPr lang="en-US" dirty="0"/>
              <a:t> – Describes every aspect of the application that is involved in a policy, procedure, method, or course of action</a:t>
            </a:r>
          </a:p>
          <a:p>
            <a:pPr lvl="2"/>
            <a:r>
              <a:rPr lang="en-US" dirty="0"/>
              <a:t>Review the interaction of the  application with interfacing systems and verify compliance with security models</a:t>
            </a:r>
          </a:p>
          <a:p>
            <a:pPr lvl="3"/>
            <a:r>
              <a:rPr lang="en-US" dirty="0"/>
              <a:t>E.g. Ensure that firewalls are in place to protect the application from external applications, users, business partners, …</a:t>
            </a:r>
          </a:p>
          <a:p>
            <a:pPr lvl="3"/>
            <a:r>
              <a:rPr lang="en-US" dirty="0"/>
              <a:t>Policies and procedures should be written to support how the application is intended to be used</a:t>
            </a:r>
          </a:p>
          <a:p>
            <a:pPr lvl="3"/>
            <a:r>
              <a:rPr lang="en-US" dirty="0"/>
              <a:t>Adequate documentation should exist to support technicians who need to maintain the application</a:t>
            </a:r>
          </a:p>
          <a:p>
            <a:pPr marL="457200" lvl="1" indent="0">
              <a:buNone/>
            </a:pPr>
            <a:r>
              <a:rPr lang="en-US" b="1" dirty="0"/>
              <a:t>Tools</a:t>
            </a:r>
            <a:r>
              <a:rPr lang="en-US" dirty="0"/>
              <a:t> – Describe every aspect of the application that deals with concrete technology or product</a:t>
            </a:r>
          </a:p>
          <a:p>
            <a:pPr lvl="2"/>
            <a:r>
              <a:rPr lang="en-US" dirty="0"/>
              <a:t>Ensure appropriate hardware and environment exist to support the application</a:t>
            </a:r>
          </a:p>
          <a:p>
            <a:pPr lvl="2"/>
            <a:r>
              <a:rPr lang="en-US" dirty="0"/>
              <a:t>Ensure the application interfaces with recommended technologies appropriate for your intended policies and procedures</a:t>
            </a:r>
          </a:p>
          <a:p>
            <a:pPr lvl="2"/>
            <a:r>
              <a:rPr lang="en-US" dirty="0"/>
              <a:t>Verify that the application and infrastructure are tested and audited appropriately</a:t>
            </a:r>
          </a:p>
          <a:p>
            <a:pPr marL="457200" lvl="1" indent="0">
              <a:buNone/>
            </a:pPr>
            <a:r>
              <a:rPr lang="en-US" b="1" dirty="0"/>
              <a:t>Measures</a:t>
            </a:r>
            <a:r>
              <a:rPr lang="en-US" dirty="0"/>
              <a:t> – Describe every aspect of the application that is quantifiable conceptually, such as the business purpose or application performance</a:t>
            </a:r>
          </a:p>
          <a:p>
            <a:pPr lvl="2"/>
            <a:r>
              <a:rPr lang="en-US" dirty="0"/>
              <a:t>E.g. verify that the application meets well-documented and well-thought out acceptance criteria</a:t>
            </a:r>
          </a:p>
          <a:p>
            <a:pPr lvl="2"/>
            <a:r>
              <a:rPr lang="en-US" dirty="0"/>
              <a:t>E.g. if the application is intended to solve a quantifiable business problem verify that it does indeed solve the problem</a:t>
            </a:r>
          </a:p>
          <a:p>
            <a:pPr lvl="2"/>
            <a:r>
              <a:rPr lang="en-US" dirty="0"/>
              <a:t>Verify that the logs are meaningful and that you can measure the performance of the application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934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PPTM - People, Processes, Tools, and Measures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C558FA-51D4-4814-B63D-DB363273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7FF56-300D-4774-A4D7-8445C259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2114"/>
          </a:xfrm>
        </p:spPr>
        <p:txBody>
          <a:bodyPr>
            <a:normAutofit/>
          </a:bodyPr>
          <a:lstStyle/>
          <a:p>
            <a:r>
              <a:rPr lang="en-US" sz="3200" b="1" dirty="0"/>
              <a:t>STRIDE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" y="1132114"/>
            <a:ext cx="11843658" cy="5562599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i="1" dirty="0"/>
              <a:t>A “simplified threat-risk model” which is easy to remember</a:t>
            </a:r>
          </a:p>
          <a:p>
            <a:pPr marL="457200" lvl="1" indent="0">
              <a:buNone/>
            </a:pPr>
            <a:r>
              <a:rPr lang="en-US" b="1" dirty="0"/>
              <a:t>Spoofing Identity</a:t>
            </a:r>
          </a:p>
          <a:p>
            <a:pPr lvl="2"/>
            <a:r>
              <a:rPr lang="en-US" dirty="0"/>
              <a:t>Is a key risk for applications with many users and a single execution context at the application and database tiers</a:t>
            </a:r>
          </a:p>
          <a:p>
            <a:pPr lvl="2"/>
            <a:r>
              <a:rPr lang="en-US" dirty="0"/>
              <a:t>Users should not be able to become any other user or assume the attributes of another user</a:t>
            </a:r>
          </a:p>
          <a:p>
            <a:pPr marL="457200" lvl="1" indent="0">
              <a:buNone/>
            </a:pPr>
            <a:r>
              <a:rPr lang="en-US" b="1" dirty="0"/>
              <a:t>Tampering with Data</a:t>
            </a:r>
          </a:p>
          <a:p>
            <a:pPr lvl="2"/>
            <a:r>
              <a:rPr lang="en-US" dirty="0"/>
              <a:t>Data should be stored in a secure location, with access appropriately controlled</a:t>
            </a:r>
          </a:p>
          <a:p>
            <a:pPr lvl="2"/>
            <a:r>
              <a:rPr lang="en-US" dirty="0"/>
              <a:t>The application should carefully check data received from the user and validate that it is “sane” (i.e. relevant and valid) and applicable before storing or using it</a:t>
            </a:r>
          </a:p>
          <a:p>
            <a:pPr lvl="2"/>
            <a:r>
              <a:rPr lang="en-US" dirty="0"/>
              <a:t>Data entered in the client (e.g. browser) should be checked and validated on the server and not in the client where the validation checks might be tampered with</a:t>
            </a:r>
          </a:p>
          <a:p>
            <a:pPr lvl="2"/>
            <a:r>
              <a:rPr lang="en-US" dirty="0"/>
              <a:t>Application should not send and calculate data in the client where the user can manipulate the data, but in the server-side code</a:t>
            </a:r>
          </a:p>
          <a:p>
            <a:pPr marL="457200" lvl="1" indent="0">
              <a:buNone/>
            </a:pPr>
            <a:r>
              <a:rPr lang="en-US" b="1" dirty="0"/>
              <a:t>Repudiation</a:t>
            </a:r>
          </a:p>
          <a:p>
            <a:pPr lvl="2"/>
            <a:r>
              <a:rPr lang="en-US" dirty="0"/>
              <a:t>Determine if the application requires nonrepudiation controls, such as web access logs, audit trails at each tier, or the same user context from top to bottom</a:t>
            </a:r>
          </a:p>
          <a:p>
            <a:pPr lvl="2"/>
            <a:r>
              <a:rPr lang="en-US" dirty="0"/>
              <a:t>Users may dispute transactions if there is insufficient auditing or record-keeping of their activity</a:t>
            </a:r>
          </a:p>
          <a:p>
            <a:pPr marL="457200" lvl="1" indent="0">
              <a:buNone/>
            </a:pPr>
            <a:r>
              <a:rPr lang="en-US" b="1" dirty="0"/>
              <a:t>Denial of Service</a:t>
            </a:r>
          </a:p>
          <a:p>
            <a:pPr lvl="2"/>
            <a:r>
              <a:rPr lang="en-US" dirty="0"/>
              <a:t>Application designers should be aware that their applications are at risk of denial of service attacks</a:t>
            </a:r>
          </a:p>
          <a:p>
            <a:pPr lvl="2"/>
            <a:r>
              <a:rPr lang="en-US" dirty="0"/>
              <a:t>Use of expensive resources (e.g. large files, heavy-duty searches, long queries) should be reserved for authenticated and authorized users and should not be available to anonymous users. </a:t>
            </a:r>
          </a:p>
          <a:p>
            <a:pPr lvl="2"/>
            <a:r>
              <a:rPr lang="en-US" dirty="0"/>
              <a:t>Every facet of the application should be engineered to perform as little work as possible, to use fast and few database queries, and to </a:t>
            </a:r>
            <a:r>
              <a:rPr lang="en-US" dirty="0" err="1"/>
              <a:t>avaoid</a:t>
            </a:r>
            <a:r>
              <a:rPr lang="en-US" dirty="0"/>
              <a:t> exposing large files or unique links per user to per user to prevent simple denial-of-service attacks</a:t>
            </a:r>
          </a:p>
          <a:p>
            <a:pPr marL="457200" lvl="1" indent="0">
              <a:buNone/>
            </a:pPr>
            <a:r>
              <a:rPr lang="en-US" b="1" dirty="0"/>
              <a:t>Elevation of Privilege</a:t>
            </a:r>
          </a:p>
          <a:p>
            <a:pPr lvl="2"/>
            <a:r>
              <a:rPr lang="en-US" dirty="0"/>
              <a:t>If an application provides distinct user and administrative roles, ensure that the user cannot elevate his or her role to a more highly privileged one</a:t>
            </a:r>
          </a:p>
          <a:p>
            <a:pPr lvl="2"/>
            <a:r>
              <a:rPr lang="en-US" dirty="0"/>
              <a:t>All actions should be controlled through an authorization matrix to ensure that only the permitted roles can access privileged functionality. It is not sufficient, for example, to not display privileged-role links 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0C2B8-E08A-4E02-8F57-95CABADB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D27EF-ADE7-43F4-A82B-E2EC3573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721B65-D02C-4971-A2F6-6929E96E8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325" y="0"/>
            <a:ext cx="2753676" cy="18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2114"/>
          </a:xfrm>
        </p:spPr>
        <p:txBody>
          <a:bodyPr>
            <a:normAutofit/>
          </a:bodyPr>
          <a:lstStyle/>
          <a:p>
            <a:r>
              <a:rPr lang="en-US" sz="3200" b="1" dirty="0"/>
              <a:t>PPDIOO – Prepare, Plan, Design, Implement, Operate, Optimize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" y="2927758"/>
            <a:ext cx="11843658" cy="3766955"/>
          </a:xfrm>
        </p:spPr>
        <p:txBody>
          <a:bodyPr>
            <a:normAutofit/>
          </a:bodyPr>
          <a:lstStyle/>
          <a:p>
            <a:pPr lvl="2"/>
            <a:endParaRPr lang="en-US" i="1" dirty="0"/>
          </a:p>
          <a:p>
            <a:pPr marL="457200" lvl="1" indent="0">
              <a:buNone/>
            </a:pPr>
            <a:r>
              <a:rPr lang="en-US" b="1" i="1" dirty="0"/>
              <a:t>Prepare: </a:t>
            </a:r>
            <a:r>
              <a:rPr lang="en-US" i="1" dirty="0"/>
              <a:t>Establishes organization and business requirements, develops a network strategy, and proposes a high-level architecture</a:t>
            </a:r>
          </a:p>
          <a:p>
            <a:pPr marL="457200" lvl="1" indent="0">
              <a:buNone/>
            </a:pPr>
            <a:r>
              <a:rPr lang="en-US" b="1" i="1" dirty="0"/>
              <a:t>Plan: </a:t>
            </a:r>
            <a:r>
              <a:rPr lang="en-US" i="1" dirty="0"/>
              <a:t>Identifies the network requirements by characterizing and assessing the network and performing a gap analysis</a:t>
            </a:r>
          </a:p>
          <a:p>
            <a:pPr marL="457200" lvl="1" indent="0">
              <a:buNone/>
            </a:pPr>
            <a:r>
              <a:rPr lang="en-US" b="1" i="1" dirty="0"/>
              <a:t>Design: </a:t>
            </a:r>
            <a:r>
              <a:rPr lang="en-US" i="1" dirty="0"/>
              <a:t>Provides high-availability, reliability, security, scalability, and performance</a:t>
            </a:r>
          </a:p>
          <a:p>
            <a:pPr marL="457200" lvl="1" indent="0">
              <a:buNone/>
            </a:pPr>
            <a:r>
              <a:rPr lang="en-US" b="1" i="1" dirty="0"/>
              <a:t>Implement: </a:t>
            </a:r>
            <a:r>
              <a:rPr lang="en-US" i="1" dirty="0"/>
              <a:t>Installation and configuration of new equipment</a:t>
            </a:r>
          </a:p>
          <a:p>
            <a:pPr marL="457200" lvl="1" indent="0">
              <a:buNone/>
            </a:pPr>
            <a:r>
              <a:rPr lang="en-US" b="1" i="1" dirty="0"/>
              <a:t>Operate: </a:t>
            </a:r>
            <a:r>
              <a:rPr lang="en-US" i="1" dirty="0"/>
              <a:t>Day-to-day operations</a:t>
            </a:r>
          </a:p>
          <a:p>
            <a:pPr marL="457200" lvl="1" indent="0">
              <a:buNone/>
            </a:pPr>
            <a:r>
              <a:rPr lang="en-US" b="1" i="1" dirty="0"/>
              <a:t>Optimize: </a:t>
            </a:r>
            <a:r>
              <a:rPr lang="en-US" i="1" dirty="0"/>
              <a:t>Proactive network management; modifications to the design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27B6A4-F55A-40F2-8B6E-38FC4091007B}"/>
              </a:ext>
            </a:extLst>
          </p:cNvPr>
          <p:cNvSpPr/>
          <p:nvPr/>
        </p:nvSpPr>
        <p:spPr>
          <a:xfrm>
            <a:off x="250370" y="1014274"/>
            <a:ext cx="85960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from CISCO Systems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Can help considers potential network challenges for a new application system </a:t>
            </a:r>
          </a:p>
          <a:p>
            <a:pPr lvl="1"/>
            <a:r>
              <a:rPr lang="en-US" dirty="0"/>
              <a:t>Creates a baseline of how a network should perform and behave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Uses the baseline to measure project success and monitor network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BAC84-FC25-4D81-B324-E3A319D46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712" y="798079"/>
            <a:ext cx="2282985" cy="22778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A96DE-06C6-4F54-A272-8D2136BB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79A57-A76F-40C5-B561-1096158A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CBBA-207A-4256-9384-079C249C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575"/>
            <a:ext cx="12192000" cy="1325563"/>
          </a:xfrm>
        </p:spPr>
        <p:txBody>
          <a:bodyPr/>
          <a:lstStyle/>
          <a:p>
            <a:r>
              <a:rPr lang="en-US" dirty="0"/>
              <a:t>OWASP </a:t>
            </a:r>
            <a:r>
              <a:rPr lang="en-US" sz="2400" dirty="0"/>
              <a:t>(Open Web Application Security Project) </a:t>
            </a:r>
            <a:r>
              <a:rPr lang="en-US" dirty="0"/>
              <a:t>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E3857-1065-4AE5-9642-A97D3FE11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47" y="1253331"/>
            <a:ext cx="3382818" cy="4351338"/>
          </a:xfrm>
        </p:spPr>
        <p:txBody>
          <a:bodyPr/>
          <a:lstStyle/>
          <a:p>
            <a:r>
              <a:rPr lang="en-US" dirty="0"/>
              <a:t>Vulnerabilities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77D3F-CB45-4E5C-9E74-2ECA09216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15" y="1652864"/>
            <a:ext cx="2333200" cy="395180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49B565-DF77-4B2A-A8C4-AC83298F8898}"/>
              </a:ext>
            </a:extLst>
          </p:cNvPr>
          <p:cNvSpPr txBox="1">
            <a:spLocks/>
          </p:cNvSpPr>
          <p:nvPr/>
        </p:nvSpPr>
        <p:spPr>
          <a:xfrm>
            <a:off x="3430383" y="1305988"/>
            <a:ext cx="3382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Principles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26F35-BA4B-4516-ADD8-D813240FD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440" y="1871960"/>
            <a:ext cx="4771497" cy="235131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F3E33F-3E02-4D10-BEEB-19168A85A002}"/>
              </a:ext>
            </a:extLst>
          </p:cNvPr>
          <p:cNvSpPr txBox="1">
            <a:spLocks/>
          </p:cNvSpPr>
          <p:nvPr/>
        </p:nvSpPr>
        <p:spPr>
          <a:xfrm>
            <a:off x="8544824" y="1253331"/>
            <a:ext cx="3382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Top 10 Web Application Security Risks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31FC4D-27B9-473F-AFEA-09163E277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883" y="2014145"/>
            <a:ext cx="3156358" cy="2550106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7E3BB8-21B8-4B0B-8ACD-4FBE6673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F781601-7857-4F1F-8E6D-79EEEA3D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18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0AD254-6DF9-4868-8A58-2183CE5CB316}"/>
              </a:ext>
            </a:extLst>
          </p:cNvPr>
          <p:cNvSpPr/>
          <p:nvPr/>
        </p:nvSpPr>
        <p:spPr>
          <a:xfrm>
            <a:off x="3336974" y="454104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Injection: Injection flaws, such as </a:t>
            </a:r>
            <a:r>
              <a:rPr lang="en-US" u="sng" dirty="0">
                <a:solidFill>
                  <a:srgbClr val="00B3A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SQL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, QS, and </a:t>
            </a:r>
            <a:r>
              <a:rPr lang="en-US" u="sng" dirty="0">
                <a:solidFill>
                  <a:srgbClr val="00B3AC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LDAP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 injection occur when untrusted data is sent to an interpreter as part of a command or </a:t>
            </a:r>
            <a:r>
              <a:rPr lang="en-US" u="sng" dirty="0">
                <a:solidFill>
                  <a:srgbClr val="00B3AC"/>
                </a:solidFill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query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. The attacker’s hostile data ran trick the interpreter into executing unintended commands or accessing data without proper authorization.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03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Frameworks for application security assessment</a:t>
            </a:r>
          </a:p>
          <a:p>
            <a:r>
              <a:rPr lang="en-US" dirty="0"/>
              <a:t>Best practices for secure application development</a:t>
            </a:r>
          </a:p>
          <a:p>
            <a:r>
              <a:rPr lang="en-US" dirty="0"/>
              <a:t>Test areas for auditing applications</a:t>
            </a:r>
          </a:p>
          <a:p>
            <a:r>
              <a:rPr lang="en-US" dirty="0"/>
              <a:t>Team Project – guidance and Q&amp;A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8A21-439F-4DB1-A63B-069B13B3CCA6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5B2D3-26AE-40B8-B9E8-D8915890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</p:spTree>
    <p:extLst>
      <p:ext uri="{BB962C8B-B14F-4D97-AF65-F5344CB8AC3E}">
        <p14:creationId xmlns:p14="http://schemas.microsoft.com/office/powerpoint/2010/main" val="217871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Distributed Systems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File Server Architecture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Client/Server Architecture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N-Tier Architecture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Cloud Architecture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Service Oriented Architecture (SOA)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/>
              <a:t>Frameworks for application security assessment</a:t>
            </a:r>
          </a:p>
          <a:p>
            <a:r>
              <a:rPr lang="en-US" dirty="0"/>
              <a:t>Best practices for secure application development</a:t>
            </a:r>
          </a:p>
          <a:p>
            <a:r>
              <a:rPr lang="en-US" dirty="0"/>
              <a:t>Test areas for auditing applications</a:t>
            </a:r>
          </a:p>
          <a:p>
            <a:r>
              <a:rPr lang="en-US" dirty="0"/>
              <a:t>Team Project – guidance and status reporting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8A21-439F-4DB1-A63B-069B13B3CCA6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EAFD0-CA6C-4184-96D0-1A2A50D8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2B6CF575-70B2-452D-B60F-65BD4E9A5A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23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77D3-50FA-4641-BADC-237054EB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Static &amp; Dynamic Application Security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E26B3-F5EC-427F-AD50-C9D5FB07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4" y="1431342"/>
            <a:ext cx="692161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Static application security testing </a:t>
            </a:r>
            <a:r>
              <a:rPr lang="en-US" dirty="0"/>
              <a:t>(SAST) </a:t>
            </a:r>
          </a:p>
          <a:p>
            <a:pPr lvl="1"/>
            <a:r>
              <a:rPr lang="en-US" dirty="0"/>
              <a:t>Can be thought of as testing the application from the inside out </a:t>
            </a:r>
          </a:p>
          <a:p>
            <a:pPr lvl="1"/>
            <a:r>
              <a:rPr lang="en-US" dirty="0"/>
              <a:t>By examining its source code, byte code or application binaries for conditions indicative of a security vulnerability</a:t>
            </a:r>
          </a:p>
          <a:p>
            <a:pPr marL="0" indent="0">
              <a:buNone/>
            </a:pPr>
            <a:r>
              <a:rPr lang="en-US" b="1" dirty="0"/>
              <a:t>Dynamic application security testing </a:t>
            </a:r>
            <a:r>
              <a:rPr lang="en-US" dirty="0"/>
              <a:t>(DAST) </a:t>
            </a:r>
          </a:p>
          <a:p>
            <a:pPr lvl="1"/>
            <a:r>
              <a:rPr lang="en-US" dirty="0"/>
              <a:t>Can be thought of as testing the application from the outside in</a:t>
            </a:r>
          </a:p>
          <a:p>
            <a:pPr lvl="1"/>
            <a:r>
              <a:rPr lang="en-US" dirty="0"/>
              <a:t>By examining the application in its running state, and trying to poke it and prod it in unexpected ways in order to discover security vulnerabilities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CC26D7-9EB0-41F4-BE3A-582B5545A7AC}"/>
              </a:ext>
            </a:extLst>
          </p:cNvPr>
          <p:cNvSpPr/>
          <p:nvPr/>
        </p:nvSpPr>
        <p:spPr>
          <a:xfrm>
            <a:off x="7880058" y="1322388"/>
            <a:ext cx="37073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Some vulnerabilities can be found only with SAST testing, others with DAST</a:t>
            </a:r>
          </a:p>
          <a:p>
            <a:endParaRPr lang="en-US" dirty="0"/>
          </a:p>
          <a:p>
            <a:r>
              <a:rPr lang="en-US" i="1" dirty="0"/>
              <a:t>Testing in both ways yields the most comprehensive testing</a:t>
            </a:r>
          </a:p>
          <a:p>
            <a:endParaRPr lang="en-US" dirty="0"/>
          </a:p>
          <a:p>
            <a:r>
              <a:rPr lang="en-US" i="1" dirty="0"/>
              <a:t>Many web applications that would be traditionally scanned with DAST tools also use a significant amount of client-side code often in the form of </a:t>
            </a:r>
            <a:r>
              <a:rPr lang="en-US" i="1" dirty="0" err="1"/>
              <a:t>Javascript</a:t>
            </a:r>
            <a:r>
              <a:rPr lang="en-US" i="1" dirty="0"/>
              <a:t>, Python, CSS, PHP, Ruby,…  </a:t>
            </a:r>
          </a:p>
          <a:p>
            <a:endParaRPr lang="en-US" i="1" dirty="0"/>
          </a:p>
          <a:p>
            <a:r>
              <a:rPr lang="en-US" i="1" dirty="0"/>
              <a:t>This code must also be analyzed for security vulnerabilities, typically using static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FE68F-5BC8-42EE-9305-43AC9245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24CE4-A60E-4FB8-9778-3DBF7649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14957"/>
          </a:xfrm>
        </p:spPr>
        <p:txBody>
          <a:bodyPr/>
          <a:lstStyle/>
          <a:p>
            <a:r>
              <a:rPr lang="en-US" dirty="0"/>
              <a:t>Automated application security testing tools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58" y="785924"/>
            <a:ext cx="4913090" cy="55704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2F30B1-7C9C-4C30-B5FE-50C615CD62BF}"/>
              </a:ext>
            </a:extLst>
          </p:cNvPr>
          <p:cNvSpPr/>
          <p:nvPr/>
        </p:nvSpPr>
        <p:spPr>
          <a:xfrm>
            <a:off x="6255782" y="2069876"/>
            <a:ext cx="4746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Many vendors provide both SAST and DAST tools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ADA67-D1C0-4C44-8CD5-8CA4D3B3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567A4-D458-43AB-8BBB-0732DEF0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7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14957"/>
          </a:xfrm>
        </p:spPr>
        <p:txBody>
          <a:bodyPr>
            <a:normAutofit fontScale="90000"/>
          </a:bodyPr>
          <a:lstStyle/>
          <a:p>
            <a:r>
              <a:rPr lang="en-US" dirty="0"/>
              <a:t>Automated application security testing tools often provide vulnerability reports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05" y="1581551"/>
            <a:ext cx="4822579" cy="43752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D4FE2-D29C-423B-A159-6994E8F47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139" y="2255806"/>
            <a:ext cx="6960040" cy="132790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1FCDF0-D669-477F-83E9-87B4D73A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9ADD5-0B2A-4786-845E-BB81CC75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Application Security Assessment and Recommendations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9259"/>
            <a:ext cx="6541367" cy="528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400" y="1227589"/>
            <a:ext cx="5829600" cy="502945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6E3CA-1C14-4974-8538-52774953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F9A38-E68A-44FC-8DA2-456FFF52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8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11A8E-30A0-4D78-ABD3-8549313CA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8" y="593623"/>
            <a:ext cx="10893980" cy="2078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901" y="1127760"/>
            <a:ext cx="6307902" cy="5539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DFA75-42D8-4CA2-A64F-04417F84A337}"/>
              </a:ext>
            </a:extLst>
          </p:cNvPr>
          <p:cNvSpPr txBox="1"/>
          <p:nvPr/>
        </p:nvSpPr>
        <p:spPr>
          <a:xfrm>
            <a:off x="406400" y="3230880"/>
            <a:ext cx="5527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Application Security Vulnerability</a:t>
            </a:r>
          </a:p>
          <a:p>
            <a:r>
              <a:rPr lang="en-US" sz="3200" b="1" dirty="0"/>
              <a:t>Assessment Report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F4AD-9A66-4AD3-BD2E-DC9743C0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99C80-3F63-485F-BB19-820BD4E8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IBM </a:t>
            </a:r>
            <a:r>
              <a:rPr lang="en-US" dirty="0" err="1"/>
              <a:t>AppScan</a:t>
            </a:r>
            <a:r>
              <a:rPr lang="en-US" dirty="0"/>
              <a:t>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5" y="919256"/>
            <a:ext cx="5651790" cy="520091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4271075" y="1563785"/>
            <a:ext cx="816429" cy="29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6203EA-43D0-4D78-8A63-5B818FB5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9A7D0-9ED5-48D9-B1D2-71D17B99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3B0BA-5AD1-4D06-8C18-3D58B38C7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652" y="136525"/>
            <a:ext cx="6525073" cy="59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1999"/>
            <a:ext cx="6477001" cy="673762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BE127B-781F-482D-AE5B-11603FF7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3BBF5-202A-4F02-9BDD-197348E4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44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33253"/>
            <a:ext cx="9720943" cy="6549704"/>
            <a:chOff x="0" y="33253"/>
            <a:chExt cx="6788499" cy="45739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3253"/>
              <a:ext cx="6782149" cy="33148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419646"/>
              <a:ext cx="6788499" cy="118751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0688"/>
            <a:ext cx="11062221" cy="873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59794"/>
            <a:ext cx="10765971" cy="853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90667"/>
            <a:ext cx="10566558" cy="567876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19DFC95-9F7A-45C4-BB17-F3DC2B62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0571B0-9FCA-422F-8A80-280DA2AE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98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Additional best practices for secure application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1319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Defense-in-Depth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Positive Security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Fail Securely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with Least Privilege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 Security by Obscurity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Keep Security Simple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Open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Keep, manage and analyze logs to detect Intrusions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Never Trust External Infrastructure and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Establish Secure Defaults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B7209A-706A-418C-9A09-2DABDD02A583}"/>
              </a:ext>
            </a:extLst>
          </p:cNvPr>
          <p:cNvSpPr/>
          <p:nvPr/>
        </p:nvSpPr>
        <p:spPr>
          <a:xfrm>
            <a:off x="7116660" y="1619587"/>
            <a:ext cx="3805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Characteristics which can help in quickly spotting common weaknesses and poor controls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CDA1A-5BEC-4620-A4CC-8E62BD62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C2AA4-733E-4920-BDC4-B3698047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36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Defense In Depth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5534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Layered approaches provide more security over the long term than one complicated mass of security architecture</a:t>
            </a:r>
          </a:p>
          <a:p>
            <a:r>
              <a:rPr lang="en-US" sz="2400" b="1" dirty="0"/>
              <a:t>Sequences of routers, firewalls and intrusion detection/protection monitoring devices used to examine data packets, reduce undesired traffic and protect the inner information systems </a:t>
            </a:r>
          </a:p>
          <a:p>
            <a:r>
              <a:rPr lang="en-US" sz="2400" b="1" dirty="0"/>
              <a:t>Access Control Lists (ACLs), </a:t>
            </a:r>
            <a:r>
              <a:rPr lang="en-US" sz="2400" dirty="0"/>
              <a:t>for example, on the networking routers and firewall equipment to allow only necessary traffic to reach the application</a:t>
            </a:r>
          </a:p>
          <a:p>
            <a:endParaRPr lang="en-US" sz="2400" dirty="0"/>
          </a:p>
          <a:p>
            <a:pPr lvl="1"/>
            <a:r>
              <a:rPr lang="en-US" i="1" dirty="0"/>
              <a:t>Quickly eliminating access to services, ports, and protocols significantly lowers the overall risk of compromise to the system on which the application is running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2366D-AFA2-4AD3-A62B-3F22A6B9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5A682-2D69-4B7C-99B9-EBC7AE5F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4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19A8C-ACD8-483D-9CAE-35A02AD5E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1" y="734179"/>
            <a:ext cx="7172104" cy="5443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6D55F7-4B87-4399-9799-404CF65A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File Server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ECFCF-EDCD-428E-A018-387FCC08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84" y="1253331"/>
            <a:ext cx="542624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File server</a:t>
            </a:r>
            <a:r>
              <a:rPr lang="en-US" altLang="en-US" dirty="0"/>
              <a:t>: a device that manages file operations and is shared by each client PC attached to a LAN</a:t>
            </a:r>
          </a:p>
          <a:p>
            <a:r>
              <a:rPr lang="en-US" baseline="0" dirty="0"/>
              <a:t>The simplest configuration</a:t>
            </a:r>
          </a:p>
          <a:p>
            <a:pPr lvl="1"/>
            <a:r>
              <a:rPr lang="en-US" dirty="0"/>
              <a:t>Applications and data control take place on the client computers.</a:t>
            </a:r>
          </a:p>
          <a:p>
            <a:pPr lvl="1"/>
            <a:r>
              <a:rPr lang="en-US" dirty="0"/>
              <a:t>The file server simply holds shared data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Positive Security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8" y="1325563"/>
            <a:ext cx="10515600" cy="4351338"/>
          </a:xfrm>
        </p:spPr>
        <p:txBody>
          <a:bodyPr/>
          <a:lstStyle/>
          <a:p>
            <a:r>
              <a:rPr lang="en-US" dirty="0"/>
              <a:t>Positive security models use “whitelist” to allow only what is on the list, excluding everything else by default</a:t>
            </a:r>
          </a:p>
          <a:p>
            <a:pPr lvl="1"/>
            <a:r>
              <a:rPr lang="en-US" dirty="0"/>
              <a:t>“Deny by default”</a:t>
            </a:r>
          </a:p>
          <a:p>
            <a:pPr lvl="1"/>
            <a:r>
              <a:rPr lang="en-US" dirty="0"/>
              <a:t>A challenge for antivirus programs</a:t>
            </a:r>
          </a:p>
          <a:p>
            <a:r>
              <a:rPr lang="en-US" dirty="0"/>
              <a:t>In contrast with negative (blacklist) security models that allow everything by default, eliminating only the items known to be bad</a:t>
            </a:r>
          </a:p>
          <a:p>
            <a:pPr lvl="1"/>
            <a:r>
              <a:rPr lang="en-US" dirty="0"/>
              <a:t>Problems: </a:t>
            </a:r>
          </a:p>
          <a:p>
            <a:pPr lvl="2"/>
            <a:r>
              <a:rPr lang="en-US" dirty="0"/>
              <a:t>Blacklist must be kept up to date</a:t>
            </a:r>
          </a:p>
          <a:p>
            <a:pPr lvl="2"/>
            <a:r>
              <a:rPr lang="en-US" dirty="0"/>
              <a:t>Even if blacklist is updated, an unknown vulnerability can still exist</a:t>
            </a:r>
          </a:p>
          <a:p>
            <a:pPr lvl="2"/>
            <a:r>
              <a:rPr lang="en-US" dirty="0"/>
              <a:t>Attack surface is much larger than with a positive security model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5C54D-4503-4795-8BAE-07470767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3A970-F53B-4030-B221-9B30BC4A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Fail Safely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325563"/>
            <a:ext cx="10515600" cy="4351338"/>
          </a:xfrm>
        </p:spPr>
        <p:txBody>
          <a:bodyPr/>
          <a:lstStyle/>
          <a:p>
            <a:r>
              <a:rPr lang="en-US" dirty="0"/>
              <a:t>An application failure can be dealt with in one of 3 ways:</a:t>
            </a:r>
          </a:p>
          <a:p>
            <a:pPr lvl="1"/>
            <a:r>
              <a:rPr lang="en-US" dirty="0"/>
              <a:t>Allow</a:t>
            </a:r>
          </a:p>
          <a:p>
            <a:pPr lvl="1"/>
            <a:r>
              <a:rPr lang="en-US" dirty="0"/>
              <a:t>Block</a:t>
            </a:r>
          </a:p>
          <a:p>
            <a:pPr lvl="1"/>
            <a:r>
              <a:rPr lang="en-US" dirty="0"/>
              <a:t>Error</a:t>
            </a:r>
          </a:p>
          <a:p>
            <a:r>
              <a:rPr lang="en-US" dirty="0"/>
              <a:t>In general, application errors should all fail in the same way:</a:t>
            </a:r>
          </a:p>
          <a:p>
            <a:pPr lvl="1"/>
            <a:r>
              <a:rPr lang="en-US" dirty="0"/>
              <a:t>Disallow the operation (as viewed by the user) and provide no or minimal information on the failure</a:t>
            </a:r>
          </a:p>
          <a:p>
            <a:pPr lvl="1"/>
            <a:r>
              <a:rPr lang="en-US" dirty="0"/>
              <a:t>Do not provide the end user with additional information that may help in compromising the system</a:t>
            </a:r>
          </a:p>
          <a:p>
            <a:pPr lvl="2"/>
            <a:r>
              <a:rPr lang="en-US" dirty="0"/>
              <a:t>Put the error information in the logs, but do not provide to the user to use in compromising the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04F7C-3884-48D7-8221-73A97853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479B4-59AC-4627-AB0C-980C5576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Run with Least Privilege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4" y="1509939"/>
            <a:ext cx="10515600" cy="4351338"/>
          </a:xfrm>
        </p:spPr>
        <p:txBody>
          <a:bodyPr/>
          <a:lstStyle/>
          <a:p>
            <a:r>
              <a:rPr lang="en-US" dirty="0"/>
              <a:t>Principle of Least Privilege mandates that accounts have the least amount of privilege possible to perform their activity</a:t>
            </a:r>
          </a:p>
          <a:p>
            <a:r>
              <a:rPr lang="en-US" dirty="0"/>
              <a:t>This includes:</a:t>
            </a:r>
          </a:p>
          <a:p>
            <a:pPr lvl="1"/>
            <a:r>
              <a:rPr lang="en-US" dirty="0"/>
              <a:t>User rights</a:t>
            </a:r>
          </a:p>
          <a:p>
            <a:pPr lvl="1"/>
            <a:r>
              <a:rPr lang="en-US" dirty="0"/>
              <a:t>Resource permissions such as CPU limits, memory capacity, network bandwidth, file system permissions, and database permissions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ACFAF-66D6-496D-A465-D0917AC4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0588B-31A8-4B4B-9218-50F59E31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32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Avoid Security by Obscurity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71" y="1325563"/>
            <a:ext cx="10515600" cy="4351338"/>
          </a:xfrm>
        </p:spPr>
        <p:txBody>
          <a:bodyPr/>
          <a:lstStyle/>
          <a:p>
            <a:r>
              <a:rPr lang="en-US" dirty="0"/>
              <a:t>Obfuscating data (hiding it) instead of encrypting it is a very weak security mechanism</a:t>
            </a:r>
          </a:p>
          <a:p>
            <a:pPr lvl="1"/>
            <a:r>
              <a:rPr lang="en-US" dirty="0"/>
              <a:t>If a human can figure out how to hide the data a human can learn how to recover the data</a:t>
            </a:r>
          </a:p>
          <a:p>
            <a:r>
              <a:rPr lang="en-US" dirty="0"/>
              <a:t>Never obfuscate critical data that can be encrypted or never stored in the first place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F28BA-BA93-41B2-80BA-164FB99B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94C7-F1B6-487A-95C8-E7808948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94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Keep Security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42" y="1433739"/>
            <a:ext cx="11223171" cy="4351338"/>
          </a:xfrm>
        </p:spPr>
        <p:txBody>
          <a:bodyPr/>
          <a:lstStyle/>
          <a:p>
            <a:r>
              <a:rPr lang="en-US" dirty="0"/>
              <a:t>Simple security mechanisms are easy to verify and easy to implement correctly</a:t>
            </a:r>
          </a:p>
          <a:p>
            <a:r>
              <a:rPr lang="en-US" dirty="0"/>
              <a:t>Avoid complex security mechanisms if possible</a:t>
            </a:r>
          </a:p>
          <a:p>
            <a:pPr lvl="1"/>
            <a:r>
              <a:rPr lang="en-US" i="1" dirty="0"/>
              <a:t>“The quickest method to break a cryptographic algorithm is to go around it”</a:t>
            </a:r>
          </a:p>
          <a:p>
            <a:r>
              <a:rPr lang="en-US" dirty="0"/>
              <a:t>Do not confuse complexity with layers: Layers are good; complexity isn’t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51A0F-1698-4770-B097-43620450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E0A85-BE2B-44C7-A1A3-06D03F7F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79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Use Open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325563"/>
            <a:ext cx="10515600" cy="4351338"/>
          </a:xfrm>
        </p:spPr>
        <p:txBody>
          <a:bodyPr/>
          <a:lstStyle/>
          <a:p>
            <a:r>
              <a:rPr lang="en-US" dirty="0"/>
              <a:t>Open security standards provide increased portability and interoperability</a:t>
            </a:r>
          </a:p>
          <a:p>
            <a:r>
              <a:rPr lang="en-US" dirty="0"/>
              <a:t>IT infrastructure is often a heterogeneous mix of platforms, open standards helps ensure compatibility between systems as the application grows</a:t>
            </a:r>
          </a:p>
          <a:p>
            <a:r>
              <a:rPr lang="en-US" dirty="0"/>
              <a:t>Open standards are often well known and scrutinized by peers in the security industry to ensure they remain secure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71209-E761-4A13-9202-3EBA21FF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6E82C-5952-42AC-9381-189B25CE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Keep, manage and analyze logs to help detect intrusions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355045"/>
            <a:ext cx="10515600" cy="4351338"/>
          </a:xfrm>
        </p:spPr>
        <p:txBody>
          <a:bodyPr/>
          <a:lstStyle/>
          <a:p>
            <a:r>
              <a:rPr lang="en-US" dirty="0"/>
              <a:t>Applications should have built-in logging that is protected and easily read</a:t>
            </a:r>
          </a:p>
          <a:p>
            <a:r>
              <a:rPr lang="en-US" dirty="0"/>
              <a:t>Logs help you troubleshoot issues, and just as important – help you to track down when or how an application might have been compromised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5FA35-9091-4119-B711-13B654DD5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FE1AD-8A4E-415A-8B11-ED0307F1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88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908971" cy="1164771"/>
          </a:xfrm>
        </p:spPr>
        <p:txBody>
          <a:bodyPr>
            <a:normAutofit fontScale="90000"/>
          </a:bodyPr>
          <a:lstStyle/>
          <a:p>
            <a:r>
              <a:rPr lang="en-US" dirty="0"/>
              <a:t>Never Trust and “Zero Trust” External Infrastructure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4" y="1379311"/>
            <a:ext cx="10515600" cy="4351338"/>
          </a:xfrm>
        </p:spPr>
        <p:txBody>
          <a:bodyPr/>
          <a:lstStyle/>
          <a:p>
            <a:r>
              <a:rPr lang="en-US" dirty="0"/>
              <a:t>Many organizations use the processing capabilities of third-party partners that more than likely have differing security policies and postures than your organization</a:t>
            </a:r>
          </a:p>
          <a:p>
            <a:r>
              <a:rPr lang="en-US" dirty="0"/>
              <a:t>It is unlikely that you can influence or control an external third party</a:t>
            </a:r>
          </a:p>
          <a:p>
            <a:r>
              <a:rPr lang="en-US" dirty="0"/>
              <a:t>Implicitly trusting externally run systems is dangerous!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05219-08C9-4050-B128-381476AE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7453C-BE7E-412F-A86D-AC19D0E4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98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Establish Secure Defaults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5" y="1411968"/>
            <a:ext cx="10515600" cy="4351338"/>
          </a:xfrm>
        </p:spPr>
        <p:txBody>
          <a:bodyPr/>
          <a:lstStyle/>
          <a:p>
            <a:r>
              <a:rPr lang="en-US" dirty="0"/>
              <a:t>New applications should arrive or be presented to users with the most secure default settings possible that still allow business to function</a:t>
            </a:r>
          </a:p>
          <a:p>
            <a:r>
              <a:rPr lang="en-US" dirty="0"/>
              <a:t>This may require training end users or communications messages</a:t>
            </a:r>
          </a:p>
          <a:p>
            <a:r>
              <a:rPr lang="en-US" dirty="0"/>
              <a:t>End result is a significantly reduced attack surface</a:t>
            </a:r>
          </a:p>
          <a:p>
            <a:pPr lvl="1"/>
            <a:r>
              <a:rPr lang="en-US" i="1" dirty="0"/>
              <a:t>Especially when application is pushed out across a large population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AD3CD-DC86-4248-9FBD-D99C232B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F808E-8B12-477E-B1BC-6F213A42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17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Frameworks for application security assessment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Best practices for secure application development</a:t>
            </a:r>
          </a:p>
          <a:p>
            <a:r>
              <a:rPr lang="en-US" dirty="0"/>
              <a:t>Test areas for auditing applications</a:t>
            </a:r>
          </a:p>
          <a:p>
            <a:r>
              <a:rPr lang="en-US" dirty="0"/>
              <a:t>Team Project – guidance and Q&amp;A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8A21-439F-4DB1-A63B-069B13B3CCA6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D825F-2D5C-4744-A354-0037589D0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</p:spTree>
    <p:extLst>
      <p:ext uri="{BB962C8B-B14F-4D97-AF65-F5344CB8AC3E}">
        <p14:creationId xmlns:p14="http://schemas.microsoft.com/office/powerpoint/2010/main" val="185624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6489-9673-419C-89DE-15AE26C3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Limitations of File Server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A1F86-4B93-4529-910C-261FB2FA7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76" y="1023520"/>
            <a:ext cx="10607843" cy="4351338"/>
          </a:xfrm>
        </p:spPr>
        <p:txBody>
          <a:bodyPr/>
          <a:lstStyle/>
          <a:p>
            <a:r>
              <a:rPr lang="en-US" altLang="en-US" dirty="0"/>
              <a:t>Excessive data movement</a:t>
            </a:r>
          </a:p>
          <a:p>
            <a:pPr lvl="1"/>
            <a:r>
              <a:rPr lang="en-US" altLang="en-US" dirty="0"/>
              <a:t>Entire dataset must be transferred, instead of individual data records</a:t>
            </a:r>
          </a:p>
          <a:p>
            <a:r>
              <a:rPr lang="en-US" altLang="en-US" dirty="0"/>
              <a:t>Need for powerful client workstations</a:t>
            </a:r>
          </a:p>
          <a:p>
            <a:pPr lvl="1"/>
            <a:r>
              <a:rPr lang="en-US" altLang="en-US" dirty="0"/>
              <a:t>Each client workstation must devote memory and computational resources to run a complete standalone application</a:t>
            </a:r>
          </a:p>
          <a:p>
            <a:r>
              <a:rPr lang="en-US" altLang="en-US" dirty="0"/>
              <a:t>Decentralized data control</a:t>
            </a:r>
          </a:p>
          <a:p>
            <a:pPr lvl="1"/>
            <a:r>
              <a:rPr lang="en-US" altLang="en-US" dirty="0"/>
              <a:t>Data file concurrency control, recovery, and security are complicated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13832-3981-4FD3-B3AD-1CD4DDFB1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061" y="4064104"/>
            <a:ext cx="4060288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32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82"/>
            <a:ext cx="10515600" cy="1325563"/>
          </a:xfrm>
        </p:spPr>
        <p:txBody>
          <a:bodyPr/>
          <a:lstStyle/>
          <a:p>
            <a:r>
              <a:rPr lang="en-US" dirty="0"/>
              <a:t>Test Areas for Auditing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342346"/>
            <a:ext cx="11190514" cy="50475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Input Controls</a:t>
            </a:r>
          </a:p>
          <a:p>
            <a:pPr lvl="1"/>
            <a:r>
              <a:rPr lang="en-US" dirty="0"/>
              <a:t>Review and evaluate controls built into system transactions for input data</a:t>
            </a:r>
          </a:p>
          <a:p>
            <a:pPr lvl="1"/>
            <a:r>
              <a:rPr lang="en-US" dirty="0"/>
              <a:t>Determine the need for error/exception reports related to data integrity and evaluate whether this need has been filled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Interface Controls</a:t>
            </a:r>
          </a:p>
          <a:p>
            <a:pPr lvl="1"/>
            <a:r>
              <a:rPr lang="en-US" dirty="0"/>
              <a:t>Review and evaluate the controls in place over data feeds to and from interfacing systems</a:t>
            </a:r>
          </a:p>
          <a:p>
            <a:pPr lvl="1"/>
            <a:r>
              <a:rPr lang="en-US" dirty="0"/>
              <a:t>If the same data is kept in multiple databases and/or systems, ensure that periodic sync processes are executed to detect any inconsistencies in the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Audit Trails</a:t>
            </a:r>
          </a:p>
          <a:p>
            <a:pPr lvl="1"/>
            <a:r>
              <a:rPr lang="en-US" dirty="0"/>
              <a:t>Review and evaluate the audit trails present in the system and the controls over those audit trails</a:t>
            </a:r>
          </a:p>
          <a:p>
            <a:pPr lvl="1"/>
            <a:r>
              <a:rPr lang="en-US" dirty="0"/>
              <a:t>Ensure that the system provides a means of tracing a transaction or piece of data from the beginning to the end of the process enabled by the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97D34-0E16-4804-8033-234B2695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705FC-4220-42EA-8C8D-736002F6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82"/>
            <a:ext cx="10515600" cy="1325563"/>
          </a:xfrm>
        </p:spPr>
        <p:txBody>
          <a:bodyPr/>
          <a:lstStyle/>
          <a:p>
            <a:r>
              <a:rPr lang="en-US" dirty="0"/>
              <a:t>Test Areas for Auditing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342345"/>
            <a:ext cx="11190514" cy="52435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Software Change Controls</a:t>
            </a:r>
          </a:p>
          <a:p>
            <a:pPr lvl="1"/>
            <a:r>
              <a:rPr lang="en-US" dirty="0"/>
              <a:t>Ensure that the application software cannot be changed without going through a standard checkout/staging/testing/approval process after it is placed into production</a:t>
            </a:r>
          </a:p>
          <a:p>
            <a:pPr lvl="1"/>
            <a:r>
              <a:rPr lang="en-US" dirty="0"/>
              <a:t>Evaluate controls regarding code checkout and versioning</a:t>
            </a:r>
          </a:p>
          <a:p>
            <a:pPr lvl="1"/>
            <a:r>
              <a:rPr lang="en-US" dirty="0"/>
              <a:t>Evaluate controls regarding the testing of application code before it is placed into a production environment</a:t>
            </a:r>
          </a:p>
          <a:p>
            <a:pPr lvl="1"/>
            <a:r>
              <a:rPr lang="en-US" dirty="0"/>
              <a:t>Evaluate controls regarding batch scheduling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Backup and Recovery</a:t>
            </a:r>
          </a:p>
          <a:p>
            <a:pPr lvl="1"/>
            <a:r>
              <a:rPr lang="en-US" dirty="0"/>
              <a:t>Determine whether a Business Impact Analysis (BIA) has been performed on the application to establish backup and recovery needs</a:t>
            </a:r>
          </a:p>
          <a:p>
            <a:pPr lvl="1"/>
            <a:r>
              <a:rPr lang="en-US" dirty="0"/>
              <a:t>Ensure that appropriate backup and recovery controls are in place</a:t>
            </a:r>
          </a:p>
          <a:p>
            <a:pPr lvl="1"/>
            <a:r>
              <a:rPr lang="en-US" dirty="0"/>
              <a:t>Ensure appropriate recovery controls are in place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7F582-538D-4C2D-927B-38CE4B72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CC1B6-B8F4-4620-BB09-F27A4366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82"/>
            <a:ext cx="10515600" cy="1325563"/>
          </a:xfrm>
        </p:spPr>
        <p:txBody>
          <a:bodyPr/>
          <a:lstStyle/>
          <a:p>
            <a:r>
              <a:rPr lang="en-US" dirty="0"/>
              <a:t>Test Areas for Auditing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342345"/>
            <a:ext cx="11190514" cy="52435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Data Retention and User Involvement</a:t>
            </a:r>
          </a:p>
          <a:p>
            <a:pPr lvl="1"/>
            <a:r>
              <a:rPr lang="en-US" dirty="0"/>
              <a:t>Evaluate controls regarding the application’s data retention</a:t>
            </a:r>
          </a:p>
          <a:p>
            <a:pPr lvl="1"/>
            <a:r>
              <a:rPr lang="en-US" dirty="0"/>
              <a:t>Evaluate overall user involvement and support for the Application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Identity, Authentication, and Access Controls…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Host Hardening…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42C936-5A69-4482-962A-EF9FDA93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89A7C-DC84-40F7-9A4F-777E87DA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Frameworks for application security assessment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Best practices for secure application development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 areas for auditing applications</a:t>
            </a:r>
          </a:p>
          <a:p>
            <a:r>
              <a:rPr lang="en-US" dirty="0"/>
              <a:t>Team Project – guidance and Q&amp;A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8A21-439F-4DB1-A63B-069B13B3CCA6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723D9-F8BF-4076-86EB-C76712B6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</p:spTree>
    <p:extLst>
      <p:ext uri="{BB962C8B-B14F-4D97-AF65-F5344CB8AC3E}">
        <p14:creationId xmlns:p14="http://schemas.microsoft.com/office/powerpoint/2010/main" val="504819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769E-4149-4AF5-8334-1AF8BCBF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EC8A1-445D-4435-A929-B51F3056D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3D352-2B01-4FDA-BC2B-8D318914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7CC58-D990-49EB-889C-8564560A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6D510D-CC1F-4EB5-9129-2B6A96A40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901"/>
            <a:ext cx="6908377" cy="6463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F787AD-1923-47ED-AE3B-8C9D5EEF3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936" y="287011"/>
            <a:ext cx="6839064" cy="63071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5943FB-307C-49A2-BA38-53C2C3513B71}"/>
              </a:ext>
            </a:extLst>
          </p:cNvPr>
          <p:cNvSpPr txBox="1"/>
          <p:nvPr/>
        </p:nvSpPr>
        <p:spPr>
          <a:xfrm>
            <a:off x="2642616" y="-10889"/>
            <a:ext cx="943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Team Project SSP Deliverable Sections to Fill out: 1, 2, 7, 8, 9, 10.1, 11, 13 (one technical control family), Attachments 3, 4, 6, and 10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8F15994-B1B4-4BB0-8DC2-10BBD193945B}"/>
              </a:ext>
            </a:extLst>
          </p:cNvPr>
          <p:cNvSpPr/>
          <p:nvPr/>
        </p:nvSpPr>
        <p:spPr>
          <a:xfrm rot="10800000">
            <a:off x="3705356" y="709434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B1FC537-A3CF-4B96-9CCB-5852BF45F756}"/>
              </a:ext>
            </a:extLst>
          </p:cNvPr>
          <p:cNvSpPr/>
          <p:nvPr/>
        </p:nvSpPr>
        <p:spPr>
          <a:xfrm rot="10800000">
            <a:off x="3705356" y="941458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7932B5F-6518-4E3C-89EE-2D888761921D}"/>
              </a:ext>
            </a:extLst>
          </p:cNvPr>
          <p:cNvSpPr/>
          <p:nvPr/>
        </p:nvSpPr>
        <p:spPr>
          <a:xfrm rot="10800000">
            <a:off x="3966284" y="2743544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7F9D1BE-DF57-48B6-A494-A4A5A4B95148}"/>
              </a:ext>
            </a:extLst>
          </p:cNvPr>
          <p:cNvSpPr/>
          <p:nvPr/>
        </p:nvSpPr>
        <p:spPr>
          <a:xfrm rot="10800000">
            <a:off x="3966284" y="3000337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CF74DA2-80F7-4C1A-BEA4-2E4352DB141D}"/>
              </a:ext>
            </a:extLst>
          </p:cNvPr>
          <p:cNvSpPr/>
          <p:nvPr/>
        </p:nvSpPr>
        <p:spPr>
          <a:xfrm rot="10800000">
            <a:off x="3966283" y="3874306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9593CFC-27B5-4207-82D4-2F63EFAF1B07}"/>
              </a:ext>
            </a:extLst>
          </p:cNvPr>
          <p:cNvSpPr/>
          <p:nvPr/>
        </p:nvSpPr>
        <p:spPr>
          <a:xfrm rot="10800000">
            <a:off x="3984293" y="5164584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73636C3-EB66-4032-9D83-C0CB6CB6F7AA}"/>
              </a:ext>
            </a:extLst>
          </p:cNvPr>
          <p:cNvSpPr/>
          <p:nvPr/>
        </p:nvSpPr>
        <p:spPr>
          <a:xfrm rot="10800000">
            <a:off x="3984293" y="5609165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3195F6C-3DE9-48B1-A7D5-86AB17F2D590}"/>
              </a:ext>
            </a:extLst>
          </p:cNvPr>
          <p:cNvSpPr/>
          <p:nvPr/>
        </p:nvSpPr>
        <p:spPr>
          <a:xfrm rot="10800000">
            <a:off x="3993772" y="6501521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05B0102-7B67-48F0-ADEF-63E8EE696C89}"/>
              </a:ext>
            </a:extLst>
          </p:cNvPr>
          <p:cNvSpPr/>
          <p:nvPr/>
        </p:nvSpPr>
        <p:spPr>
          <a:xfrm rot="10800000">
            <a:off x="9397440" y="1136012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5D45B65-6126-4AA2-A1B4-279655E6F223}"/>
              </a:ext>
            </a:extLst>
          </p:cNvPr>
          <p:cNvSpPr/>
          <p:nvPr/>
        </p:nvSpPr>
        <p:spPr>
          <a:xfrm rot="10800000">
            <a:off x="9397439" y="2335858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BAFAD4-F090-4EB6-8B26-FE23FD36115B}"/>
              </a:ext>
            </a:extLst>
          </p:cNvPr>
          <p:cNvSpPr/>
          <p:nvPr/>
        </p:nvSpPr>
        <p:spPr>
          <a:xfrm rot="10800000">
            <a:off x="9651461" y="4061856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F4CF19-9B35-41A7-8905-33587899B3EB}"/>
              </a:ext>
            </a:extLst>
          </p:cNvPr>
          <p:cNvSpPr/>
          <p:nvPr/>
        </p:nvSpPr>
        <p:spPr>
          <a:xfrm rot="10800000">
            <a:off x="9630902" y="4857384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043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3F2A-9569-4488-85A7-12C52A40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Team Project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8697F-F1A9-4741-B95B-914AAADE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Instructions for diagrams for sections: </a:t>
            </a:r>
          </a:p>
          <a:p>
            <a:pPr lvl="1"/>
            <a:r>
              <a:rPr lang="en-US" dirty="0"/>
              <a:t>9.2 (Information System Components and Boundaries), </a:t>
            </a:r>
          </a:p>
          <a:p>
            <a:pPr lvl="1"/>
            <a:r>
              <a:rPr lang="en-US" dirty="0"/>
              <a:t>9.4 (Network Architecture)</a:t>
            </a:r>
          </a:p>
          <a:p>
            <a:pPr lvl="1"/>
            <a:r>
              <a:rPr lang="en-US" dirty="0"/>
              <a:t>10.1 (Data Flow) </a:t>
            </a:r>
          </a:p>
          <a:p>
            <a:pPr marL="0" indent="0">
              <a:buNone/>
            </a:pPr>
            <a:r>
              <a:rPr lang="en-US" dirty="0"/>
              <a:t>These can all be based on the high-level logical network diagram you create for section 9.4 (Network Architecture)</a:t>
            </a:r>
          </a:p>
          <a:p>
            <a:pPr marL="0" indent="0">
              <a:buNone/>
            </a:pPr>
            <a:r>
              <a:rPr lang="en-US" dirty="0"/>
              <a:t>Be sure to include the locations of the users in your diagram</a:t>
            </a:r>
          </a:p>
          <a:p>
            <a:pPr marL="0" indent="0">
              <a:buNone/>
            </a:pPr>
            <a:r>
              <a:rPr lang="en-US" dirty="0"/>
              <a:t>In addition to including them in your SSP, you should include and label this diagrams in a separate PDF file document that you deliver along with your SSP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BEF00-D49C-496A-8C4F-6DD7DD67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0F451-E83A-4DA6-B34D-4D9F9395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4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3F2A-9569-4488-85A7-12C52A40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Team Project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8697F-F1A9-4741-B95B-914AAADE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Instructions for diagrams for sections: </a:t>
            </a:r>
          </a:p>
          <a:p>
            <a:pPr lvl="1"/>
            <a:r>
              <a:rPr lang="en-US" dirty="0"/>
              <a:t>9.2 (Information System Components and Boundaries), </a:t>
            </a:r>
          </a:p>
          <a:p>
            <a:pPr lvl="1"/>
            <a:r>
              <a:rPr lang="en-US" dirty="0"/>
              <a:t>9.4 (Network Architecture)</a:t>
            </a:r>
          </a:p>
          <a:p>
            <a:pPr lvl="1"/>
            <a:r>
              <a:rPr lang="en-US" dirty="0"/>
              <a:t>10.1 (Data Flow) </a:t>
            </a:r>
          </a:p>
          <a:p>
            <a:pPr marL="0" indent="0">
              <a:buNone/>
            </a:pPr>
            <a:r>
              <a:rPr lang="en-US" dirty="0"/>
              <a:t>These can all be based on the high-level logical network diagram you create for section 9.4 (Network Architecture)</a:t>
            </a:r>
          </a:p>
          <a:p>
            <a:pPr marL="0" indent="0">
              <a:buNone/>
            </a:pPr>
            <a:r>
              <a:rPr lang="en-US" dirty="0"/>
              <a:t>Be sure to include the locations of the users in your diagram</a:t>
            </a:r>
          </a:p>
          <a:p>
            <a:pPr marL="0" indent="0">
              <a:buNone/>
            </a:pPr>
            <a:r>
              <a:rPr lang="en-US" dirty="0"/>
              <a:t>In addition to including them in your SSP, you should include and label this diagrams in a separate PDF file document that you deliver along with your SSP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BEF00-D49C-496A-8C4F-6DD7DD67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0F451-E83A-4DA6-B34D-4D9F9395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7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3F2A-9569-4488-85A7-12C52A40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38" y="0"/>
            <a:ext cx="10515600" cy="1325563"/>
          </a:xfrm>
        </p:spPr>
        <p:txBody>
          <a:bodyPr/>
          <a:lstStyle/>
          <a:p>
            <a:r>
              <a:rPr lang="en-US" dirty="0"/>
              <a:t>Team Project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8697F-F1A9-4741-B95B-914AAADE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75" y="1236102"/>
            <a:ext cx="4655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Instructions for Section 11’s Table 11-1, only identify: </a:t>
            </a:r>
          </a:p>
          <a:p>
            <a:r>
              <a:rPr lang="en-US" sz="1800" dirty="0"/>
              <a:t>External System (column 2)</a:t>
            </a:r>
          </a:p>
          <a:p>
            <a:r>
              <a:rPr lang="en-US" sz="1800" dirty="0"/>
              <a:t>Connection Security (column 4)</a:t>
            </a:r>
          </a:p>
          <a:p>
            <a:r>
              <a:rPr lang="en-US" sz="1800" dirty="0"/>
              <a:t>Data Direction (column 5)</a:t>
            </a:r>
          </a:p>
          <a:p>
            <a:r>
              <a:rPr lang="en-US" sz="1800" dirty="0"/>
              <a:t>Information Being Transmitted (column 6)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BEF00-D49C-496A-8C4F-6DD7DD67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0F451-E83A-4DA6-B34D-4D9F9395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4AF44-01F5-4940-9160-48B1EAEE6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449" y="1027906"/>
            <a:ext cx="7296525" cy="45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6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3F2A-9569-4488-85A7-12C52A40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Team Project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8697F-F1A9-4741-B95B-914AAADE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Instructions for Section 13: Only select and complete one </a:t>
            </a:r>
            <a:r>
              <a:rPr lang="en-US" b="1" dirty="0"/>
              <a:t>technical </a:t>
            </a:r>
            <a:r>
              <a:rPr lang="en-US" dirty="0"/>
              <a:t>control family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BEF00-D49C-496A-8C4F-6DD7DD67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0F451-E83A-4DA6-B34D-4D9F9395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048A0-5977-4F17-A6F4-960F1E957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151" y="2000384"/>
            <a:ext cx="6140766" cy="3683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F9973C-D2B9-4E2A-8F01-89D935BD934B}"/>
              </a:ext>
            </a:extLst>
          </p:cNvPr>
          <p:cNvSpPr txBox="1"/>
          <p:nvPr/>
        </p:nvSpPr>
        <p:spPr>
          <a:xfrm>
            <a:off x="423333" y="2918649"/>
            <a:ext cx="512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NIST SP 800-18r1 Guide for Developing Security Plans for Federal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13408016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3F2A-9569-4488-85A7-12C52A40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Guidance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8697F-F1A9-4741-B95B-914AAADE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4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Attachment 6 - Information System Contingency Plan: Only provide a plan (include a schedule tasks with labor estimate in person-hours) for completing Attachment 6 which is a Information System Contingency Plan (ISCP) based on </a:t>
            </a:r>
            <a:r>
              <a:rPr lang="en-US" dirty="0">
                <a:hlinkClick r:id="rId2"/>
              </a:rPr>
              <a:t>FedRAMP ISCP Template 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BEF00-D49C-496A-8C4F-6DD7DD67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0F451-E83A-4DA6-B34D-4D9F9395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B5CBE-BA0F-4040-A84F-61DD5E1A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10" y="3429000"/>
            <a:ext cx="4756324" cy="19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0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2E7E-B686-4307-A364-206C2F90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Client-Server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372FA-62CB-4E27-BDB7-662448BD8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47" y="1325563"/>
            <a:ext cx="10515600" cy="461076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LAN-based computing environment in which </a:t>
            </a:r>
          </a:p>
          <a:p>
            <a:pPr lvl="1"/>
            <a:r>
              <a:rPr lang="en-US" altLang="en-US" dirty="0"/>
              <a:t>A central database server or engine performs all database commands sent to it from client workstations</a:t>
            </a:r>
          </a:p>
          <a:p>
            <a:pPr lvl="1"/>
            <a:r>
              <a:rPr lang="en-US" altLang="en-US" dirty="0"/>
              <a:t>Application programs on each client concentrate on user interface functions</a:t>
            </a:r>
            <a:endParaRPr lang="en-US" dirty="0"/>
          </a:p>
        </p:txBody>
      </p:sp>
      <p:pic>
        <p:nvPicPr>
          <p:cNvPr id="4" name="Picture 7" descr="Noname.jpg">
            <a:extLst>
              <a:ext uri="{FF2B5EF4-FFF2-40B4-BE49-F238E27FC236}">
                <a16:creationId xmlns:a16="http://schemas.microsoft.com/office/drawing/2014/main" id="{588F5653-8AD6-4F18-A219-335862ED3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99" y="3028950"/>
            <a:ext cx="4648201" cy="304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oname.jpg">
            <a:extLst>
              <a:ext uri="{FF2B5EF4-FFF2-40B4-BE49-F238E27FC236}">
                <a16:creationId xmlns:a16="http://schemas.microsoft.com/office/drawing/2014/main" id="{0637A00F-C60D-4C42-A8CC-4D50F54EF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0"/>
            <a:ext cx="2847975" cy="183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1BD662-18B9-4691-BBF7-52316003B168}"/>
              </a:ext>
            </a:extLst>
          </p:cNvPr>
          <p:cNvSpPr/>
          <p:nvPr/>
        </p:nvSpPr>
        <p:spPr>
          <a:xfrm>
            <a:off x="6303545" y="4344097"/>
            <a:ext cx="53911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Increased efficiency and control over File server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Server only sends specific data, not entire files, which saves on network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Computing load is carried out by the server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Increasing security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Decreasing computing demand on the clients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2E234-DB99-4E61-B7B1-E47CA6A50FF0}"/>
              </a:ext>
            </a:extLst>
          </p:cNvPr>
          <p:cNvSpPr txBox="1"/>
          <p:nvPr/>
        </p:nvSpPr>
        <p:spPr>
          <a:xfrm>
            <a:off x="6210300" y="2969017"/>
            <a:ext cx="6218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Application processing is divided between client and server</a:t>
            </a:r>
          </a:p>
          <a:p>
            <a:pPr lvl="1"/>
            <a:r>
              <a:rPr lang="en-US" altLang="en-US" dirty="0"/>
              <a:t>Client manages the user interface</a:t>
            </a:r>
          </a:p>
          <a:p>
            <a:pPr lvl="1"/>
            <a:r>
              <a:rPr lang="en-US" altLang="en-US" dirty="0"/>
              <a:t>Database server is responsible for data storage and 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191256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62E2-319E-4926-ABE0-AF558B22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Team status reporting and security diagram reviews…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2EA38-2197-465F-9390-0BA764AD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F15CA-E060-4CBD-92EC-0AD09274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216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Frameworks for application security assessment</a:t>
            </a:r>
          </a:p>
          <a:p>
            <a:r>
              <a:rPr lang="en-US" b="1" dirty="0"/>
              <a:t>Best practices for secure application development</a:t>
            </a:r>
          </a:p>
          <a:p>
            <a:r>
              <a:rPr lang="en-US" b="1" dirty="0"/>
              <a:t>Test areas for auditing applications</a:t>
            </a:r>
          </a:p>
          <a:p>
            <a:r>
              <a:rPr lang="en-US" b="1" dirty="0"/>
              <a:t>Team Project – guidance and Q&amp;A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8A21-439F-4DB1-A63B-069B13B3CCA6}" type="slidenum">
              <a:rPr lang="en-US" smtClean="0"/>
              <a:t>51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723D9-F8BF-4076-86EB-C76712B6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</p:spTree>
    <p:extLst>
      <p:ext uri="{BB962C8B-B14F-4D97-AF65-F5344CB8AC3E}">
        <p14:creationId xmlns:p14="http://schemas.microsoft.com/office/powerpoint/2010/main" val="2781457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BFA2-8595-4AD1-B206-771FAFD7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N-Tier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93D78-F35E-4F08-86A4-2F6092F8B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91" y="1023559"/>
            <a:ext cx="1618965" cy="3669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A13741-34B2-45A3-BE64-435992F4C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466" y="938860"/>
            <a:ext cx="5394490" cy="4665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BF65E1-01E7-4D76-93D8-A45C0F6D9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32" y="4191000"/>
            <a:ext cx="4970473" cy="25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1CAB-5D7E-4A90-B2BE-50F347E6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Service Oriented Architecture (SOA)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363DB-DC67-414E-88EF-BA4A05EBF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7" y="1414564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sz="2400" dirty="0">
                <a:latin typeface="Arial" charset="0"/>
                <a:cs typeface="Arial" charset="0"/>
              </a:rPr>
              <a:t>A </a:t>
            </a:r>
            <a:r>
              <a:rPr kumimoji="1" lang="en-US" sz="2400" b="1" dirty="0">
                <a:latin typeface="Arial" charset="0"/>
                <a:cs typeface="Arial" charset="0"/>
              </a:rPr>
              <a:t>software</a:t>
            </a:r>
            <a:r>
              <a:rPr kumimoji="1" lang="en-US" sz="2400" dirty="0">
                <a:latin typeface="Arial" charset="0"/>
                <a:cs typeface="Arial" charset="0"/>
              </a:rPr>
              <a:t> architecture</a:t>
            </a:r>
          </a:p>
          <a:p>
            <a:pPr lvl="1"/>
            <a:r>
              <a:rPr kumimoji="1" lang="en-US" sz="2000" dirty="0">
                <a:latin typeface="Arial" charset="0"/>
                <a:cs typeface="Arial" charset="0"/>
              </a:rPr>
              <a:t>Business processes broken down into individual components (services) </a:t>
            </a:r>
          </a:p>
          <a:p>
            <a:pPr lvl="1"/>
            <a:r>
              <a:rPr kumimoji="1" lang="en-US" sz="2000" dirty="0">
                <a:latin typeface="Arial" charset="0"/>
                <a:cs typeface="Arial" charset="0"/>
              </a:rPr>
              <a:t>Designed to achieve desired results for the service </a:t>
            </a:r>
            <a:r>
              <a:rPr kumimoji="1" lang="en-US" sz="2000" b="1" dirty="0">
                <a:latin typeface="Arial" charset="0"/>
                <a:cs typeface="Arial" charset="0"/>
              </a:rPr>
              <a:t>consumer</a:t>
            </a:r>
          </a:p>
          <a:p>
            <a:pPr lvl="2"/>
            <a:r>
              <a:rPr kumimoji="1" lang="en-US" dirty="0">
                <a:latin typeface="Arial" charset="0"/>
                <a:cs typeface="Arial" charset="0"/>
              </a:rPr>
              <a:t>Application</a:t>
            </a:r>
          </a:p>
          <a:p>
            <a:pPr lvl="2"/>
            <a:r>
              <a:rPr kumimoji="1" lang="en-US" dirty="0">
                <a:latin typeface="Arial" charset="0"/>
                <a:cs typeface="Arial" charset="0"/>
              </a:rPr>
              <a:t>Another service</a:t>
            </a:r>
          </a:p>
          <a:p>
            <a:pPr lvl="2"/>
            <a:r>
              <a:rPr kumimoji="1" lang="en-US" dirty="0">
                <a:latin typeface="Arial" charset="0"/>
                <a:cs typeface="Arial" charset="0"/>
              </a:rPr>
              <a:t>Person (user)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93511-038E-4137-BFD3-2F2E4883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313" y="1635853"/>
            <a:ext cx="5587662" cy="40486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8069D7-2AEF-4694-B420-C5C07E14D1F4}"/>
              </a:ext>
            </a:extLst>
          </p:cNvPr>
          <p:cNvSpPr txBox="1">
            <a:spLocks/>
          </p:cNvSpPr>
          <p:nvPr/>
        </p:nvSpPr>
        <p:spPr>
          <a:xfrm>
            <a:off x="360027" y="4448746"/>
            <a:ext cx="3912066" cy="224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Principles:</a:t>
            </a:r>
          </a:p>
          <a:p>
            <a:pPr lvl="1"/>
            <a:r>
              <a:rPr lang="en-US" sz="2800" dirty="0"/>
              <a:t>Reusability</a:t>
            </a:r>
          </a:p>
          <a:p>
            <a:pPr lvl="1"/>
            <a:r>
              <a:rPr lang="en-US" sz="2800" dirty="0"/>
              <a:t>Interoperability</a:t>
            </a:r>
          </a:p>
          <a:p>
            <a:pPr lvl="1"/>
            <a:r>
              <a:rPr lang="en-US" sz="2800" dirty="0"/>
              <a:t>Componentization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7BEE6-02AD-45E9-B69B-0983F2B72582}"/>
              </a:ext>
            </a:extLst>
          </p:cNvPr>
          <p:cNvSpPr/>
          <p:nvPr/>
        </p:nvSpPr>
        <p:spPr>
          <a:xfrm>
            <a:off x="6426072" y="5671627"/>
            <a:ext cx="5556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/>
              <a:t>Using SOA, multiple applications can invoke multiple services</a:t>
            </a:r>
          </a:p>
        </p:txBody>
      </p:sp>
    </p:spTree>
    <p:extLst>
      <p:ext uri="{BB962C8B-B14F-4D97-AF65-F5344CB8AC3E}">
        <p14:creationId xmlns:p14="http://schemas.microsoft.com/office/powerpoint/2010/main" val="313394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BFA2-8595-4AD1-B206-771FAFD7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N-Tier Applications using SOA in the cloud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23403-59FC-4AEF-A99A-70E88B091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22" y="1372554"/>
            <a:ext cx="4747346" cy="4267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F663C-A515-41D1-9475-A71C1A996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071" y="1744488"/>
            <a:ext cx="5580507" cy="41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1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41BD-10BA-41AD-BD38-2CB61CEA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Development Infrastructure Example…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41164D-4381-4A6E-A958-EEA707951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162" y="0"/>
            <a:ext cx="277932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666A28-3479-4292-A03F-F6DBAC6CF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07" y="1525741"/>
            <a:ext cx="6782149" cy="36387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B60A03-127E-4B20-9587-D1067E976CF0}"/>
              </a:ext>
            </a:extLst>
          </p:cNvPr>
          <p:cNvSpPr txBox="1"/>
          <p:nvPr/>
        </p:nvSpPr>
        <p:spPr>
          <a:xfrm>
            <a:off x="1119507" y="1156409"/>
            <a:ext cx="352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supporting systems</a:t>
            </a:r>
          </a:p>
        </p:txBody>
      </p:sp>
    </p:spTree>
    <p:extLst>
      <p:ext uri="{BB962C8B-B14F-4D97-AF65-F5344CB8AC3E}">
        <p14:creationId xmlns:p14="http://schemas.microsoft.com/office/powerpoint/2010/main" val="727615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3203</Words>
  <Application>Microsoft Office PowerPoint</Application>
  <PresentationFormat>Widescreen</PresentationFormat>
  <Paragraphs>417</Paragraphs>
  <Slides>51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Office Theme</vt:lpstr>
      <vt:lpstr>Unit #10</vt:lpstr>
      <vt:lpstr>Agenda</vt:lpstr>
      <vt:lpstr>File Server architecture</vt:lpstr>
      <vt:lpstr>Limitations of File Server Architecture</vt:lpstr>
      <vt:lpstr>Client-Server Architecture</vt:lpstr>
      <vt:lpstr>N-Tier Architecture</vt:lpstr>
      <vt:lpstr>Service Oriented Architecture (SOA)</vt:lpstr>
      <vt:lpstr>N-Tier Applications using SOA in the cloud</vt:lpstr>
      <vt:lpstr>Development Infrastructure Example…</vt:lpstr>
      <vt:lpstr>Source Control </vt:lpstr>
      <vt:lpstr>Issue Tracking System</vt:lpstr>
      <vt:lpstr>Continuous Integration &amp;  Continuous Deployment</vt:lpstr>
      <vt:lpstr>Development Infrastructure Example…</vt:lpstr>
      <vt:lpstr>Application 3+ Tier Architecture example</vt:lpstr>
      <vt:lpstr>PPTM - People, Processes, Tools, and Measures</vt:lpstr>
      <vt:lpstr>STRIDE </vt:lpstr>
      <vt:lpstr>PPDIOO – Prepare, Plan, Design, Implement, Operate, Optimize</vt:lpstr>
      <vt:lpstr>OWASP (Open Web Application Security Project) Frameworks</vt:lpstr>
      <vt:lpstr>Agenda</vt:lpstr>
      <vt:lpstr>Static &amp; Dynamic Application Security Testing</vt:lpstr>
      <vt:lpstr>Automated application security testing tools</vt:lpstr>
      <vt:lpstr>Automated application security testing tools often provide vulnerability reports </vt:lpstr>
      <vt:lpstr>Application Security Assessment and Recommendations</vt:lpstr>
      <vt:lpstr>PowerPoint Presentation</vt:lpstr>
      <vt:lpstr>IBM AppScan example</vt:lpstr>
      <vt:lpstr>PowerPoint Presentation</vt:lpstr>
      <vt:lpstr>PowerPoint Presentation</vt:lpstr>
      <vt:lpstr>Additional best practices for secure application development</vt:lpstr>
      <vt:lpstr>Defense In Depth</vt:lpstr>
      <vt:lpstr>Positive Security Model</vt:lpstr>
      <vt:lpstr>Fail Safely</vt:lpstr>
      <vt:lpstr>Run with Least Privilege</vt:lpstr>
      <vt:lpstr>Avoid Security by Obscurity</vt:lpstr>
      <vt:lpstr>Keep Security Simple</vt:lpstr>
      <vt:lpstr>Use Open Standards</vt:lpstr>
      <vt:lpstr>Keep, manage and analyze logs to help detect intrusions</vt:lpstr>
      <vt:lpstr>Never Trust and “Zero Trust” External Infrastructure and Services</vt:lpstr>
      <vt:lpstr>Establish Secure Defaults</vt:lpstr>
      <vt:lpstr>Agenda</vt:lpstr>
      <vt:lpstr>Test Areas for Auditing Applications</vt:lpstr>
      <vt:lpstr>Test Areas for Auditing Applications</vt:lpstr>
      <vt:lpstr>Test Areas for Auditing Applications</vt:lpstr>
      <vt:lpstr>Agenda</vt:lpstr>
      <vt:lpstr>PowerPoint Presentation</vt:lpstr>
      <vt:lpstr>Team Project Guidance</vt:lpstr>
      <vt:lpstr>Team Project Guidance</vt:lpstr>
      <vt:lpstr>Team Project Guidance</vt:lpstr>
      <vt:lpstr>Team Project Guidance</vt:lpstr>
      <vt:lpstr>Guidance notes</vt:lpstr>
      <vt:lpstr>Team status reporting and security diagram reviews…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10</dc:title>
  <dc:creator>David Lanter</dc:creator>
  <cp:lastModifiedBy>Jose Gomez</cp:lastModifiedBy>
  <cp:revision>97</cp:revision>
  <dcterms:created xsi:type="dcterms:W3CDTF">2018-04-04T00:25:20Z</dcterms:created>
  <dcterms:modified xsi:type="dcterms:W3CDTF">2021-04-29T18:10:53Z</dcterms:modified>
</cp:coreProperties>
</file>