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sldIdLst>
    <p:sldId id="256" r:id="rId5"/>
    <p:sldId id="410" r:id="rId6"/>
    <p:sldId id="412" r:id="rId7"/>
    <p:sldId id="298" r:id="rId8"/>
    <p:sldId id="281" r:id="rId9"/>
    <p:sldId id="341" r:id="rId10"/>
    <p:sldId id="264" r:id="rId11"/>
    <p:sldId id="267" r:id="rId12"/>
    <p:sldId id="272" r:id="rId13"/>
    <p:sldId id="259" r:id="rId14"/>
    <p:sldId id="269" r:id="rId15"/>
    <p:sldId id="270" r:id="rId16"/>
    <p:sldId id="271" r:id="rId17"/>
    <p:sldId id="338" r:id="rId18"/>
    <p:sldId id="377" r:id="rId19"/>
    <p:sldId id="405" r:id="rId20"/>
    <p:sldId id="273" r:id="rId21"/>
    <p:sldId id="358" r:id="rId22"/>
    <p:sldId id="378" r:id="rId23"/>
    <p:sldId id="356" r:id="rId24"/>
    <p:sldId id="337" r:id="rId25"/>
    <p:sldId id="359" r:id="rId26"/>
    <p:sldId id="342" r:id="rId27"/>
    <p:sldId id="343" r:id="rId28"/>
    <p:sldId id="380" r:id="rId29"/>
    <p:sldId id="382" r:id="rId30"/>
    <p:sldId id="384" r:id="rId31"/>
    <p:sldId id="383" r:id="rId32"/>
    <p:sldId id="385" r:id="rId33"/>
    <p:sldId id="386" r:id="rId34"/>
    <p:sldId id="381" r:id="rId35"/>
    <p:sldId id="389" r:id="rId36"/>
    <p:sldId id="388" r:id="rId37"/>
    <p:sldId id="387" r:id="rId38"/>
    <p:sldId id="346" r:id="rId39"/>
    <p:sldId id="392" r:id="rId40"/>
    <p:sldId id="391" r:id="rId41"/>
    <p:sldId id="365" r:id="rId42"/>
    <p:sldId id="372" r:id="rId43"/>
    <p:sldId id="393" r:id="rId44"/>
    <p:sldId id="373" r:id="rId45"/>
    <p:sldId id="394" r:id="rId46"/>
    <p:sldId id="395" r:id="rId47"/>
    <p:sldId id="413" r:id="rId48"/>
    <p:sldId id="396" r:id="rId49"/>
    <p:sldId id="414" r:id="rId50"/>
    <p:sldId id="415" r:id="rId51"/>
    <p:sldId id="416" r:id="rId52"/>
    <p:sldId id="417" r:id="rId53"/>
    <p:sldId id="418" r:id="rId54"/>
    <p:sldId id="490" r:id="rId55"/>
    <p:sldId id="319" r:id="rId56"/>
    <p:sldId id="320" r:id="rId57"/>
    <p:sldId id="326" r:id="rId58"/>
    <p:sldId id="323" r:id="rId59"/>
    <p:sldId id="324" r:id="rId60"/>
    <p:sldId id="325" r:id="rId61"/>
    <p:sldId id="332" r:id="rId62"/>
    <p:sldId id="330" r:id="rId63"/>
    <p:sldId id="328" r:id="rId64"/>
    <p:sldId id="329" r:id="rId65"/>
    <p:sldId id="331" r:id="rId66"/>
    <p:sldId id="491" r:id="rId67"/>
    <p:sldId id="333" r:id="rId68"/>
    <p:sldId id="334" r:id="rId69"/>
    <p:sldId id="487" r:id="rId70"/>
    <p:sldId id="486" r:id="rId71"/>
    <p:sldId id="49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26" autoAdjust="0"/>
    <p:restoredTop sz="94660"/>
  </p:normalViewPr>
  <p:slideViewPr>
    <p:cSldViewPr snapToGrid="0">
      <p:cViewPr varScale="1">
        <p:scale>
          <a:sx n="79" d="100"/>
          <a:sy n="79" d="100"/>
        </p:scale>
        <p:origin x="180" y="6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D6664-4C5D-4732-A303-52982B274A8D}" type="datetimeFigureOut">
              <a:rPr lang="en-US" smtClean="0"/>
              <a:t>4/7/2021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030CB1-4C04-4A85-94A6-DEE5C168F970}" type="slidenum">
              <a:rPr lang="en-US" smtClean="0"/>
              <a:t>‹#›</a:t>
            </a:fld>
            <a:endParaRPr lang="en-US"/>
          </a:p>
        </p:txBody>
      </p:sp>
    </p:spTree>
    <p:extLst>
      <p:ext uri="{BB962C8B-B14F-4D97-AF65-F5344CB8AC3E}">
        <p14:creationId xmlns:p14="http://schemas.microsoft.com/office/powerpoint/2010/main" val="1946799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B65E1B-8843-4535-A77E-74A89BA3B94D}"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23DF9-374F-444C-9112-1610A4932101}" type="slidenum">
              <a:rPr lang="en-US" smtClean="0"/>
              <a:t>‹#›</a:t>
            </a:fld>
            <a:endParaRPr lang="en-US"/>
          </a:p>
        </p:txBody>
      </p:sp>
    </p:spTree>
    <p:extLst>
      <p:ext uri="{BB962C8B-B14F-4D97-AF65-F5344CB8AC3E}">
        <p14:creationId xmlns:p14="http://schemas.microsoft.com/office/powerpoint/2010/main" val="169161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B65E1B-8843-4535-A77E-74A89BA3B94D}"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23DF9-374F-444C-9112-1610A4932101}" type="slidenum">
              <a:rPr lang="en-US" smtClean="0"/>
              <a:t>‹#›</a:t>
            </a:fld>
            <a:endParaRPr lang="en-US"/>
          </a:p>
        </p:txBody>
      </p:sp>
    </p:spTree>
    <p:extLst>
      <p:ext uri="{BB962C8B-B14F-4D97-AF65-F5344CB8AC3E}">
        <p14:creationId xmlns:p14="http://schemas.microsoft.com/office/powerpoint/2010/main" val="79290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B65E1B-8843-4535-A77E-74A89BA3B94D}"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23DF9-374F-444C-9112-1610A4932101}" type="slidenum">
              <a:rPr lang="en-US" smtClean="0"/>
              <a:t>‹#›</a:t>
            </a:fld>
            <a:endParaRPr lang="en-US"/>
          </a:p>
        </p:txBody>
      </p:sp>
    </p:spTree>
    <p:extLst>
      <p:ext uri="{BB962C8B-B14F-4D97-AF65-F5344CB8AC3E}">
        <p14:creationId xmlns:p14="http://schemas.microsoft.com/office/powerpoint/2010/main" val="100397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B65E1B-8843-4535-A77E-74A89BA3B94D}"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23DF9-374F-444C-9112-1610A4932101}" type="slidenum">
              <a:rPr lang="en-US" smtClean="0"/>
              <a:t>‹#›</a:t>
            </a:fld>
            <a:endParaRPr lang="en-US"/>
          </a:p>
        </p:txBody>
      </p:sp>
    </p:spTree>
    <p:extLst>
      <p:ext uri="{BB962C8B-B14F-4D97-AF65-F5344CB8AC3E}">
        <p14:creationId xmlns:p14="http://schemas.microsoft.com/office/powerpoint/2010/main" val="56587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B65E1B-8843-4535-A77E-74A89BA3B94D}"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23DF9-374F-444C-9112-1610A4932101}" type="slidenum">
              <a:rPr lang="en-US" smtClean="0"/>
              <a:t>‹#›</a:t>
            </a:fld>
            <a:endParaRPr lang="en-US"/>
          </a:p>
        </p:txBody>
      </p:sp>
    </p:spTree>
    <p:extLst>
      <p:ext uri="{BB962C8B-B14F-4D97-AF65-F5344CB8AC3E}">
        <p14:creationId xmlns:p14="http://schemas.microsoft.com/office/powerpoint/2010/main" val="1620265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B65E1B-8843-4535-A77E-74A89BA3B94D}" type="datetimeFigureOut">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23DF9-374F-444C-9112-1610A4932101}" type="slidenum">
              <a:rPr lang="en-US" smtClean="0"/>
              <a:t>‹#›</a:t>
            </a:fld>
            <a:endParaRPr lang="en-US"/>
          </a:p>
        </p:txBody>
      </p:sp>
    </p:spTree>
    <p:extLst>
      <p:ext uri="{BB962C8B-B14F-4D97-AF65-F5344CB8AC3E}">
        <p14:creationId xmlns:p14="http://schemas.microsoft.com/office/powerpoint/2010/main" val="638068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B65E1B-8843-4535-A77E-74A89BA3B94D}" type="datetimeFigureOut">
              <a:rPr lang="en-US" smtClean="0"/>
              <a:t>4/7/2021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B23DF9-374F-444C-9112-1610A4932101}" type="slidenum">
              <a:rPr lang="en-US" smtClean="0"/>
              <a:t>‹#›</a:t>
            </a:fld>
            <a:endParaRPr lang="en-US"/>
          </a:p>
        </p:txBody>
      </p:sp>
    </p:spTree>
    <p:extLst>
      <p:ext uri="{BB962C8B-B14F-4D97-AF65-F5344CB8AC3E}">
        <p14:creationId xmlns:p14="http://schemas.microsoft.com/office/powerpoint/2010/main" val="1964097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B65E1B-8843-4535-A77E-74A89BA3B94D}" type="datetimeFigureOut">
              <a:rPr lang="en-US" smtClean="0"/>
              <a:t>4/7/2021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B23DF9-374F-444C-9112-1610A4932101}" type="slidenum">
              <a:rPr lang="en-US" smtClean="0"/>
              <a:t>‹#›</a:t>
            </a:fld>
            <a:endParaRPr lang="en-US"/>
          </a:p>
        </p:txBody>
      </p:sp>
    </p:spTree>
    <p:extLst>
      <p:ext uri="{BB962C8B-B14F-4D97-AF65-F5344CB8AC3E}">
        <p14:creationId xmlns:p14="http://schemas.microsoft.com/office/powerpoint/2010/main" val="1853942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65E1B-8843-4535-A77E-74A89BA3B94D}" type="datetimeFigureOut">
              <a:rPr lang="en-US" smtClean="0"/>
              <a:t>4/7/2021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B23DF9-374F-444C-9112-1610A4932101}" type="slidenum">
              <a:rPr lang="en-US" smtClean="0"/>
              <a:t>‹#›</a:t>
            </a:fld>
            <a:endParaRPr lang="en-US"/>
          </a:p>
        </p:txBody>
      </p:sp>
    </p:spTree>
    <p:extLst>
      <p:ext uri="{BB962C8B-B14F-4D97-AF65-F5344CB8AC3E}">
        <p14:creationId xmlns:p14="http://schemas.microsoft.com/office/powerpoint/2010/main" val="1422658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B65E1B-8843-4535-A77E-74A89BA3B94D}" type="datetimeFigureOut">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23DF9-374F-444C-9112-1610A4932101}" type="slidenum">
              <a:rPr lang="en-US" smtClean="0"/>
              <a:t>‹#›</a:t>
            </a:fld>
            <a:endParaRPr lang="en-US"/>
          </a:p>
        </p:txBody>
      </p:sp>
    </p:spTree>
    <p:extLst>
      <p:ext uri="{BB962C8B-B14F-4D97-AF65-F5344CB8AC3E}">
        <p14:creationId xmlns:p14="http://schemas.microsoft.com/office/powerpoint/2010/main" val="2016667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B65E1B-8843-4535-A77E-74A89BA3B94D}" type="datetimeFigureOut">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23DF9-374F-444C-9112-1610A4932101}" type="slidenum">
              <a:rPr lang="en-US" smtClean="0"/>
              <a:t>‹#›</a:t>
            </a:fld>
            <a:endParaRPr lang="en-US"/>
          </a:p>
        </p:txBody>
      </p:sp>
    </p:spTree>
    <p:extLst>
      <p:ext uri="{BB962C8B-B14F-4D97-AF65-F5344CB8AC3E}">
        <p14:creationId xmlns:p14="http://schemas.microsoft.com/office/powerpoint/2010/main" val="1272822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B65E1B-8843-4535-A77E-74A89BA3B94D}" type="datetimeFigureOut">
              <a:rPr lang="en-US" smtClean="0"/>
              <a:t>4/7/2021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23DF9-374F-444C-9112-1610A4932101}" type="slidenum">
              <a:rPr lang="en-US" smtClean="0"/>
              <a:t>‹#›</a:t>
            </a:fld>
            <a:endParaRPr lang="en-US"/>
          </a:p>
        </p:txBody>
      </p:sp>
    </p:spTree>
    <p:extLst>
      <p:ext uri="{BB962C8B-B14F-4D97-AF65-F5344CB8AC3E}">
        <p14:creationId xmlns:p14="http://schemas.microsoft.com/office/powerpoint/2010/main" val="1908953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#11</a:t>
            </a:r>
          </a:p>
        </p:txBody>
      </p:sp>
      <p:sp>
        <p:nvSpPr>
          <p:cNvPr id="3" name="Subtitle 2"/>
          <p:cNvSpPr>
            <a:spLocks noGrp="1"/>
          </p:cNvSpPr>
          <p:nvPr>
            <p:ph type="subTitle" idx="1"/>
          </p:nvPr>
        </p:nvSpPr>
        <p:spPr/>
        <p:txBody>
          <a:bodyPr/>
          <a:lstStyle/>
          <a:p>
            <a:r>
              <a:rPr lang="en-US" sz="2800" dirty="0"/>
              <a:t>Data Protection</a:t>
            </a:r>
          </a:p>
          <a:p>
            <a:r>
              <a:rPr lang="en-US" dirty="0"/>
              <a:t>MIS5214</a:t>
            </a:r>
          </a:p>
        </p:txBody>
      </p:sp>
    </p:spTree>
    <p:extLst>
      <p:ext uri="{BB962C8B-B14F-4D97-AF65-F5344CB8AC3E}">
        <p14:creationId xmlns:p14="http://schemas.microsoft.com/office/powerpoint/2010/main" val="3047292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38D1-C303-470A-8DD0-98C9FE9FB61E}"/>
              </a:ext>
            </a:extLst>
          </p:cNvPr>
          <p:cNvSpPr>
            <a:spLocks noGrp="1"/>
          </p:cNvSpPr>
          <p:nvPr>
            <p:ph type="title"/>
          </p:nvPr>
        </p:nvSpPr>
        <p:spPr>
          <a:xfrm>
            <a:off x="0" y="0"/>
            <a:ext cx="12192000" cy="1325563"/>
          </a:xfrm>
        </p:spPr>
        <p:txBody>
          <a:bodyPr>
            <a:normAutofit/>
          </a:bodyPr>
          <a:lstStyle/>
          <a:p>
            <a:r>
              <a:rPr lang="en-US" sz="4000" dirty="0"/>
              <a:t>Datasets are often exchanged without information needed to determine their fitness for use… </a:t>
            </a:r>
          </a:p>
        </p:txBody>
      </p:sp>
      <p:sp>
        <p:nvSpPr>
          <p:cNvPr id="8" name="Slide Number Placeholder 7">
            <a:extLst>
              <a:ext uri="{FF2B5EF4-FFF2-40B4-BE49-F238E27FC236}">
                <a16:creationId xmlns:a16="http://schemas.microsoft.com/office/drawing/2014/main" id="{CD709AD9-A25E-441D-9807-C4C506E9F9A5}"/>
              </a:ext>
            </a:extLst>
          </p:cNvPr>
          <p:cNvSpPr>
            <a:spLocks noGrp="1"/>
          </p:cNvSpPr>
          <p:nvPr>
            <p:ph type="sldNum" sz="quarter" idx="12"/>
          </p:nvPr>
        </p:nvSpPr>
        <p:spPr/>
        <p:txBody>
          <a:bodyPr/>
          <a:lstStyle/>
          <a:p>
            <a:fld id="{EBF53699-E175-46B2-9FE5-5D14452BAEE3}" type="slidenum">
              <a:rPr lang="en-US" smtClean="0"/>
              <a:t>10</a:t>
            </a:fld>
            <a:endParaRPr lang="en-US"/>
          </a:p>
        </p:txBody>
      </p:sp>
      <p:pic>
        <p:nvPicPr>
          <p:cNvPr id="4" name="Picture 3">
            <a:extLst>
              <a:ext uri="{FF2B5EF4-FFF2-40B4-BE49-F238E27FC236}">
                <a16:creationId xmlns:a16="http://schemas.microsoft.com/office/drawing/2014/main" id="{5603F698-4833-4A04-9389-8524181094CE}"/>
              </a:ext>
            </a:extLst>
          </p:cNvPr>
          <p:cNvPicPr>
            <a:picLocks noChangeAspect="1"/>
          </p:cNvPicPr>
          <p:nvPr/>
        </p:nvPicPr>
        <p:blipFill>
          <a:blip r:embed="rId2"/>
          <a:stretch>
            <a:fillRect/>
          </a:stretch>
        </p:blipFill>
        <p:spPr>
          <a:xfrm>
            <a:off x="327554" y="1716318"/>
            <a:ext cx="5583836" cy="2750152"/>
          </a:xfrm>
          <a:prstGeom prst="rect">
            <a:avLst/>
          </a:prstGeom>
        </p:spPr>
      </p:pic>
      <p:pic>
        <p:nvPicPr>
          <p:cNvPr id="5" name="Picture 4">
            <a:extLst>
              <a:ext uri="{FF2B5EF4-FFF2-40B4-BE49-F238E27FC236}">
                <a16:creationId xmlns:a16="http://schemas.microsoft.com/office/drawing/2014/main" id="{E8FFE845-3958-4020-A6E1-CD6013F397F1}"/>
              </a:ext>
            </a:extLst>
          </p:cNvPr>
          <p:cNvPicPr>
            <a:picLocks noChangeAspect="1"/>
          </p:cNvPicPr>
          <p:nvPr/>
        </p:nvPicPr>
        <p:blipFill>
          <a:blip r:embed="rId3"/>
          <a:stretch>
            <a:fillRect/>
          </a:stretch>
        </p:blipFill>
        <p:spPr>
          <a:xfrm>
            <a:off x="6155053" y="1325562"/>
            <a:ext cx="5953057" cy="3531663"/>
          </a:xfrm>
          <a:prstGeom prst="rect">
            <a:avLst/>
          </a:prstGeom>
        </p:spPr>
      </p:pic>
    </p:spTree>
    <p:extLst>
      <p:ext uri="{BB962C8B-B14F-4D97-AF65-F5344CB8AC3E}">
        <p14:creationId xmlns:p14="http://schemas.microsoft.com/office/powerpoint/2010/main" val="221868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DD716-0B37-4BDD-8EA0-6E6FD9D12C56}"/>
              </a:ext>
            </a:extLst>
          </p:cNvPr>
          <p:cNvSpPr>
            <a:spLocks noGrp="1"/>
          </p:cNvSpPr>
          <p:nvPr>
            <p:ph type="title"/>
          </p:nvPr>
        </p:nvSpPr>
        <p:spPr>
          <a:xfrm>
            <a:off x="0" y="0"/>
            <a:ext cx="10515600" cy="1325563"/>
          </a:xfrm>
        </p:spPr>
        <p:txBody>
          <a:bodyPr/>
          <a:lstStyle/>
          <a:p>
            <a:r>
              <a:rPr lang="en-US" dirty="0"/>
              <a:t>Provenance</a:t>
            </a:r>
          </a:p>
        </p:txBody>
      </p:sp>
      <p:sp>
        <p:nvSpPr>
          <p:cNvPr id="3" name="Content Placeholder 2">
            <a:extLst>
              <a:ext uri="{FF2B5EF4-FFF2-40B4-BE49-F238E27FC236}">
                <a16:creationId xmlns:a16="http://schemas.microsoft.com/office/drawing/2014/main" id="{F13181E4-6079-485F-9D08-E36B0DC75E38}"/>
              </a:ext>
            </a:extLst>
          </p:cNvPr>
          <p:cNvSpPr>
            <a:spLocks noGrp="1"/>
          </p:cNvSpPr>
          <p:nvPr>
            <p:ph idx="1"/>
          </p:nvPr>
        </p:nvSpPr>
        <p:spPr>
          <a:xfrm>
            <a:off x="270289" y="1085498"/>
            <a:ext cx="6356012" cy="2524626"/>
          </a:xfrm>
        </p:spPr>
        <p:txBody>
          <a:bodyPr>
            <a:noAutofit/>
          </a:bodyPr>
          <a:lstStyle/>
          <a:p>
            <a:pPr marL="0" indent="0">
              <a:buNone/>
            </a:pPr>
            <a:r>
              <a:rPr lang="en-US" sz="1800" i="1" dirty="0"/>
              <a:t>Provenance </a:t>
            </a:r>
            <a:r>
              <a:rPr lang="en-US" sz="1800" dirty="0"/>
              <a:t>traces back to 1294 in Old French as a derivative of the Latin </a:t>
            </a:r>
            <a:r>
              <a:rPr lang="en-US" sz="1800" i="1" dirty="0" err="1"/>
              <a:t>provenire</a:t>
            </a:r>
            <a:endParaRPr lang="en-US" sz="1800" i="1" dirty="0"/>
          </a:p>
          <a:p>
            <a:pPr lvl="1"/>
            <a:r>
              <a:rPr lang="en-US" sz="1800" i="1" dirty="0"/>
              <a:t>To come from, to be due to, be the result of</a:t>
            </a:r>
          </a:p>
          <a:p>
            <a:pPr marL="0" indent="0">
              <a:buNone/>
            </a:pPr>
            <a:endParaRPr lang="en-US" sz="200" dirty="0"/>
          </a:p>
          <a:p>
            <a:pPr marL="0" indent="0">
              <a:buNone/>
            </a:pPr>
            <a:r>
              <a:rPr lang="en-US" sz="2000" dirty="0"/>
              <a:t>In the art domain provenance entails an artifact’s complete ownership history</a:t>
            </a:r>
          </a:p>
          <a:p>
            <a:pPr marL="0" indent="0">
              <a:buNone/>
            </a:pPr>
            <a:endParaRPr lang="en-US" sz="2000" dirty="0"/>
          </a:p>
        </p:txBody>
      </p:sp>
      <p:sp>
        <p:nvSpPr>
          <p:cNvPr id="4" name="Slide Number Placeholder 3">
            <a:extLst>
              <a:ext uri="{FF2B5EF4-FFF2-40B4-BE49-F238E27FC236}">
                <a16:creationId xmlns:a16="http://schemas.microsoft.com/office/drawing/2014/main" id="{F791427E-9636-40BC-BF45-6AA69B4F53C1}"/>
              </a:ext>
            </a:extLst>
          </p:cNvPr>
          <p:cNvSpPr>
            <a:spLocks noGrp="1"/>
          </p:cNvSpPr>
          <p:nvPr>
            <p:ph type="sldNum" sz="quarter" idx="12"/>
          </p:nvPr>
        </p:nvSpPr>
        <p:spPr/>
        <p:txBody>
          <a:bodyPr/>
          <a:lstStyle/>
          <a:p>
            <a:fld id="{EBF53699-E175-46B2-9FE5-5D14452BAEE3}" type="slidenum">
              <a:rPr lang="en-US" smtClean="0"/>
              <a:t>11</a:t>
            </a:fld>
            <a:endParaRPr lang="en-US"/>
          </a:p>
        </p:txBody>
      </p:sp>
      <p:sp>
        <p:nvSpPr>
          <p:cNvPr id="7" name="Rectangle 6">
            <a:extLst>
              <a:ext uri="{FF2B5EF4-FFF2-40B4-BE49-F238E27FC236}">
                <a16:creationId xmlns:a16="http://schemas.microsoft.com/office/drawing/2014/main" id="{7E3CE405-BD8A-4B41-80E8-C86E4719F43A}"/>
              </a:ext>
            </a:extLst>
          </p:cNvPr>
          <p:cNvSpPr/>
          <p:nvPr/>
        </p:nvSpPr>
        <p:spPr>
          <a:xfrm>
            <a:off x="411017" y="5894685"/>
            <a:ext cx="11043045" cy="461665"/>
          </a:xfrm>
          <a:prstGeom prst="rect">
            <a:avLst/>
          </a:prstGeom>
        </p:spPr>
        <p:txBody>
          <a:bodyPr wrap="square">
            <a:spAutoFit/>
          </a:bodyPr>
          <a:lstStyle/>
          <a:p>
            <a:r>
              <a:rPr lang="en-US" sz="1200" dirty="0"/>
              <a:t>Tullis, J.A. et al., 2016, “Geoprocessing, Workflows, and Provenance”, in </a:t>
            </a:r>
            <a:r>
              <a:rPr lang="en-US" sz="1200" u="sng" dirty="0"/>
              <a:t>Remote Sensing Handbook: Remotely Sensed Data Characterization, Classification, and Accuracies</a:t>
            </a:r>
            <a:r>
              <a:rPr lang="en-US" sz="1200" dirty="0"/>
              <a:t>, edited by P. </a:t>
            </a:r>
            <a:r>
              <a:rPr lang="en-US" sz="1200" dirty="0" err="1"/>
              <a:t>Thenkabail</a:t>
            </a:r>
            <a:r>
              <a:rPr lang="en-US" sz="1200" dirty="0"/>
              <a:t>, Vol. 1., pp. 401-422, Boca Raton, FL: CRC Press.</a:t>
            </a:r>
          </a:p>
        </p:txBody>
      </p:sp>
      <p:pic>
        <p:nvPicPr>
          <p:cNvPr id="6" name="Picture 5">
            <a:extLst>
              <a:ext uri="{FF2B5EF4-FFF2-40B4-BE49-F238E27FC236}">
                <a16:creationId xmlns:a16="http://schemas.microsoft.com/office/drawing/2014/main" id="{CC07AC18-4796-4F76-9E3F-20893C2279C9}"/>
              </a:ext>
            </a:extLst>
          </p:cNvPr>
          <p:cNvPicPr>
            <a:picLocks noChangeAspect="1"/>
          </p:cNvPicPr>
          <p:nvPr/>
        </p:nvPicPr>
        <p:blipFill>
          <a:blip r:embed="rId2"/>
          <a:stretch>
            <a:fillRect/>
          </a:stretch>
        </p:blipFill>
        <p:spPr>
          <a:xfrm>
            <a:off x="6626300" y="-1"/>
            <a:ext cx="5458026" cy="3224464"/>
          </a:xfrm>
          <a:prstGeom prst="rect">
            <a:avLst/>
          </a:prstGeom>
        </p:spPr>
      </p:pic>
      <p:sp>
        <p:nvSpPr>
          <p:cNvPr id="8" name="Rectangle 7">
            <a:extLst>
              <a:ext uri="{FF2B5EF4-FFF2-40B4-BE49-F238E27FC236}">
                <a16:creationId xmlns:a16="http://schemas.microsoft.com/office/drawing/2014/main" id="{5EDEAC98-AE65-4D18-AFB1-F48F6287E783}"/>
              </a:ext>
            </a:extLst>
          </p:cNvPr>
          <p:cNvSpPr/>
          <p:nvPr/>
        </p:nvSpPr>
        <p:spPr>
          <a:xfrm>
            <a:off x="411019" y="3453677"/>
            <a:ext cx="10942782" cy="1646605"/>
          </a:xfrm>
          <a:prstGeom prst="rect">
            <a:avLst/>
          </a:prstGeom>
        </p:spPr>
        <p:txBody>
          <a:bodyPr wrap="square">
            <a:spAutoFit/>
          </a:bodyPr>
          <a:lstStyle/>
          <a:p>
            <a:endParaRPr lang="en-US" sz="1050" dirty="0"/>
          </a:p>
          <a:p>
            <a:r>
              <a:rPr lang="en-US" sz="2000" dirty="0"/>
              <a:t>There is an established research process for obtaining an artifact’s trusted provenance </a:t>
            </a:r>
          </a:p>
          <a:p>
            <a:pPr marL="800100" lvl="1" indent="-342900">
              <a:buFont typeface="Arial" panose="020B0604020202020204" pitchFamily="34" charset="0"/>
              <a:buChar char="•"/>
            </a:pPr>
            <a:r>
              <a:rPr lang="en-US" sz="2000" i="1" dirty="0"/>
              <a:t>The information is highly valued, particularly to authenticate real versus fraudulent works </a:t>
            </a:r>
          </a:p>
          <a:p>
            <a:endParaRPr lang="en-US" sz="1050" dirty="0"/>
          </a:p>
          <a:p>
            <a:r>
              <a:rPr lang="en-US" sz="2000" dirty="0"/>
              <a:t>“Provenance” is now increasingly used in a broad range of fields with various degrees of conflation of two closely related but distinct concepts of trust and metadata </a:t>
            </a:r>
          </a:p>
        </p:txBody>
      </p:sp>
      <p:sp>
        <p:nvSpPr>
          <p:cNvPr id="9" name="TextBox 8">
            <a:extLst>
              <a:ext uri="{FF2B5EF4-FFF2-40B4-BE49-F238E27FC236}">
                <a16:creationId xmlns:a16="http://schemas.microsoft.com/office/drawing/2014/main" id="{C57D62FC-B6C8-4BB6-BEA0-CCBA0EC0F996}"/>
              </a:ext>
            </a:extLst>
          </p:cNvPr>
          <p:cNvSpPr txBox="1"/>
          <p:nvPr/>
        </p:nvSpPr>
        <p:spPr>
          <a:xfrm>
            <a:off x="9434469" y="2821057"/>
            <a:ext cx="2649857" cy="553998"/>
          </a:xfrm>
          <a:prstGeom prst="rect">
            <a:avLst/>
          </a:prstGeom>
          <a:noFill/>
        </p:spPr>
        <p:txBody>
          <a:bodyPr wrap="square" rtlCol="0">
            <a:spAutoFit/>
          </a:bodyPr>
          <a:lstStyle/>
          <a:p>
            <a:r>
              <a:rPr lang="en-US" sz="1000" dirty="0"/>
              <a:t>Newbury, D. (2017) “Standardizing Museum Provenance for the Twenty-First Century”, from talk given at the Yale Center for British Art</a:t>
            </a:r>
          </a:p>
        </p:txBody>
      </p:sp>
    </p:spTree>
    <p:extLst>
      <p:ext uri="{BB962C8B-B14F-4D97-AF65-F5344CB8AC3E}">
        <p14:creationId xmlns:p14="http://schemas.microsoft.com/office/powerpoint/2010/main" val="12871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additive="base">
                                        <p:cTn id="2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 calcmode="lin" valueType="num">
                                      <p:cBhvr additive="base">
                                        <p:cTn id="3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566BA-3C95-401C-BE8A-8D5C4363A8F7}"/>
              </a:ext>
            </a:extLst>
          </p:cNvPr>
          <p:cNvSpPr>
            <a:spLocks noGrp="1"/>
          </p:cNvSpPr>
          <p:nvPr>
            <p:ph type="title"/>
          </p:nvPr>
        </p:nvSpPr>
        <p:spPr>
          <a:xfrm>
            <a:off x="0" y="0"/>
            <a:ext cx="10515600" cy="1325563"/>
          </a:xfrm>
        </p:spPr>
        <p:txBody>
          <a:bodyPr/>
          <a:lstStyle/>
          <a:p>
            <a:r>
              <a:rPr lang="en-US" dirty="0"/>
              <a:t>Provenance</a:t>
            </a:r>
          </a:p>
        </p:txBody>
      </p:sp>
      <p:sp>
        <p:nvSpPr>
          <p:cNvPr id="3" name="Content Placeholder 2">
            <a:extLst>
              <a:ext uri="{FF2B5EF4-FFF2-40B4-BE49-F238E27FC236}">
                <a16:creationId xmlns:a16="http://schemas.microsoft.com/office/drawing/2014/main" id="{FFF320CE-F086-455E-A9EB-DBFF6F6F3166}"/>
              </a:ext>
            </a:extLst>
          </p:cNvPr>
          <p:cNvSpPr>
            <a:spLocks noGrp="1"/>
          </p:cNvSpPr>
          <p:nvPr>
            <p:ph idx="1"/>
          </p:nvPr>
        </p:nvSpPr>
        <p:spPr>
          <a:xfrm>
            <a:off x="838200" y="1325563"/>
            <a:ext cx="10515600" cy="4351338"/>
          </a:xfrm>
        </p:spPr>
        <p:txBody>
          <a:bodyPr>
            <a:normAutofit/>
          </a:bodyPr>
          <a:lstStyle/>
          <a:p>
            <a:pPr marL="0" indent="0">
              <a:buNone/>
            </a:pPr>
            <a:r>
              <a:rPr lang="en-US" dirty="0"/>
              <a:t>W3C Provenance Incubator Group’s definition of provenance (in a web resource context):</a:t>
            </a:r>
          </a:p>
          <a:p>
            <a:pPr lvl="1"/>
            <a:r>
              <a:rPr lang="en-US" dirty="0"/>
              <a:t>Provenance is a record that describes entities and processes involved in producing and delivering or influencing a resource</a:t>
            </a:r>
          </a:p>
          <a:p>
            <a:pPr lvl="1"/>
            <a:r>
              <a:rPr lang="en-US" dirty="0"/>
              <a:t>Provenance provides a critical foundation for assessing authenticity, enabling trust, and allowing reproducibility</a:t>
            </a:r>
          </a:p>
          <a:p>
            <a:pPr lvl="1"/>
            <a:r>
              <a:rPr lang="en-US" dirty="0"/>
              <a:t>Provenance assertions are contextual metadata that can become important records with their own provenance</a:t>
            </a:r>
          </a:p>
        </p:txBody>
      </p:sp>
      <p:sp>
        <p:nvSpPr>
          <p:cNvPr id="4" name="Slide Number Placeholder 3">
            <a:extLst>
              <a:ext uri="{FF2B5EF4-FFF2-40B4-BE49-F238E27FC236}">
                <a16:creationId xmlns:a16="http://schemas.microsoft.com/office/drawing/2014/main" id="{FFC616B3-5EF3-43DD-AF94-55122453CC61}"/>
              </a:ext>
            </a:extLst>
          </p:cNvPr>
          <p:cNvSpPr>
            <a:spLocks noGrp="1"/>
          </p:cNvSpPr>
          <p:nvPr>
            <p:ph type="sldNum" sz="quarter" idx="12"/>
          </p:nvPr>
        </p:nvSpPr>
        <p:spPr/>
        <p:txBody>
          <a:bodyPr/>
          <a:lstStyle/>
          <a:p>
            <a:fld id="{EBF53699-E175-46B2-9FE5-5D14452BAEE3}" type="slidenum">
              <a:rPr lang="en-US" smtClean="0"/>
              <a:t>12</a:t>
            </a:fld>
            <a:endParaRPr lang="en-US"/>
          </a:p>
        </p:txBody>
      </p:sp>
      <p:sp>
        <p:nvSpPr>
          <p:cNvPr id="5" name="Rectangle 4">
            <a:extLst>
              <a:ext uri="{FF2B5EF4-FFF2-40B4-BE49-F238E27FC236}">
                <a16:creationId xmlns:a16="http://schemas.microsoft.com/office/drawing/2014/main" id="{47EFA7EF-8ECD-4EF1-8623-7FBA02D6B0BB}"/>
              </a:ext>
            </a:extLst>
          </p:cNvPr>
          <p:cNvSpPr/>
          <p:nvPr/>
        </p:nvSpPr>
        <p:spPr>
          <a:xfrm>
            <a:off x="7239010" y="4762478"/>
            <a:ext cx="3730893" cy="369332"/>
          </a:xfrm>
          <a:prstGeom prst="rect">
            <a:avLst/>
          </a:prstGeom>
        </p:spPr>
        <p:txBody>
          <a:bodyPr wrap="none">
            <a:spAutoFit/>
          </a:bodyPr>
          <a:lstStyle/>
          <a:p>
            <a:r>
              <a:rPr lang="en-US" dirty="0"/>
              <a:t>https://www.w3.org/TR/prov-primer/</a:t>
            </a:r>
          </a:p>
        </p:txBody>
      </p:sp>
    </p:spTree>
    <p:extLst>
      <p:ext uri="{BB962C8B-B14F-4D97-AF65-F5344CB8AC3E}">
        <p14:creationId xmlns:p14="http://schemas.microsoft.com/office/powerpoint/2010/main" val="269043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1C0D1-9E61-4CA0-9534-8A0AB876F6DA}"/>
              </a:ext>
            </a:extLst>
          </p:cNvPr>
          <p:cNvSpPr>
            <a:spLocks noGrp="1"/>
          </p:cNvSpPr>
          <p:nvPr>
            <p:ph type="title"/>
          </p:nvPr>
        </p:nvSpPr>
        <p:spPr>
          <a:xfrm>
            <a:off x="0" y="0"/>
            <a:ext cx="10515600" cy="1325563"/>
          </a:xfrm>
        </p:spPr>
        <p:txBody>
          <a:bodyPr/>
          <a:lstStyle/>
          <a:p>
            <a:r>
              <a:rPr lang="en-US" dirty="0"/>
              <a:t>Provenance and data lineage</a:t>
            </a:r>
          </a:p>
        </p:txBody>
      </p:sp>
      <p:sp>
        <p:nvSpPr>
          <p:cNvPr id="3" name="Content Placeholder 2">
            <a:extLst>
              <a:ext uri="{FF2B5EF4-FFF2-40B4-BE49-F238E27FC236}">
                <a16:creationId xmlns:a16="http://schemas.microsoft.com/office/drawing/2014/main" id="{5D8D7818-C084-4217-864C-B7039BF051F7}"/>
              </a:ext>
            </a:extLst>
          </p:cNvPr>
          <p:cNvSpPr>
            <a:spLocks noGrp="1"/>
          </p:cNvSpPr>
          <p:nvPr>
            <p:ph idx="1"/>
          </p:nvPr>
        </p:nvSpPr>
        <p:spPr>
          <a:xfrm>
            <a:off x="409575" y="1221708"/>
            <a:ext cx="6937771" cy="4613510"/>
          </a:xfrm>
        </p:spPr>
        <p:txBody>
          <a:bodyPr/>
          <a:lstStyle/>
          <a:p>
            <a:pPr marL="0" indent="0">
              <a:buNone/>
            </a:pPr>
            <a:r>
              <a:rPr lang="en-US" dirty="0"/>
              <a:t>“Data provenance” and “data lineage” is used here interchangeably, overlooking subtle differences in their meanings</a:t>
            </a:r>
          </a:p>
          <a:p>
            <a:pPr lvl="1"/>
            <a:r>
              <a:rPr lang="en-US" sz="2800" dirty="0"/>
              <a:t>Data provenance suggests process history</a:t>
            </a:r>
          </a:p>
          <a:p>
            <a:pPr lvl="1"/>
            <a:endParaRPr lang="en-US" sz="2800" dirty="0"/>
          </a:p>
        </p:txBody>
      </p:sp>
      <p:sp>
        <p:nvSpPr>
          <p:cNvPr id="4" name="Slide Number Placeholder 3">
            <a:extLst>
              <a:ext uri="{FF2B5EF4-FFF2-40B4-BE49-F238E27FC236}">
                <a16:creationId xmlns:a16="http://schemas.microsoft.com/office/drawing/2014/main" id="{26FE9E75-962A-4496-A6E9-005CC84B8BD9}"/>
              </a:ext>
            </a:extLst>
          </p:cNvPr>
          <p:cNvSpPr>
            <a:spLocks noGrp="1"/>
          </p:cNvSpPr>
          <p:nvPr>
            <p:ph type="sldNum" sz="quarter" idx="12"/>
          </p:nvPr>
        </p:nvSpPr>
        <p:spPr/>
        <p:txBody>
          <a:bodyPr/>
          <a:lstStyle/>
          <a:p>
            <a:fld id="{EBF53699-E175-46B2-9FE5-5D14452BAEE3}" type="slidenum">
              <a:rPr lang="en-US" smtClean="0"/>
              <a:t>13</a:t>
            </a:fld>
            <a:endParaRPr lang="en-US"/>
          </a:p>
        </p:txBody>
      </p:sp>
      <p:sp>
        <p:nvSpPr>
          <p:cNvPr id="6" name="Rectangle 5">
            <a:extLst>
              <a:ext uri="{FF2B5EF4-FFF2-40B4-BE49-F238E27FC236}">
                <a16:creationId xmlns:a16="http://schemas.microsoft.com/office/drawing/2014/main" id="{0D728C94-ADDD-45CB-8122-CF34DFB3C4FC}"/>
              </a:ext>
            </a:extLst>
          </p:cNvPr>
          <p:cNvSpPr/>
          <p:nvPr/>
        </p:nvSpPr>
        <p:spPr>
          <a:xfrm>
            <a:off x="728662" y="5047972"/>
            <a:ext cx="10734675" cy="830997"/>
          </a:xfrm>
          <a:prstGeom prst="rect">
            <a:avLst/>
          </a:prstGeom>
        </p:spPr>
        <p:txBody>
          <a:bodyPr wrap="square">
            <a:spAutoFit/>
          </a:bodyPr>
          <a:lstStyle/>
          <a:p>
            <a:r>
              <a:rPr lang="en-US" sz="2400" b="1" i="1" dirty="0"/>
              <a:t>This presentation explores how data lineage metadata can aid understanding and establish trust of data </a:t>
            </a:r>
          </a:p>
        </p:txBody>
      </p:sp>
      <p:pic>
        <p:nvPicPr>
          <p:cNvPr id="7" name="Picture 6">
            <a:extLst>
              <a:ext uri="{FF2B5EF4-FFF2-40B4-BE49-F238E27FC236}">
                <a16:creationId xmlns:a16="http://schemas.microsoft.com/office/drawing/2014/main" id="{9DDBCD35-65D0-48CF-A370-0282A800B78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7531768" y="0"/>
            <a:ext cx="4660231" cy="2867835"/>
          </a:xfrm>
          <a:prstGeom prst="rect">
            <a:avLst/>
          </a:prstGeom>
        </p:spPr>
      </p:pic>
      <p:sp>
        <p:nvSpPr>
          <p:cNvPr id="9" name="Content Placeholder 2">
            <a:extLst>
              <a:ext uri="{FF2B5EF4-FFF2-40B4-BE49-F238E27FC236}">
                <a16:creationId xmlns:a16="http://schemas.microsoft.com/office/drawing/2014/main" id="{9C7A0065-927B-4F06-AB33-4DD349986A27}"/>
              </a:ext>
            </a:extLst>
          </p:cNvPr>
          <p:cNvSpPr txBox="1">
            <a:spLocks/>
          </p:cNvSpPr>
          <p:nvPr/>
        </p:nvSpPr>
        <p:spPr>
          <a:xfrm>
            <a:off x="409575" y="2898009"/>
            <a:ext cx="11468100" cy="183018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000" dirty="0"/>
              <a:t>Data lineage implies a kind of genealogy or data pedigree record relative to both </a:t>
            </a:r>
          </a:p>
          <a:p>
            <a:pPr marL="1371600" lvl="2" indent="-457200">
              <a:buFont typeface="+mj-lt"/>
              <a:buAutoNum type="arabicPeriod"/>
            </a:pPr>
            <a:r>
              <a:rPr lang="en-US" sz="3000" dirty="0"/>
              <a:t>Sources of data </a:t>
            </a:r>
          </a:p>
          <a:p>
            <a:pPr marL="1371600" lvl="2" indent="-457200">
              <a:buFont typeface="+mj-lt"/>
              <a:buAutoNum type="arabicPeriod"/>
            </a:pPr>
            <a:r>
              <a:rPr lang="en-US" sz="3000" dirty="0"/>
              <a:t>Processing applied to the sources to produce an information product</a:t>
            </a:r>
          </a:p>
        </p:txBody>
      </p:sp>
    </p:spTree>
    <p:extLst>
      <p:ext uri="{BB962C8B-B14F-4D97-AF65-F5344CB8AC3E}">
        <p14:creationId xmlns:p14="http://schemas.microsoft.com/office/powerpoint/2010/main" val="198447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22"/>
            <a:ext cx="12192000" cy="1178525"/>
          </a:xfrm>
        </p:spPr>
        <p:txBody>
          <a:bodyPr>
            <a:noAutofit/>
          </a:bodyPr>
          <a:lstStyle/>
          <a:p>
            <a:pPr algn="l"/>
            <a:r>
              <a:rPr lang="en-US" sz="3600" dirty="0"/>
              <a:t>Early metadata standards for documenting lineage of data produced with Geographic Information Systems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6427869" y="1260905"/>
            <a:ext cx="3885910" cy="5445947"/>
          </a:xfrm>
          <a:prstGeom prst="rect">
            <a:avLst/>
          </a:prstGeom>
          <a:ln w="25400">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1812854" y="1255465"/>
            <a:ext cx="3703044" cy="5451386"/>
          </a:xfrm>
          <a:prstGeom prst="rect">
            <a:avLst/>
          </a:prstGeom>
          <a:ln w="254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4098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5D90-99BC-4411-8B5A-5443D98F3D95}"/>
              </a:ext>
            </a:extLst>
          </p:cNvPr>
          <p:cNvSpPr>
            <a:spLocks noGrp="1"/>
          </p:cNvSpPr>
          <p:nvPr>
            <p:ph type="title"/>
          </p:nvPr>
        </p:nvSpPr>
        <p:spPr>
          <a:xfrm>
            <a:off x="0" y="0"/>
            <a:ext cx="10515600" cy="1325563"/>
          </a:xfrm>
        </p:spPr>
        <p:txBody>
          <a:bodyPr/>
          <a:lstStyle/>
          <a:p>
            <a:r>
              <a:rPr lang="en-US" dirty="0"/>
              <a:t>Geographic Information System (GIS)</a:t>
            </a:r>
          </a:p>
        </p:txBody>
      </p:sp>
      <p:sp>
        <p:nvSpPr>
          <p:cNvPr id="3" name="Content Placeholder 2">
            <a:extLst>
              <a:ext uri="{FF2B5EF4-FFF2-40B4-BE49-F238E27FC236}">
                <a16:creationId xmlns:a16="http://schemas.microsoft.com/office/drawing/2014/main" id="{B21B8391-6791-4E1E-A3B2-98952C761E4B}"/>
              </a:ext>
            </a:extLst>
          </p:cNvPr>
          <p:cNvSpPr>
            <a:spLocks noGrp="1"/>
          </p:cNvSpPr>
          <p:nvPr>
            <p:ph idx="1"/>
          </p:nvPr>
        </p:nvSpPr>
        <p:spPr>
          <a:xfrm>
            <a:off x="600075" y="1114425"/>
            <a:ext cx="11239500" cy="4562476"/>
          </a:xfrm>
        </p:spPr>
        <p:txBody>
          <a:bodyPr/>
          <a:lstStyle/>
          <a:p>
            <a:r>
              <a:rPr lang="en-US" dirty="0"/>
              <a:t>Provides similar data import, query, manipulation, analysis (e.g. statistics), reformat, display/visualization, output  and report capabilities as other information systems</a:t>
            </a:r>
          </a:p>
          <a:p>
            <a:r>
              <a:rPr lang="en-US" dirty="0"/>
              <a:t>Also organize their data in </a:t>
            </a:r>
          </a:p>
          <a:p>
            <a:pPr lvl="1"/>
            <a:r>
              <a:rPr lang="en-US" dirty="0"/>
              <a:t>Data base management systems</a:t>
            </a:r>
          </a:p>
          <a:p>
            <a:pPr lvl="1"/>
            <a:r>
              <a:rPr lang="en-US" dirty="0"/>
              <a:t>File systems</a:t>
            </a:r>
          </a:p>
          <a:p>
            <a:pPr lvl="1"/>
            <a:endParaRPr lang="en-US" dirty="0"/>
          </a:p>
          <a:p>
            <a:r>
              <a:rPr lang="en-US" dirty="0"/>
              <a:t>With the addition of spatial analysis and cartographic mapping capabilities</a:t>
            </a:r>
          </a:p>
        </p:txBody>
      </p:sp>
      <p:sp>
        <p:nvSpPr>
          <p:cNvPr id="4" name="Slide Number Placeholder 3">
            <a:extLst>
              <a:ext uri="{FF2B5EF4-FFF2-40B4-BE49-F238E27FC236}">
                <a16:creationId xmlns:a16="http://schemas.microsoft.com/office/drawing/2014/main" id="{62C7AC56-A79F-4D38-8B98-72B003D480BB}"/>
              </a:ext>
            </a:extLst>
          </p:cNvPr>
          <p:cNvSpPr>
            <a:spLocks noGrp="1"/>
          </p:cNvSpPr>
          <p:nvPr>
            <p:ph type="sldNum" sz="quarter" idx="12"/>
          </p:nvPr>
        </p:nvSpPr>
        <p:spPr/>
        <p:txBody>
          <a:bodyPr/>
          <a:lstStyle/>
          <a:p>
            <a:fld id="{EBF53699-E175-46B2-9FE5-5D14452BAEE3}" type="slidenum">
              <a:rPr lang="en-US" smtClean="0"/>
              <a:t>15</a:t>
            </a:fld>
            <a:endParaRPr lang="en-US"/>
          </a:p>
        </p:txBody>
      </p:sp>
      <p:pic>
        <p:nvPicPr>
          <p:cNvPr id="6" name="Picture 5">
            <a:extLst>
              <a:ext uri="{FF2B5EF4-FFF2-40B4-BE49-F238E27FC236}">
                <a16:creationId xmlns:a16="http://schemas.microsoft.com/office/drawing/2014/main" id="{9D7A2FE8-C895-48D7-90A3-835BA141B98C}"/>
              </a:ext>
            </a:extLst>
          </p:cNvPr>
          <p:cNvPicPr>
            <a:picLocks noChangeAspect="1"/>
          </p:cNvPicPr>
          <p:nvPr/>
        </p:nvPicPr>
        <p:blipFill>
          <a:blip r:embed="rId2"/>
          <a:stretch>
            <a:fillRect/>
          </a:stretch>
        </p:blipFill>
        <p:spPr>
          <a:xfrm>
            <a:off x="5787643" y="2005012"/>
            <a:ext cx="3186527" cy="1785938"/>
          </a:xfrm>
          <a:prstGeom prst="rect">
            <a:avLst/>
          </a:prstGeom>
        </p:spPr>
      </p:pic>
      <p:pic>
        <p:nvPicPr>
          <p:cNvPr id="7" name="Picture 6">
            <a:extLst>
              <a:ext uri="{FF2B5EF4-FFF2-40B4-BE49-F238E27FC236}">
                <a16:creationId xmlns:a16="http://schemas.microsoft.com/office/drawing/2014/main" id="{981B6E02-B1E6-4174-8B0F-07E8814AB76F}"/>
              </a:ext>
            </a:extLst>
          </p:cNvPr>
          <p:cNvPicPr>
            <a:picLocks noChangeAspect="1"/>
          </p:cNvPicPr>
          <p:nvPr/>
        </p:nvPicPr>
        <p:blipFill>
          <a:blip r:embed="rId3"/>
          <a:stretch>
            <a:fillRect/>
          </a:stretch>
        </p:blipFill>
        <p:spPr>
          <a:xfrm>
            <a:off x="9096375" y="2005012"/>
            <a:ext cx="2516220" cy="2104244"/>
          </a:xfrm>
          <a:prstGeom prst="rect">
            <a:avLst/>
          </a:prstGeom>
        </p:spPr>
      </p:pic>
      <p:pic>
        <p:nvPicPr>
          <p:cNvPr id="9" name="Picture 8">
            <a:extLst>
              <a:ext uri="{FF2B5EF4-FFF2-40B4-BE49-F238E27FC236}">
                <a16:creationId xmlns:a16="http://schemas.microsoft.com/office/drawing/2014/main" id="{980C391A-47FD-4052-BD00-5ADC9102FDAB}"/>
              </a:ext>
            </a:extLst>
          </p:cNvPr>
          <p:cNvPicPr>
            <a:picLocks noChangeAspect="1"/>
          </p:cNvPicPr>
          <p:nvPr/>
        </p:nvPicPr>
        <p:blipFill>
          <a:blip r:embed="rId4"/>
          <a:stretch>
            <a:fillRect/>
          </a:stretch>
        </p:blipFill>
        <p:spPr>
          <a:xfrm>
            <a:off x="1962150" y="4533863"/>
            <a:ext cx="4677730" cy="2086014"/>
          </a:xfrm>
          <a:prstGeom prst="rect">
            <a:avLst/>
          </a:prstGeom>
        </p:spPr>
      </p:pic>
      <p:pic>
        <p:nvPicPr>
          <p:cNvPr id="11" name="Picture 10">
            <a:extLst>
              <a:ext uri="{FF2B5EF4-FFF2-40B4-BE49-F238E27FC236}">
                <a16:creationId xmlns:a16="http://schemas.microsoft.com/office/drawing/2014/main" id="{9E0E65BC-7148-4A96-AC65-BF7EA86E4544}"/>
              </a:ext>
            </a:extLst>
          </p:cNvPr>
          <p:cNvPicPr>
            <a:picLocks noChangeAspect="1"/>
          </p:cNvPicPr>
          <p:nvPr/>
        </p:nvPicPr>
        <p:blipFill>
          <a:blip r:embed="rId5"/>
          <a:stretch>
            <a:fillRect/>
          </a:stretch>
        </p:blipFill>
        <p:spPr>
          <a:xfrm>
            <a:off x="7380906" y="4533863"/>
            <a:ext cx="2686188" cy="2178162"/>
          </a:xfrm>
          <a:prstGeom prst="rect">
            <a:avLst/>
          </a:prstGeom>
        </p:spPr>
      </p:pic>
    </p:spTree>
    <p:extLst>
      <p:ext uri="{BB962C8B-B14F-4D97-AF65-F5344CB8AC3E}">
        <p14:creationId xmlns:p14="http://schemas.microsoft.com/office/powerpoint/2010/main" val="11796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007890" y="266701"/>
            <a:ext cx="4857149" cy="584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0134601" y="1143001"/>
            <a:ext cx="1388103" cy="4969213"/>
          </a:xfrm>
          <a:prstGeom prst="round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69E3FE4A-2679-47DC-A3E9-F085F3039CA6}"/>
              </a:ext>
            </a:extLst>
          </p:cNvPr>
          <p:cNvPicPr>
            <a:picLocks noChangeAspect="1"/>
          </p:cNvPicPr>
          <p:nvPr/>
        </p:nvPicPr>
        <p:blipFill>
          <a:blip r:embed="rId3"/>
          <a:stretch>
            <a:fillRect/>
          </a:stretch>
        </p:blipFill>
        <p:spPr>
          <a:xfrm>
            <a:off x="3062574" y="1499835"/>
            <a:ext cx="3718882" cy="3724979"/>
          </a:xfrm>
          <a:prstGeom prst="rect">
            <a:avLst/>
          </a:prstGeom>
        </p:spPr>
      </p:pic>
      <p:pic>
        <p:nvPicPr>
          <p:cNvPr id="3" name="Picture 2">
            <a:extLst>
              <a:ext uri="{FF2B5EF4-FFF2-40B4-BE49-F238E27FC236}">
                <a16:creationId xmlns:a16="http://schemas.microsoft.com/office/drawing/2014/main" id="{63C5036C-EC9B-49D4-9DBF-EB693B07DA52}"/>
              </a:ext>
            </a:extLst>
          </p:cNvPr>
          <p:cNvPicPr>
            <a:picLocks noChangeAspect="1"/>
          </p:cNvPicPr>
          <p:nvPr/>
        </p:nvPicPr>
        <p:blipFill>
          <a:blip r:embed="rId4"/>
          <a:stretch>
            <a:fillRect/>
          </a:stretch>
        </p:blipFill>
        <p:spPr>
          <a:xfrm>
            <a:off x="118324" y="388102"/>
            <a:ext cx="2717817" cy="3945773"/>
          </a:xfrm>
          <a:prstGeom prst="rect">
            <a:avLst/>
          </a:prstGeom>
        </p:spPr>
      </p:pic>
      <p:sp>
        <p:nvSpPr>
          <p:cNvPr id="11" name="Rectangle: Rounded Corners 10">
            <a:extLst>
              <a:ext uri="{FF2B5EF4-FFF2-40B4-BE49-F238E27FC236}">
                <a16:creationId xmlns:a16="http://schemas.microsoft.com/office/drawing/2014/main" id="{E55B757C-D63A-4114-B92F-121243140FCB}"/>
              </a:ext>
            </a:extLst>
          </p:cNvPr>
          <p:cNvSpPr/>
          <p:nvPr/>
        </p:nvSpPr>
        <p:spPr>
          <a:xfrm>
            <a:off x="4748169" y="1845578"/>
            <a:ext cx="872455" cy="545284"/>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67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2A34-EB5F-4E31-8FD5-1F916DD603B0}"/>
              </a:ext>
            </a:extLst>
          </p:cNvPr>
          <p:cNvSpPr>
            <a:spLocks noGrp="1"/>
          </p:cNvSpPr>
          <p:nvPr>
            <p:ph type="title"/>
          </p:nvPr>
        </p:nvSpPr>
        <p:spPr>
          <a:xfrm>
            <a:off x="0" y="0"/>
            <a:ext cx="12192000" cy="1819275"/>
          </a:xfrm>
        </p:spPr>
        <p:txBody>
          <a:bodyPr>
            <a:normAutofit/>
          </a:bodyPr>
          <a:lstStyle/>
          <a:p>
            <a:r>
              <a:rPr lang="en-US" sz="4000"/>
              <a:t>1</a:t>
            </a:r>
            <a:r>
              <a:rPr lang="en-US" sz="4000" baseline="30000"/>
              <a:t>st</a:t>
            </a:r>
            <a:r>
              <a:rPr lang="en-US" sz="4000"/>
              <a:t> Metadata Processing </a:t>
            </a:r>
            <a:r>
              <a:rPr lang="en-US" sz="4000" dirty="0"/>
              <a:t>S</a:t>
            </a:r>
            <a:r>
              <a:rPr lang="en-US" sz="4000"/>
              <a:t>ystem </a:t>
            </a:r>
            <a:r>
              <a:rPr lang="en-US" sz="4000" dirty="0"/>
              <a:t>focused on data lineage (provenance)</a:t>
            </a:r>
          </a:p>
        </p:txBody>
      </p:sp>
      <p:sp>
        <p:nvSpPr>
          <p:cNvPr id="4" name="Slide Number Placeholder 3">
            <a:extLst>
              <a:ext uri="{FF2B5EF4-FFF2-40B4-BE49-F238E27FC236}">
                <a16:creationId xmlns:a16="http://schemas.microsoft.com/office/drawing/2014/main" id="{67CF3237-9EB2-4DE2-9CFF-FF0EBA40102D}"/>
              </a:ext>
            </a:extLst>
          </p:cNvPr>
          <p:cNvSpPr>
            <a:spLocks noGrp="1"/>
          </p:cNvSpPr>
          <p:nvPr>
            <p:ph type="sldNum" sz="quarter" idx="12"/>
          </p:nvPr>
        </p:nvSpPr>
        <p:spPr/>
        <p:txBody>
          <a:bodyPr/>
          <a:lstStyle/>
          <a:p>
            <a:fld id="{EBF53699-E175-46B2-9FE5-5D14452BAEE3}" type="slidenum">
              <a:rPr lang="en-US" smtClean="0"/>
              <a:t>17</a:t>
            </a:fld>
            <a:endParaRPr lang="en-US"/>
          </a:p>
        </p:txBody>
      </p:sp>
      <p:pic>
        <p:nvPicPr>
          <p:cNvPr id="5" name="Picture 4">
            <a:extLst>
              <a:ext uri="{FF2B5EF4-FFF2-40B4-BE49-F238E27FC236}">
                <a16:creationId xmlns:a16="http://schemas.microsoft.com/office/drawing/2014/main" id="{2DF776A8-17CF-44BB-8C4C-67FE795E3AC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238259" y="2329189"/>
            <a:ext cx="2966731" cy="3633462"/>
          </a:xfrm>
          <a:prstGeom prst="rect">
            <a:avLst/>
          </a:prstGeom>
          <a:ln>
            <a:solidFill>
              <a:schemeClr val="accent1"/>
            </a:solidFill>
          </a:ln>
        </p:spPr>
      </p:pic>
      <p:pic>
        <p:nvPicPr>
          <p:cNvPr id="6" name="Picture 5">
            <a:extLst>
              <a:ext uri="{FF2B5EF4-FFF2-40B4-BE49-F238E27FC236}">
                <a16:creationId xmlns:a16="http://schemas.microsoft.com/office/drawing/2014/main" id="{1EFFAF5A-8B7C-4E8C-A017-F25120BBF1DE}"/>
              </a:ext>
            </a:extLst>
          </p:cNvPr>
          <p:cNvPicPr>
            <a:picLocks noChangeAspect="1"/>
          </p:cNvPicPr>
          <p:nvPr/>
        </p:nvPicPr>
        <p:blipFill>
          <a:blip r:embed="rId4"/>
          <a:stretch>
            <a:fillRect/>
          </a:stretch>
        </p:blipFill>
        <p:spPr>
          <a:xfrm>
            <a:off x="9156957" y="2284025"/>
            <a:ext cx="2900534" cy="3742756"/>
          </a:xfrm>
          <a:prstGeom prst="rect">
            <a:avLst/>
          </a:prstGeom>
        </p:spPr>
      </p:pic>
      <p:pic>
        <p:nvPicPr>
          <p:cNvPr id="7" name="Picture 6">
            <a:extLst>
              <a:ext uri="{FF2B5EF4-FFF2-40B4-BE49-F238E27FC236}">
                <a16:creationId xmlns:a16="http://schemas.microsoft.com/office/drawing/2014/main" id="{D6665EA1-32F4-4046-B627-F7A08137B97F}"/>
              </a:ext>
            </a:extLst>
          </p:cNvPr>
          <p:cNvPicPr>
            <a:picLocks noChangeAspect="1"/>
          </p:cNvPicPr>
          <p:nvPr/>
        </p:nvPicPr>
        <p:blipFill>
          <a:blip r:embed="rId5"/>
          <a:stretch>
            <a:fillRect/>
          </a:stretch>
        </p:blipFill>
        <p:spPr>
          <a:xfrm>
            <a:off x="3378884" y="2329189"/>
            <a:ext cx="2819001" cy="3633462"/>
          </a:xfrm>
          <a:prstGeom prst="rect">
            <a:avLst/>
          </a:prstGeom>
        </p:spPr>
      </p:pic>
      <p:pic>
        <p:nvPicPr>
          <p:cNvPr id="8" name="Picture 7">
            <a:extLst>
              <a:ext uri="{FF2B5EF4-FFF2-40B4-BE49-F238E27FC236}">
                <a16:creationId xmlns:a16="http://schemas.microsoft.com/office/drawing/2014/main" id="{434B8B76-8E7D-4FAD-AD5A-451F0C44665E}"/>
              </a:ext>
            </a:extLst>
          </p:cNvPr>
          <p:cNvPicPr>
            <a:picLocks noChangeAspect="1"/>
          </p:cNvPicPr>
          <p:nvPr/>
        </p:nvPicPr>
        <p:blipFill>
          <a:blip r:embed="rId6"/>
          <a:stretch>
            <a:fillRect/>
          </a:stretch>
        </p:blipFill>
        <p:spPr>
          <a:xfrm>
            <a:off x="6346431" y="2329189"/>
            <a:ext cx="2569619" cy="3687164"/>
          </a:xfrm>
          <a:prstGeom prst="rect">
            <a:avLst/>
          </a:prstGeom>
          <a:ln>
            <a:solidFill>
              <a:schemeClr val="tx1">
                <a:lumMod val="50000"/>
                <a:lumOff val="50000"/>
              </a:schemeClr>
            </a:solidFill>
          </a:ln>
        </p:spPr>
      </p:pic>
    </p:spTree>
    <p:extLst>
      <p:ext uri="{BB962C8B-B14F-4D97-AF65-F5344CB8AC3E}">
        <p14:creationId xmlns:p14="http://schemas.microsoft.com/office/powerpoint/2010/main" val="49557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BE7FF-FE45-4C37-B57C-F01C0047EA9A}"/>
              </a:ext>
            </a:extLst>
          </p:cNvPr>
          <p:cNvSpPr>
            <a:spLocks noGrp="1"/>
          </p:cNvSpPr>
          <p:nvPr>
            <p:ph type="title"/>
          </p:nvPr>
        </p:nvSpPr>
        <p:spPr>
          <a:xfrm>
            <a:off x="6557818" y="0"/>
            <a:ext cx="5634182" cy="1422618"/>
          </a:xfrm>
        </p:spPr>
        <p:txBody>
          <a:bodyPr>
            <a:noAutofit/>
          </a:bodyPr>
          <a:lstStyle/>
          <a:p>
            <a:r>
              <a:rPr lang="en-US" sz="2400" dirty="0"/>
              <a:t>Datasets presented by the operating system after data processing concluded…</a:t>
            </a:r>
          </a:p>
        </p:txBody>
      </p:sp>
      <p:sp>
        <p:nvSpPr>
          <p:cNvPr id="4" name="Slide Number Placeholder 3">
            <a:extLst>
              <a:ext uri="{FF2B5EF4-FFF2-40B4-BE49-F238E27FC236}">
                <a16:creationId xmlns:a16="http://schemas.microsoft.com/office/drawing/2014/main" id="{6F02312E-5C09-4759-B632-72575A10EB3D}"/>
              </a:ext>
            </a:extLst>
          </p:cNvPr>
          <p:cNvSpPr>
            <a:spLocks noGrp="1"/>
          </p:cNvSpPr>
          <p:nvPr>
            <p:ph type="sldNum" sz="quarter" idx="12"/>
          </p:nvPr>
        </p:nvSpPr>
        <p:spPr/>
        <p:txBody>
          <a:bodyPr/>
          <a:lstStyle/>
          <a:p>
            <a:fld id="{EBF53699-E175-46B2-9FE5-5D14452BAEE3}" type="slidenum">
              <a:rPr lang="en-US" smtClean="0"/>
              <a:t>18</a:t>
            </a:fld>
            <a:endParaRPr lang="en-US"/>
          </a:p>
        </p:txBody>
      </p:sp>
      <p:pic>
        <p:nvPicPr>
          <p:cNvPr id="5" name="Picture 4">
            <a:extLst>
              <a:ext uri="{FF2B5EF4-FFF2-40B4-BE49-F238E27FC236}">
                <a16:creationId xmlns:a16="http://schemas.microsoft.com/office/drawing/2014/main" id="{966217F2-BF4E-47F0-A006-E4E9E0AAB599}"/>
              </a:ext>
            </a:extLst>
          </p:cNvPr>
          <p:cNvPicPr>
            <a:picLocks noChangeAspect="1"/>
          </p:cNvPicPr>
          <p:nvPr/>
        </p:nvPicPr>
        <p:blipFill>
          <a:blip r:embed="rId2"/>
          <a:stretch>
            <a:fillRect/>
          </a:stretch>
        </p:blipFill>
        <p:spPr>
          <a:xfrm rot="21390950">
            <a:off x="6417820" y="1583356"/>
            <a:ext cx="5438351" cy="4883769"/>
          </a:xfrm>
          <a:prstGeom prst="rect">
            <a:avLst/>
          </a:prstGeom>
        </p:spPr>
      </p:pic>
      <p:pic>
        <p:nvPicPr>
          <p:cNvPr id="6" name="Picture 5">
            <a:extLst>
              <a:ext uri="{FF2B5EF4-FFF2-40B4-BE49-F238E27FC236}">
                <a16:creationId xmlns:a16="http://schemas.microsoft.com/office/drawing/2014/main" id="{3ED5A4C7-B88C-487E-90D1-4C3F6BF6C409}"/>
              </a:ext>
            </a:extLst>
          </p:cNvPr>
          <p:cNvPicPr>
            <a:picLocks noChangeAspect="1"/>
          </p:cNvPicPr>
          <p:nvPr/>
        </p:nvPicPr>
        <p:blipFill>
          <a:blip r:embed="rId3"/>
          <a:stretch>
            <a:fillRect/>
          </a:stretch>
        </p:blipFill>
        <p:spPr>
          <a:xfrm>
            <a:off x="287705" y="1284758"/>
            <a:ext cx="3317115" cy="4586271"/>
          </a:xfrm>
          <a:prstGeom prst="rect">
            <a:avLst/>
          </a:prstGeom>
        </p:spPr>
      </p:pic>
      <p:sp>
        <p:nvSpPr>
          <p:cNvPr id="7" name="Title 1">
            <a:extLst>
              <a:ext uri="{FF2B5EF4-FFF2-40B4-BE49-F238E27FC236}">
                <a16:creationId xmlns:a16="http://schemas.microsoft.com/office/drawing/2014/main" id="{2165796D-3AC3-4790-8D11-EF4063246C7F}"/>
              </a:ext>
            </a:extLst>
          </p:cNvPr>
          <p:cNvSpPr txBox="1">
            <a:spLocks/>
          </p:cNvSpPr>
          <p:nvPr/>
        </p:nvSpPr>
        <p:spPr>
          <a:xfrm>
            <a:off x="54467" y="0"/>
            <a:ext cx="5634182" cy="14226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Information processing steps in the head of the user as he transformed the LOTS and ZONES datasets to derive COV4…</a:t>
            </a:r>
          </a:p>
        </p:txBody>
      </p:sp>
      <p:sp>
        <p:nvSpPr>
          <p:cNvPr id="3" name="Rectangle 2">
            <a:extLst>
              <a:ext uri="{FF2B5EF4-FFF2-40B4-BE49-F238E27FC236}">
                <a16:creationId xmlns:a16="http://schemas.microsoft.com/office/drawing/2014/main" id="{C1EF1494-2D65-4FF6-86BA-84D882BA6637}"/>
              </a:ext>
            </a:extLst>
          </p:cNvPr>
          <p:cNvSpPr/>
          <p:nvPr/>
        </p:nvSpPr>
        <p:spPr>
          <a:xfrm>
            <a:off x="6615426" y="1284758"/>
            <a:ext cx="3621119" cy="369332"/>
          </a:xfrm>
          <a:prstGeom prst="rect">
            <a:avLst/>
          </a:prstGeom>
        </p:spPr>
        <p:txBody>
          <a:bodyPr wrap="none">
            <a:spAutoFit/>
          </a:bodyPr>
          <a:lstStyle/>
          <a:p>
            <a:r>
              <a:rPr lang="en-US" dirty="0"/>
              <a:t>Datasets organized as files in folders </a:t>
            </a:r>
          </a:p>
        </p:txBody>
      </p:sp>
      <p:pic>
        <p:nvPicPr>
          <p:cNvPr id="10" name="Picture 9">
            <a:extLst>
              <a:ext uri="{FF2B5EF4-FFF2-40B4-BE49-F238E27FC236}">
                <a16:creationId xmlns:a16="http://schemas.microsoft.com/office/drawing/2014/main" id="{92F799F6-15A9-45A4-867F-001C5A9C142F}"/>
              </a:ext>
            </a:extLst>
          </p:cNvPr>
          <p:cNvPicPr>
            <a:picLocks noChangeAspect="1"/>
          </p:cNvPicPr>
          <p:nvPr/>
        </p:nvPicPr>
        <p:blipFill>
          <a:blip r:embed="rId4"/>
          <a:stretch>
            <a:fillRect/>
          </a:stretch>
        </p:blipFill>
        <p:spPr>
          <a:xfrm>
            <a:off x="3161513" y="4400501"/>
            <a:ext cx="2533273" cy="1733599"/>
          </a:xfrm>
          <a:prstGeom prst="rect">
            <a:avLst/>
          </a:prstGeom>
        </p:spPr>
      </p:pic>
    </p:spTree>
    <p:extLst>
      <p:ext uri="{BB962C8B-B14F-4D97-AF65-F5344CB8AC3E}">
        <p14:creationId xmlns:p14="http://schemas.microsoft.com/office/powerpoint/2010/main" val="171131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6E76-E0BC-41E2-A0F5-0B0F006998AE}"/>
              </a:ext>
            </a:extLst>
          </p:cNvPr>
          <p:cNvSpPr>
            <a:spLocks noGrp="1"/>
          </p:cNvSpPr>
          <p:nvPr>
            <p:ph type="title"/>
          </p:nvPr>
        </p:nvSpPr>
        <p:spPr>
          <a:xfrm>
            <a:off x="266700" y="0"/>
            <a:ext cx="11087100" cy="1981200"/>
          </a:xfrm>
        </p:spPr>
        <p:txBody>
          <a:bodyPr>
            <a:noAutofit/>
          </a:bodyPr>
          <a:lstStyle/>
          <a:p>
            <a:r>
              <a:rPr lang="en-US" sz="3600" b="1" i="1" dirty="0"/>
              <a:t>How can I program the computer to help me remember what I knew about the data I was processing when I was processing it?</a:t>
            </a:r>
          </a:p>
        </p:txBody>
      </p:sp>
      <p:sp>
        <p:nvSpPr>
          <p:cNvPr id="4" name="Slide Number Placeholder 3">
            <a:extLst>
              <a:ext uri="{FF2B5EF4-FFF2-40B4-BE49-F238E27FC236}">
                <a16:creationId xmlns:a16="http://schemas.microsoft.com/office/drawing/2014/main" id="{0A55D997-19E8-4A51-8E45-85F185D85A1C}"/>
              </a:ext>
            </a:extLst>
          </p:cNvPr>
          <p:cNvSpPr>
            <a:spLocks noGrp="1"/>
          </p:cNvSpPr>
          <p:nvPr>
            <p:ph type="sldNum" sz="quarter" idx="12"/>
          </p:nvPr>
        </p:nvSpPr>
        <p:spPr/>
        <p:txBody>
          <a:bodyPr/>
          <a:lstStyle/>
          <a:p>
            <a:fld id="{EBF53699-E175-46B2-9FE5-5D14452BAEE3}" type="slidenum">
              <a:rPr lang="en-US" smtClean="0"/>
              <a:t>19</a:t>
            </a:fld>
            <a:endParaRPr lang="en-US"/>
          </a:p>
        </p:txBody>
      </p:sp>
      <p:pic>
        <p:nvPicPr>
          <p:cNvPr id="5" name="Picture 4">
            <a:extLst>
              <a:ext uri="{FF2B5EF4-FFF2-40B4-BE49-F238E27FC236}">
                <a16:creationId xmlns:a16="http://schemas.microsoft.com/office/drawing/2014/main" id="{29843806-E8DC-4281-B1D8-23C0BA6F0086}"/>
              </a:ext>
            </a:extLst>
          </p:cNvPr>
          <p:cNvPicPr>
            <a:picLocks noChangeAspect="1"/>
          </p:cNvPicPr>
          <p:nvPr/>
        </p:nvPicPr>
        <p:blipFill>
          <a:blip r:embed="rId2"/>
          <a:stretch>
            <a:fillRect/>
          </a:stretch>
        </p:blipFill>
        <p:spPr>
          <a:xfrm>
            <a:off x="479759" y="1993750"/>
            <a:ext cx="3107996" cy="4362600"/>
          </a:xfrm>
          <a:prstGeom prst="rect">
            <a:avLst/>
          </a:prstGeom>
        </p:spPr>
      </p:pic>
      <p:pic>
        <p:nvPicPr>
          <p:cNvPr id="6" name="Picture 5">
            <a:extLst>
              <a:ext uri="{FF2B5EF4-FFF2-40B4-BE49-F238E27FC236}">
                <a16:creationId xmlns:a16="http://schemas.microsoft.com/office/drawing/2014/main" id="{AB802A9E-8B73-4CED-94FD-D3C6452D7FC6}"/>
              </a:ext>
            </a:extLst>
          </p:cNvPr>
          <p:cNvPicPr>
            <a:picLocks noChangeAspect="1"/>
          </p:cNvPicPr>
          <p:nvPr/>
        </p:nvPicPr>
        <p:blipFill>
          <a:blip r:embed="rId3"/>
          <a:stretch>
            <a:fillRect/>
          </a:stretch>
        </p:blipFill>
        <p:spPr>
          <a:xfrm>
            <a:off x="3922877" y="1981200"/>
            <a:ext cx="3107996" cy="4433277"/>
          </a:xfrm>
          <a:prstGeom prst="rect">
            <a:avLst/>
          </a:prstGeom>
        </p:spPr>
      </p:pic>
      <p:pic>
        <p:nvPicPr>
          <p:cNvPr id="7" name="Picture 6">
            <a:extLst>
              <a:ext uri="{FF2B5EF4-FFF2-40B4-BE49-F238E27FC236}">
                <a16:creationId xmlns:a16="http://schemas.microsoft.com/office/drawing/2014/main" id="{7F30CA6B-6C0F-4515-BDBA-30C488EB46CF}"/>
              </a:ext>
            </a:extLst>
          </p:cNvPr>
          <p:cNvPicPr>
            <a:picLocks noChangeAspect="1"/>
          </p:cNvPicPr>
          <p:nvPr/>
        </p:nvPicPr>
        <p:blipFill>
          <a:blip r:embed="rId4"/>
          <a:stretch>
            <a:fillRect/>
          </a:stretch>
        </p:blipFill>
        <p:spPr>
          <a:xfrm>
            <a:off x="7805387" y="1914525"/>
            <a:ext cx="3883535" cy="3740269"/>
          </a:xfrm>
          <a:prstGeom prst="rect">
            <a:avLst/>
          </a:prstGeom>
        </p:spPr>
      </p:pic>
      <p:sp>
        <p:nvSpPr>
          <p:cNvPr id="8" name="TextBox 7">
            <a:extLst>
              <a:ext uri="{FF2B5EF4-FFF2-40B4-BE49-F238E27FC236}">
                <a16:creationId xmlns:a16="http://schemas.microsoft.com/office/drawing/2014/main" id="{59A54AB2-8737-43B5-96FE-BE8ADC08B85C}"/>
              </a:ext>
            </a:extLst>
          </p:cNvPr>
          <p:cNvSpPr txBox="1"/>
          <p:nvPr/>
        </p:nvSpPr>
        <p:spPr>
          <a:xfrm>
            <a:off x="7932821" y="5775158"/>
            <a:ext cx="3779420" cy="369332"/>
          </a:xfrm>
          <a:prstGeom prst="rect">
            <a:avLst/>
          </a:prstGeom>
          <a:noFill/>
        </p:spPr>
        <p:txBody>
          <a:bodyPr wrap="square" rtlCol="0">
            <a:spAutoFit/>
          </a:bodyPr>
          <a:lstStyle/>
          <a:p>
            <a:r>
              <a:rPr lang="en-US" i="1" dirty="0"/>
              <a:t>LIP = Lineage Information Processor</a:t>
            </a:r>
          </a:p>
        </p:txBody>
      </p:sp>
    </p:spTree>
    <p:extLst>
      <p:ext uri="{BB962C8B-B14F-4D97-AF65-F5344CB8AC3E}">
        <p14:creationId xmlns:p14="http://schemas.microsoft.com/office/powerpoint/2010/main" val="150262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54B7-24FF-4462-B6AC-B659EB076E55}"/>
              </a:ext>
            </a:extLst>
          </p:cNvPr>
          <p:cNvSpPr>
            <a:spLocks noGrp="1"/>
          </p:cNvSpPr>
          <p:nvPr>
            <p:ph type="title"/>
          </p:nvPr>
        </p:nvSpPr>
        <p:spPr>
          <a:xfrm>
            <a:off x="0" y="0"/>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F4DD1E12-0B6C-4284-8D38-1FF00BC26FEE}"/>
              </a:ext>
            </a:extLst>
          </p:cNvPr>
          <p:cNvSpPr>
            <a:spLocks noGrp="1"/>
          </p:cNvSpPr>
          <p:nvPr>
            <p:ph idx="1"/>
          </p:nvPr>
        </p:nvSpPr>
        <p:spPr/>
        <p:txBody>
          <a:bodyPr/>
          <a:lstStyle/>
          <a:p>
            <a:r>
              <a:rPr lang="en-US" sz="3600" dirty="0"/>
              <a:t>Data protection by design</a:t>
            </a:r>
          </a:p>
          <a:p>
            <a:r>
              <a:rPr lang="en-US" sz="3600" dirty="0"/>
              <a:t>System Security Plan</a:t>
            </a:r>
          </a:p>
          <a:p>
            <a:pPr lvl="1"/>
            <a:r>
              <a:rPr lang="en-US" sz="3200" dirty="0"/>
              <a:t>Cloud computing specifications</a:t>
            </a:r>
          </a:p>
          <a:p>
            <a:pPr lvl="1"/>
            <a:r>
              <a:rPr lang="en-US" sz="3200" dirty="0"/>
              <a:t>Security control inheritance</a:t>
            </a:r>
          </a:p>
          <a:p>
            <a:pPr lvl="1"/>
            <a:r>
              <a:rPr lang="en-US" sz="3200" dirty="0"/>
              <a:t>Team project SSP review and discussion </a:t>
            </a:r>
          </a:p>
          <a:p>
            <a:endParaRPr lang="en-US" dirty="0"/>
          </a:p>
        </p:txBody>
      </p:sp>
      <p:sp>
        <p:nvSpPr>
          <p:cNvPr id="4" name="Slide Number Placeholder 3">
            <a:extLst>
              <a:ext uri="{FF2B5EF4-FFF2-40B4-BE49-F238E27FC236}">
                <a16:creationId xmlns:a16="http://schemas.microsoft.com/office/drawing/2014/main" id="{E620DA0D-2CB9-4F12-838E-B651B527633A}"/>
              </a:ext>
            </a:extLst>
          </p:cNvPr>
          <p:cNvSpPr>
            <a:spLocks noGrp="1"/>
          </p:cNvSpPr>
          <p:nvPr>
            <p:ph type="sldNum" sz="quarter" idx="12"/>
          </p:nvPr>
        </p:nvSpPr>
        <p:spPr/>
        <p:txBody>
          <a:bodyPr/>
          <a:lstStyle/>
          <a:p>
            <a:fld id="{EBF53699-E175-46B2-9FE5-5D14452BAEE3}" type="slidenum">
              <a:rPr lang="en-US" smtClean="0"/>
              <a:t>2</a:t>
            </a:fld>
            <a:endParaRPr lang="en-US"/>
          </a:p>
        </p:txBody>
      </p:sp>
    </p:spTree>
    <p:extLst>
      <p:ext uri="{BB962C8B-B14F-4D97-AF65-F5344CB8AC3E}">
        <p14:creationId xmlns:p14="http://schemas.microsoft.com/office/powerpoint/2010/main" val="3212243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EC32-1503-4A19-AF45-20A35D9586ED}"/>
              </a:ext>
            </a:extLst>
          </p:cNvPr>
          <p:cNvSpPr>
            <a:spLocks noGrp="1"/>
          </p:cNvSpPr>
          <p:nvPr>
            <p:ph type="title"/>
          </p:nvPr>
        </p:nvSpPr>
        <p:spPr>
          <a:xfrm>
            <a:off x="0" y="1"/>
            <a:ext cx="12192000" cy="1100380"/>
          </a:xfrm>
        </p:spPr>
        <p:txBody>
          <a:bodyPr>
            <a:normAutofit fontScale="90000"/>
          </a:bodyPr>
          <a:lstStyle/>
          <a:p>
            <a:r>
              <a:rPr lang="en-US" dirty="0"/>
              <a:t>How do we understand differences among datasets created during processing applications? </a:t>
            </a:r>
          </a:p>
        </p:txBody>
      </p:sp>
      <p:sp>
        <p:nvSpPr>
          <p:cNvPr id="4" name="Slide Number Placeholder 3">
            <a:extLst>
              <a:ext uri="{FF2B5EF4-FFF2-40B4-BE49-F238E27FC236}">
                <a16:creationId xmlns:a16="http://schemas.microsoft.com/office/drawing/2014/main" id="{DA3A14BD-B1EF-4929-B9F4-B51F3A159531}"/>
              </a:ext>
            </a:extLst>
          </p:cNvPr>
          <p:cNvSpPr>
            <a:spLocks noGrp="1"/>
          </p:cNvSpPr>
          <p:nvPr>
            <p:ph type="sldNum" sz="quarter" idx="12"/>
          </p:nvPr>
        </p:nvSpPr>
        <p:spPr/>
        <p:txBody>
          <a:bodyPr/>
          <a:lstStyle/>
          <a:p>
            <a:fld id="{EBF53699-E175-46B2-9FE5-5D14452BAEE3}" type="slidenum">
              <a:rPr lang="en-US" smtClean="0"/>
              <a:t>20</a:t>
            </a:fld>
            <a:endParaRPr lang="en-US"/>
          </a:p>
        </p:txBody>
      </p:sp>
      <p:pic>
        <p:nvPicPr>
          <p:cNvPr id="5" name="Picture 4">
            <a:extLst>
              <a:ext uri="{FF2B5EF4-FFF2-40B4-BE49-F238E27FC236}">
                <a16:creationId xmlns:a16="http://schemas.microsoft.com/office/drawing/2014/main" id="{43DE7473-B2CC-4089-803E-1637F94C8E3B}"/>
              </a:ext>
            </a:extLst>
          </p:cNvPr>
          <p:cNvPicPr>
            <a:picLocks noChangeAspect="1"/>
          </p:cNvPicPr>
          <p:nvPr/>
        </p:nvPicPr>
        <p:blipFill>
          <a:blip r:embed="rId2"/>
          <a:stretch>
            <a:fillRect/>
          </a:stretch>
        </p:blipFill>
        <p:spPr>
          <a:xfrm>
            <a:off x="3797654" y="1804262"/>
            <a:ext cx="3876019" cy="1643500"/>
          </a:xfrm>
          <a:prstGeom prst="rect">
            <a:avLst/>
          </a:prstGeom>
        </p:spPr>
      </p:pic>
      <p:pic>
        <p:nvPicPr>
          <p:cNvPr id="6" name="Picture 5">
            <a:extLst>
              <a:ext uri="{FF2B5EF4-FFF2-40B4-BE49-F238E27FC236}">
                <a16:creationId xmlns:a16="http://schemas.microsoft.com/office/drawing/2014/main" id="{F77C4E3B-5018-4E76-A00E-9CD4D1C1601E}"/>
              </a:ext>
            </a:extLst>
          </p:cNvPr>
          <p:cNvPicPr>
            <a:picLocks noChangeAspect="1"/>
          </p:cNvPicPr>
          <p:nvPr/>
        </p:nvPicPr>
        <p:blipFill>
          <a:blip r:embed="rId3"/>
          <a:stretch>
            <a:fillRect/>
          </a:stretch>
        </p:blipFill>
        <p:spPr>
          <a:xfrm>
            <a:off x="246043" y="1513381"/>
            <a:ext cx="3317115" cy="4586271"/>
          </a:xfrm>
          <a:prstGeom prst="rect">
            <a:avLst/>
          </a:prstGeom>
        </p:spPr>
      </p:pic>
      <p:pic>
        <p:nvPicPr>
          <p:cNvPr id="11" name="Picture 10">
            <a:extLst>
              <a:ext uri="{FF2B5EF4-FFF2-40B4-BE49-F238E27FC236}">
                <a16:creationId xmlns:a16="http://schemas.microsoft.com/office/drawing/2014/main" id="{37E16A1E-6939-4ECD-BFA4-B974CB455F78}"/>
              </a:ext>
            </a:extLst>
          </p:cNvPr>
          <p:cNvPicPr>
            <a:picLocks noChangeAspect="1"/>
          </p:cNvPicPr>
          <p:nvPr/>
        </p:nvPicPr>
        <p:blipFill>
          <a:blip r:embed="rId4"/>
          <a:stretch>
            <a:fillRect/>
          </a:stretch>
        </p:blipFill>
        <p:spPr>
          <a:xfrm>
            <a:off x="7805806" y="3083445"/>
            <a:ext cx="4352787" cy="3110704"/>
          </a:xfrm>
          <a:prstGeom prst="rect">
            <a:avLst/>
          </a:prstGeom>
        </p:spPr>
      </p:pic>
      <p:sp>
        <p:nvSpPr>
          <p:cNvPr id="3" name="TextBox 2">
            <a:extLst>
              <a:ext uri="{FF2B5EF4-FFF2-40B4-BE49-F238E27FC236}">
                <a16:creationId xmlns:a16="http://schemas.microsoft.com/office/drawing/2014/main" id="{679B4F98-AE31-41E6-9CFB-1FB3DE4B1DFD}"/>
              </a:ext>
            </a:extLst>
          </p:cNvPr>
          <p:cNvSpPr txBox="1"/>
          <p:nvPr/>
        </p:nvSpPr>
        <p:spPr>
          <a:xfrm>
            <a:off x="3563158" y="2600541"/>
            <a:ext cx="1225410" cy="646331"/>
          </a:xfrm>
          <a:prstGeom prst="rect">
            <a:avLst/>
          </a:prstGeom>
          <a:noFill/>
        </p:spPr>
        <p:txBody>
          <a:bodyPr wrap="square" rtlCol="0">
            <a:spAutoFit/>
          </a:bodyPr>
          <a:lstStyle/>
          <a:p>
            <a:pPr marL="285750" indent="-285750">
              <a:buFont typeface="Arial" panose="020B0604020202020204" pitchFamily="34" charset="0"/>
              <a:buChar char="•"/>
            </a:pPr>
            <a:r>
              <a:rPr lang="en-US" dirty="0"/>
              <a:t>LOTS</a:t>
            </a:r>
          </a:p>
          <a:p>
            <a:pPr marL="285750" indent="-285750">
              <a:buFont typeface="Arial" panose="020B0604020202020204" pitchFamily="34" charset="0"/>
              <a:buChar char="•"/>
            </a:pPr>
            <a:r>
              <a:rPr lang="en-US" dirty="0"/>
              <a:t>ZONES</a:t>
            </a:r>
          </a:p>
        </p:txBody>
      </p:sp>
      <p:sp>
        <p:nvSpPr>
          <p:cNvPr id="9" name="TextBox 8">
            <a:extLst>
              <a:ext uri="{FF2B5EF4-FFF2-40B4-BE49-F238E27FC236}">
                <a16:creationId xmlns:a16="http://schemas.microsoft.com/office/drawing/2014/main" id="{50928E3A-4AB1-4D3D-84F5-8B11C7485734}"/>
              </a:ext>
            </a:extLst>
          </p:cNvPr>
          <p:cNvSpPr txBox="1"/>
          <p:nvPr/>
        </p:nvSpPr>
        <p:spPr>
          <a:xfrm>
            <a:off x="5122958" y="3715467"/>
            <a:ext cx="1225410" cy="923330"/>
          </a:xfrm>
          <a:prstGeom prst="rect">
            <a:avLst/>
          </a:prstGeom>
          <a:noFill/>
        </p:spPr>
        <p:txBody>
          <a:bodyPr wrap="square" rtlCol="0">
            <a:spAutoFit/>
          </a:bodyPr>
          <a:lstStyle/>
          <a:p>
            <a:pPr marL="285750" indent="-285750">
              <a:buFont typeface="Arial" panose="020B0604020202020204" pitchFamily="34" charset="0"/>
              <a:buChar char="•"/>
            </a:pPr>
            <a:r>
              <a:rPr lang="en-US" dirty="0"/>
              <a:t>COV1</a:t>
            </a:r>
          </a:p>
          <a:p>
            <a:pPr marL="285750" indent="-285750">
              <a:buFont typeface="Arial" panose="020B0604020202020204" pitchFamily="34" charset="0"/>
              <a:buChar char="•"/>
            </a:pPr>
            <a:r>
              <a:rPr lang="en-US" dirty="0"/>
              <a:t>COV2</a:t>
            </a:r>
          </a:p>
          <a:p>
            <a:pPr marL="285750" indent="-285750">
              <a:buFont typeface="Arial" panose="020B0604020202020204" pitchFamily="34" charset="0"/>
              <a:buChar char="•"/>
            </a:pPr>
            <a:r>
              <a:rPr lang="en-US" dirty="0"/>
              <a:t>COV3</a:t>
            </a:r>
          </a:p>
        </p:txBody>
      </p:sp>
      <p:sp>
        <p:nvSpPr>
          <p:cNvPr id="10" name="TextBox 9">
            <a:extLst>
              <a:ext uri="{FF2B5EF4-FFF2-40B4-BE49-F238E27FC236}">
                <a16:creationId xmlns:a16="http://schemas.microsoft.com/office/drawing/2014/main" id="{277B1B04-1F8C-4F58-841D-5C5D0F5D0E7D}"/>
              </a:ext>
            </a:extLst>
          </p:cNvPr>
          <p:cNvSpPr txBox="1"/>
          <p:nvPr/>
        </p:nvSpPr>
        <p:spPr>
          <a:xfrm>
            <a:off x="6514330" y="2645182"/>
            <a:ext cx="1225410" cy="369332"/>
          </a:xfrm>
          <a:prstGeom prst="rect">
            <a:avLst/>
          </a:prstGeom>
          <a:noFill/>
        </p:spPr>
        <p:txBody>
          <a:bodyPr wrap="square" rtlCol="0">
            <a:spAutoFit/>
          </a:bodyPr>
          <a:lstStyle/>
          <a:p>
            <a:pPr marL="285750" indent="-285750">
              <a:buFont typeface="Arial" panose="020B0604020202020204" pitchFamily="34" charset="0"/>
              <a:buChar char="•"/>
            </a:pPr>
            <a:r>
              <a:rPr lang="en-US" dirty="0"/>
              <a:t>COV4</a:t>
            </a:r>
          </a:p>
        </p:txBody>
      </p:sp>
    </p:spTree>
    <p:extLst>
      <p:ext uri="{BB962C8B-B14F-4D97-AF65-F5344CB8AC3E}">
        <p14:creationId xmlns:p14="http://schemas.microsoft.com/office/powerpoint/2010/main" val="19427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90862"/>
          </a:xfrm>
        </p:spPr>
        <p:txBody>
          <a:bodyPr>
            <a:normAutofit/>
          </a:bodyPr>
          <a:lstStyle/>
          <a:p>
            <a:r>
              <a:rPr lang="en-US" sz="3200" dirty="0"/>
              <a:t>Data lineage vocabulary helps communicate how data is processed in an information system</a:t>
            </a:r>
          </a:p>
        </p:txBody>
      </p:sp>
      <p:pic>
        <p:nvPicPr>
          <p:cNvPr id="4" name="Picture 3"/>
          <p:cNvPicPr>
            <a:picLocks noChangeAspect="1"/>
          </p:cNvPicPr>
          <p:nvPr/>
        </p:nvPicPr>
        <p:blipFill>
          <a:blip r:embed="rId2"/>
          <a:stretch>
            <a:fillRect/>
          </a:stretch>
        </p:blipFill>
        <p:spPr>
          <a:xfrm>
            <a:off x="387459" y="1311001"/>
            <a:ext cx="4470084" cy="3192918"/>
          </a:xfrm>
          <a:prstGeom prst="rect">
            <a:avLst/>
          </a:prstGeom>
        </p:spPr>
      </p:pic>
      <p:sp>
        <p:nvSpPr>
          <p:cNvPr id="6" name="Rectangle 5"/>
          <p:cNvSpPr/>
          <p:nvPr/>
        </p:nvSpPr>
        <p:spPr>
          <a:xfrm>
            <a:off x="5293896" y="1767155"/>
            <a:ext cx="6898104" cy="1661993"/>
          </a:xfrm>
          <a:prstGeom prst="rect">
            <a:avLst/>
          </a:prstGeom>
        </p:spPr>
        <p:txBody>
          <a:bodyPr wrap="square">
            <a:spAutoFit/>
          </a:bodyPr>
          <a:lstStyle/>
          <a:p>
            <a:r>
              <a:rPr lang="en-US" b="1" dirty="0"/>
              <a:t>Source datasets </a:t>
            </a:r>
            <a:r>
              <a:rPr lang="en-US" i="1" dirty="0"/>
              <a:t>may contain personal data</a:t>
            </a:r>
          </a:p>
          <a:p>
            <a:endParaRPr lang="en-US" dirty="0"/>
          </a:p>
          <a:p>
            <a:r>
              <a:rPr lang="en-US" dirty="0"/>
              <a:t>Derived datasets inherit this personal data from their input</a:t>
            </a:r>
            <a:endParaRPr lang="en-US" b="1" dirty="0"/>
          </a:p>
          <a:p>
            <a:pPr marL="800100" lvl="1" indent="-342900">
              <a:buFont typeface="Arial" panose="020B0604020202020204" pitchFamily="34" charset="0"/>
              <a:buChar char="•"/>
            </a:pPr>
            <a:r>
              <a:rPr lang="en-US" sz="1600" i="1" dirty="0"/>
              <a:t>Using transformations such as: </a:t>
            </a:r>
          </a:p>
          <a:p>
            <a:pPr marL="1257300" lvl="2" indent="-342900">
              <a:buFont typeface="Arial" panose="020B0604020202020204" pitchFamily="34" charset="0"/>
              <a:buChar char="•"/>
            </a:pPr>
            <a:r>
              <a:rPr lang="en-US" sz="1600" i="1" dirty="0"/>
              <a:t>Relational database joins and relates </a:t>
            </a:r>
          </a:p>
          <a:p>
            <a:pPr marL="1257300" lvl="2" indent="-342900">
              <a:buFont typeface="Arial" panose="020B0604020202020204" pitchFamily="34" charset="0"/>
              <a:buChar char="•"/>
            </a:pPr>
            <a:r>
              <a:rPr lang="en-US" sz="1600" i="1" dirty="0"/>
              <a:t>Queries, arithmetic, statistical, spatial processing…</a:t>
            </a:r>
            <a:endParaRPr lang="en-US" sz="2000" dirty="0"/>
          </a:p>
        </p:txBody>
      </p:sp>
      <p:sp>
        <p:nvSpPr>
          <p:cNvPr id="7" name="Slide Number Placeholder 6"/>
          <p:cNvSpPr>
            <a:spLocks noGrp="1"/>
          </p:cNvSpPr>
          <p:nvPr>
            <p:ph type="sldNum" sz="quarter" idx="12"/>
          </p:nvPr>
        </p:nvSpPr>
        <p:spPr/>
        <p:txBody>
          <a:bodyPr/>
          <a:lstStyle/>
          <a:p>
            <a:fld id="{7BC98A21-439F-4DB1-A63B-069B13B3CCA6}" type="slidenum">
              <a:rPr lang="en-US" smtClean="0"/>
              <a:t>21</a:t>
            </a:fld>
            <a:endParaRPr lang="en-US"/>
          </a:p>
        </p:txBody>
      </p:sp>
      <p:sp>
        <p:nvSpPr>
          <p:cNvPr id="3" name="Rectangle 2">
            <a:extLst>
              <a:ext uri="{FF2B5EF4-FFF2-40B4-BE49-F238E27FC236}">
                <a16:creationId xmlns:a16="http://schemas.microsoft.com/office/drawing/2014/main" id="{2F172D96-B446-4B27-86F1-55773243AAA5}"/>
              </a:ext>
            </a:extLst>
          </p:cNvPr>
          <p:cNvSpPr/>
          <p:nvPr/>
        </p:nvSpPr>
        <p:spPr>
          <a:xfrm>
            <a:off x="2622501" y="909521"/>
            <a:ext cx="10170693" cy="461665"/>
          </a:xfrm>
          <a:prstGeom prst="rect">
            <a:avLst/>
          </a:prstGeom>
        </p:spPr>
        <p:txBody>
          <a:bodyPr wrap="square">
            <a:spAutoFit/>
          </a:bodyPr>
          <a:lstStyle/>
          <a:p>
            <a:r>
              <a:rPr lang="en-US" sz="2400" b="1" i="1" dirty="0"/>
              <a:t>and can aid thinking  about how to meet privacy by design requirements</a:t>
            </a:r>
          </a:p>
        </p:txBody>
      </p:sp>
    </p:spTree>
    <p:extLst>
      <p:ext uri="{BB962C8B-B14F-4D97-AF65-F5344CB8AC3E}">
        <p14:creationId xmlns:p14="http://schemas.microsoft.com/office/powerpoint/2010/main" val="17678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additive="base">
                                        <p:cTn id="2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89A38-CBF3-4AB8-AD3F-FE73E89E5C5F}"/>
              </a:ext>
            </a:extLst>
          </p:cNvPr>
          <p:cNvSpPr>
            <a:spLocks noGrp="1"/>
          </p:cNvSpPr>
          <p:nvPr>
            <p:ph type="title"/>
          </p:nvPr>
        </p:nvSpPr>
        <p:spPr>
          <a:xfrm>
            <a:off x="0" y="0"/>
            <a:ext cx="12192000" cy="1325563"/>
          </a:xfrm>
        </p:spPr>
        <p:txBody>
          <a:bodyPr>
            <a:normAutofit/>
          </a:bodyPr>
          <a:lstStyle/>
          <a:p>
            <a:r>
              <a:rPr lang="en-US" sz="3600" dirty="0"/>
              <a:t>Semantic “parent” &amp; “child” metadata links added to enable deductions about relationships among input &amp; output datasets…</a:t>
            </a:r>
          </a:p>
        </p:txBody>
      </p:sp>
      <p:sp>
        <p:nvSpPr>
          <p:cNvPr id="4" name="Slide Number Placeholder 3">
            <a:extLst>
              <a:ext uri="{FF2B5EF4-FFF2-40B4-BE49-F238E27FC236}">
                <a16:creationId xmlns:a16="http://schemas.microsoft.com/office/drawing/2014/main" id="{EF298D20-0FF2-4449-B1A5-70FE061BFC08}"/>
              </a:ext>
            </a:extLst>
          </p:cNvPr>
          <p:cNvSpPr>
            <a:spLocks noGrp="1"/>
          </p:cNvSpPr>
          <p:nvPr>
            <p:ph type="sldNum" sz="quarter" idx="12"/>
          </p:nvPr>
        </p:nvSpPr>
        <p:spPr/>
        <p:txBody>
          <a:bodyPr/>
          <a:lstStyle/>
          <a:p>
            <a:fld id="{EBF53699-E175-46B2-9FE5-5D14452BAEE3}" type="slidenum">
              <a:rPr lang="en-US" smtClean="0"/>
              <a:t>22</a:t>
            </a:fld>
            <a:endParaRPr lang="en-US"/>
          </a:p>
        </p:txBody>
      </p:sp>
      <p:pic>
        <p:nvPicPr>
          <p:cNvPr id="5" name="Picture 4">
            <a:extLst>
              <a:ext uri="{FF2B5EF4-FFF2-40B4-BE49-F238E27FC236}">
                <a16:creationId xmlns:a16="http://schemas.microsoft.com/office/drawing/2014/main" id="{C3243E4A-840F-4969-9705-715D4D50074B}"/>
              </a:ext>
            </a:extLst>
          </p:cNvPr>
          <p:cNvPicPr>
            <a:picLocks noChangeAspect="1"/>
          </p:cNvPicPr>
          <p:nvPr/>
        </p:nvPicPr>
        <p:blipFill>
          <a:blip r:embed="rId2"/>
          <a:stretch>
            <a:fillRect/>
          </a:stretch>
        </p:blipFill>
        <p:spPr>
          <a:xfrm>
            <a:off x="8051172" y="1574884"/>
            <a:ext cx="3862055" cy="4659383"/>
          </a:xfrm>
          <a:prstGeom prst="rect">
            <a:avLst/>
          </a:prstGeom>
        </p:spPr>
      </p:pic>
      <p:pic>
        <p:nvPicPr>
          <p:cNvPr id="7" name="Picture 6">
            <a:extLst>
              <a:ext uri="{FF2B5EF4-FFF2-40B4-BE49-F238E27FC236}">
                <a16:creationId xmlns:a16="http://schemas.microsoft.com/office/drawing/2014/main" id="{E3F70484-07BB-4ECC-9EB0-2CB7F46B7726}"/>
              </a:ext>
            </a:extLst>
          </p:cNvPr>
          <p:cNvPicPr>
            <a:picLocks noChangeAspect="1"/>
          </p:cNvPicPr>
          <p:nvPr/>
        </p:nvPicPr>
        <p:blipFill>
          <a:blip r:embed="rId3"/>
          <a:stretch>
            <a:fillRect/>
          </a:stretch>
        </p:blipFill>
        <p:spPr>
          <a:xfrm>
            <a:off x="3959011" y="1488295"/>
            <a:ext cx="2587357" cy="2103437"/>
          </a:xfrm>
          <a:prstGeom prst="rect">
            <a:avLst/>
          </a:prstGeom>
        </p:spPr>
      </p:pic>
      <p:pic>
        <p:nvPicPr>
          <p:cNvPr id="8" name="Picture 7">
            <a:extLst>
              <a:ext uri="{FF2B5EF4-FFF2-40B4-BE49-F238E27FC236}">
                <a16:creationId xmlns:a16="http://schemas.microsoft.com/office/drawing/2014/main" id="{B5F70C6E-0B7E-4282-BF43-E576FFC55726}"/>
              </a:ext>
            </a:extLst>
          </p:cNvPr>
          <p:cNvPicPr>
            <a:picLocks noChangeAspect="1"/>
          </p:cNvPicPr>
          <p:nvPr/>
        </p:nvPicPr>
        <p:blipFill>
          <a:blip r:embed="rId4"/>
          <a:stretch>
            <a:fillRect/>
          </a:stretch>
        </p:blipFill>
        <p:spPr>
          <a:xfrm>
            <a:off x="533071" y="1574884"/>
            <a:ext cx="2444708" cy="2322777"/>
          </a:xfrm>
          <a:prstGeom prst="rect">
            <a:avLst/>
          </a:prstGeom>
        </p:spPr>
      </p:pic>
      <p:sp>
        <p:nvSpPr>
          <p:cNvPr id="3" name="Rectangle 2">
            <a:extLst>
              <a:ext uri="{FF2B5EF4-FFF2-40B4-BE49-F238E27FC236}">
                <a16:creationId xmlns:a16="http://schemas.microsoft.com/office/drawing/2014/main" id="{5F239226-AB6B-4EA5-8816-6E95577E1A0B}"/>
              </a:ext>
            </a:extLst>
          </p:cNvPr>
          <p:cNvSpPr/>
          <p:nvPr/>
        </p:nvSpPr>
        <p:spPr>
          <a:xfrm>
            <a:off x="533071" y="4146982"/>
            <a:ext cx="7060490" cy="707886"/>
          </a:xfrm>
          <a:prstGeom prst="rect">
            <a:avLst/>
          </a:prstGeom>
        </p:spPr>
        <p:txBody>
          <a:bodyPr wrap="square">
            <a:spAutoFit/>
          </a:bodyPr>
          <a:lstStyle/>
          <a:p>
            <a:r>
              <a:rPr lang="en-US" sz="2000" b="1" dirty="0"/>
              <a:t>Input datasets </a:t>
            </a:r>
            <a:r>
              <a:rPr lang="en-US" sz="2000" dirty="0"/>
              <a:t>provided</a:t>
            </a:r>
            <a:r>
              <a:rPr lang="en-US" sz="2000" b="1" dirty="0"/>
              <a:t> </a:t>
            </a:r>
            <a:r>
              <a:rPr lang="en-US" sz="2000" dirty="0"/>
              <a:t>with parent links pointing to output datasets can answer the question: </a:t>
            </a:r>
            <a:r>
              <a:rPr lang="en-US" sz="2000" b="1" i="1" dirty="0"/>
              <a:t>Who am I the parent of?</a:t>
            </a:r>
          </a:p>
        </p:txBody>
      </p:sp>
      <p:sp>
        <p:nvSpPr>
          <p:cNvPr id="9" name="Rectangle 8">
            <a:extLst>
              <a:ext uri="{FF2B5EF4-FFF2-40B4-BE49-F238E27FC236}">
                <a16:creationId xmlns:a16="http://schemas.microsoft.com/office/drawing/2014/main" id="{CE5D219E-68A6-4A10-A357-0BD4E4EF62E2}"/>
              </a:ext>
            </a:extLst>
          </p:cNvPr>
          <p:cNvSpPr/>
          <p:nvPr/>
        </p:nvSpPr>
        <p:spPr>
          <a:xfrm>
            <a:off x="533071" y="5015762"/>
            <a:ext cx="6525455" cy="707886"/>
          </a:xfrm>
          <a:prstGeom prst="rect">
            <a:avLst/>
          </a:prstGeom>
        </p:spPr>
        <p:txBody>
          <a:bodyPr wrap="square">
            <a:spAutoFit/>
          </a:bodyPr>
          <a:lstStyle/>
          <a:p>
            <a:r>
              <a:rPr lang="en-US" sz="2000" b="1" dirty="0"/>
              <a:t>Output </a:t>
            </a:r>
            <a:r>
              <a:rPr lang="en-US" sz="2000" b="1" dirty="0" err="1"/>
              <a:t>datasets’</a:t>
            </a:r>
            <a:r>
              <a:rPr lang="en-US" sz="2000" b="1" dirty="0"/>
              <a:t> </a:t>
            </a:r>
            <a:r>
              <a:rPr lang="en-US" sz="2000" dirty="0"/>
              <a:t>child links connect them back to their input datasets can answer the question: </a:t>
            </a:r>
            <a:r>
              <a:rPr lang="en-US" sz="2000" b="1" i="1" dirty="0"/>
              <a:t>Who am I the child of? </a:t>
            </a:r>
          </a:p>
        </p:txBody>
      </p:sp>
    </p:spTree>
    <p:extLst>
      <p:ext uri="{BB962C8B-B14F-4D97-AF65-F5344CB8AC3E}">
        <p14:creationId xmlns:p14="http://schemas.microsoft.com/office/powerpoint/2010/main" val="374171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C98A21-439F-4DB1-A63B-069B13B3CCA6}" type="slidenum">
              <a:rPr lang="en-US" smtClean="0"/>
              <a:t>23</a:t>
            </a:fld>
            <a:endParaRPr lang="en-US"/>
          </a:p>
        </p:txBody>
      </p:sp>
      <p:pic>
        <p:nvPicPr>
          <p:cNvPr id="9" name="Picture 8">
            <a:extLst>
              <a:ext uri="{FF2B5EF4-FFF2-40B4-BE49-F238E27FC236}">
                <a16:creationId xmlns:a16="http://schemas.microsoft.com/office/drawing/2014/main" id="{CCD48E83-0791-4254-902D-00D93798DE6C}"/>
              </a:ext>
            </a:extLst>
          </p:cNvPr>
          <p:cNvPicPr>
            <a:picLocks noChangeAspect="1"/>
          </p:cNvPicPr>
          <p:nvPr/>
        </p:nvPicPr>
        <p:blipFill>
          <a:blip r:embed="rId2"/>
          <a:stretch>
            <a:fillRect/>
          </a:stretch>
        </p:blipFill>
        <p:spPr>
          <a:xfrm>
            <a:off x="7301057" y="116641"/>
            <a:ext cx="4823582" cy="5812645"/>
          </a:xfrm>
          <a:prstGeom prst="rect">
            <a:avLst/>
          </a:prstGeom>
        </p:spPr>
      </p:pic>
      <p:sp>
        <p:nvSpPr>
          <p:cNvPr id="10" name="TextBox 9">
            <a:extLst>
              <a:ext uri="{FF2B5EF4-FFF2-40B4-BE49-F238E27FC236}">
                <a16:creationId xmlns:a16="http://schemas.microsoft.com/office/drawing/2014/main" id="{B0D0264D-961D-471D-B7E2-961F631C5182}"/>
              </a:ext>
            </a:extLst>
          </p:cNvPr>
          <p:cNvSpPr txBox="1"/>
          <p:nvPr/>
        </p:nvSpPr>
        <p:spPr>
          <a:xfrm>
            <a:off x="361503" y="2792130"/>
            <a:ext cx="6807199" cy="461665"/>
          </a:xfrm>
          <a:prstGeom prst="rect">
            <a:avLst/>
          </a:prstGeom>
          <a:noFill/>
        </p:spPr>
        <p:txBody>
          <a:bodyPr wrap="square" rtlCol="0">
            <a:spAutoFit/>
          </a:bodyPr>
          <a:lstStyle/>
          <a:p>
            <a:r>
              <a:rPr lang="en-US" sz="2400" i="1" dirty="0"/>
              <a:t>Descendants (“LOTS”) = (COV1, COV2, COV3, COV4)</a:t>
            </a:r>
          </a:p>
        </p:txBody>
      </p:sp>
      <p:pic>
        <p:nvPicPr>
          <p:cNvPr id="5" name="Picture 4">
            <a:extLst>
              <a:ext uri="{FF2B5EF4-FFF2-40B4-BE49-F238E27FC236}">
                <a16:creationId xmlns:a16="http://schemas.microsoft.com/office/drawing/2014/main" id="{E4C5E088-2804-4071-A6F0-098D7F89D553}"/>
              </a:ext>
            </a:extLst>
          </p:cNvPr>
          <p:cNvPicPr>
            <a:picLocks noChangeAspect="1"/>
          </p:cNvPicPr>
          <p:nvPr/>
        </p:nvPicPr>
        <p:blipFill>
          <a:blip r:embed="rId3"/>
          <a:stretch>
            <a:fillRect/>
          </a:stretch>
        </p:blipFill>
        <p:spPr>
          <a:xfrm>
            <a:off x="557139" y="1076617"/>
            <a:ext cx="5887437" cy="1673656"/>
          </a:xfrm>
          <a:prstGeom prst="rect">
            <a:avLst/>
          </a:prstGeom>
        </p:spPr>
      </p:pic>
      <p:sp>
        <p:nvSpPr>
          <p:cNvPr id="7" name="Rectangle 6">
            <a:extLst>
              <a:ext uri="{FF2B5EF4-FFF2-40B4-BE49-F238E27FC236}">
                <a16:creationId xmlns:a16="http://schemas.microsoft.com/office/drawing/2014/main" id="{6B29ACD5-9DC0-46F9-B579-25DED283D5E2}"/>
              </a:ext>
            </a:extLst>
          </p:cNvPr>
          <p:cNvSpPr/>
          <p:nvPr/>
        </p:nvSpPr>
        <p:spPr>
          <a:xfrm>
            <a:off x="210236" y="3648075"/>
            <a:ext cx="6096000" cy="707886"/>
          </a:xfrm>
          <a:prstGeom prst="rect">
            <a:avLst/>
          </a:prstGeom>
        </p:spPr>
        <p:txBody>
          <a:bodyPr>
            <a:spAutoFit/>
          </a:bodyPr>
          <a:lstStyle/>
          <a:p>
            <a:r>
              <a:rPr lang="en-US" sz="2000" b="1" i="1" dirty="0"/>
              <a:t>Ancestors</a:t>
            </a:r>
            <a:r>
              <a:rPr lang="en-US" sz="2000" dirty="0"/>
              <a:t> function traces child links to identify input datasets used to create a derived dataset</a:t>
            </a:r>
          </a:p>
        </p:txBody>
      </p:sp>
      <p:sp>
        <p:nvSpPr>
          <p:cNvPr id="6" name="Content Placeholder 2"/>
          <p:cNvSpPr txBox="1">
            <a:spLocks/>
          </p:cNvSpPr>
          <p:nvPr/>
        </p:nvSpPr>
        <p:spPr>
          <a:xfrm>
            <a:off x="129282" y="120089"/>
            <a:ext cx="7271643" cy="26301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i="1" dirty="0"/>
              <a:t>Descendants</a:t>
            </a:r>
            <a:r>
              <a:rPr lang="en-US" sz="2000" dirty="0"/>
              <a:t> function traces parent links to identify all datasets derived from a source or other derived input dataset used within the application.  </a:t>
            </a:r>
          </a:p>
        </p:txBody>
      </p:sp>
      <p:sp>
        <p:nvSpPr>
          <p:cNvPr id="14" name="TextBox 13">
            <a:extLst>
              <a:ext uri="{FF2B5EF4-FFF2-40B4-BE49-F238E27FC236}">
                <a16:creationId xmlns:a16="http://schemas.microsoft.com/office/drawing/2014/main" id="{C1F48F45-37C7-42E8-A0AF-B4F8DF65F4BD}"/>
              </a:ext>
            </a:extLst>
          </p:cNvPr>
          <p:cNvSpPr txBox="1"/>
          <p:nvPr/>
        </p:nvSpPr>
        <p:spPr>
          <a:xfrm>
            <a:off x="361503" y="4663738"/>
            <a:ext cx="7841290" cy="461665"/>
          </a:xfrm>
          <a:prstGeom prst="rect">
            <a:avLst/>
          </a:prstGeom>
          <a:noFill/>
        </p:spPr>
        <p:txBody>
          <a:bodyPr wrap="square" rtlCol="0">
            <a:spAutoFit/>
          </a:bodyPr>
          <a:lstStyle/>
          <a:p>
            <a:r>
              <a:rPr lang="en-US" sz="2400" i="1" dirty="0"/>
              <a:t>Ancestors (“COV4”) = (LOTS, COV3, ZONES, COV2, COV1, LOTS)</a:t>
            </a:r>
          </a:p>
        </p:txBody>
      </p:sp>
    </p:spTree>
    <p:extLst>
      <p:ext uri="{BB962C8B-B14F-4D97-AF65-F5344CB8AC3E}">
        <p14:creationId xmlns:p14="http://schemas.microsoft.com/office/powerpoint/2010/main" val="31352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69593" y="0"/>
            <a:ext cx="5622407" cy="4721380"/>
          </a:xfrm>
          <a:prstGeom prst="rect">
            <a:avLst/>
          </a:prstGeom>
        </p:spPr>
      </p:pic>
      <p:sp>
        <p:nvSpPr>
          <p:cNvPr id="6" name="Content Placeholder 2"/>
          <p:cNvSpPr txBox="1">
            <a:spLocks/>
          </p:cNvSpPr>
          <p:nvPr/>
        </p:nvSpPr>
        <p:spPr>
          <a:xfrm>
            <a:off x="129283" y="3488569"/>
            <a:ext cx="7638923" cy="1173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Command properties</a:t>
            </a:r>
            <a:r>
              <a:rPr lang="en-US" sz="2400" dirty="0"/>
              <a:t> include details of the transformation</a:t>
            </a:r>
          </a:p>
        </p:txBody>
      </p:sp>
      <p:sp>
        <p:nvSpPr>
          <p:cNvPr id="2" name="Slide Number Placeholder 1"/>
          <p:cNvSpPr>
            <a:spLocks noGrp="1"/>
          </p:cNvSpPr>
          <p:nvPr>
            <p:ph type="sldNum" sz="quarter" idx="12"/>
          </p:nvPr>
        </p:nvSpPr>
        <p:spPr/>
        <p:txBody>
          <a:bodyPr/>
          <a:lstStyle/>
          <a:p>
            <a:fld id="{7BC98A21-439F-4DB1-A63B-069B13B3CCA6}" type="slidenum">
              <a:rPr lang="en-US" smtClean="0"/>
              <a:t>24</a:t>
            </a:fld>
            <a:endParaRPr lang="en-US"/>
          </a:p>
        </p:txBody>
      </p:sp>
      <p:sp>
        <p:nvSpPr>
          <p:cNvPr id="5" name="Rectangle 4">
            <a:extLst>
              <a:ext uri="{FF2B5EF4-FFF2-40B4-BE49-F238E27FC236}">
                <a16:creationId xmlns:a16="http://schemas.microsoft.com/office/drawing/2014/main" id="{4AB55246-2316-4CD1-84CF-5235C34BDEAC}"/>
              </a:ext>
            </a:extLst>
          </p:cNvPr>
          <p:cNvSpPr/>
          <p:nvPr/>
        </p:nvSpPr>
        <p:spPr>
          <a:xfrm>
            <a:off x="129283" y="181957"/>
            <a:ext cx="8728969" cy="3247043"/>
          </a:xfrm>
          <a:prstGeom prst="rect">
            <a:avLst/>
          </a:prstGeom>
        </p:spPr>
        <p:txBody>
          <a:bodyPr wrap="square">
            <a:spAutoFit/>
          </a:bodyPr>
          <a:lstStyle/>
          <a:p>
            <a:r>
              <a:rPr lang="en-US" sz="2500" b="1" dirty="0"/>
              <a:t>Source properties</a:t>
            </a:r>
            <a:r>
              <a:rPr lang="en-US" sz="2500" dirty="0"/>
              <a:t> can include: </a:t>
            </a:r>
          </a:p>
          <a:p>
            <a:pPr marL="800100" lvl="1" indent="-342900">
              <a:buFont typeface="Arial" panose="020B0604020202020204" pitchFamily="34" charset="0"/>
              <a:buChar char="•"/>
            </a:pPr>
            <a:r>
              <a:rPr lang="en-US" sz="2000" dirty="0"/>
              <a:t>Originating organization </a:t>
            </a:r>
          </a:p>
          <a:p>
            <a:pPr marL="800100" lvl="1" indent="-342900">
              <a:buFont typeface="Arial" panose="020B0604020202020204" pitchFamily="34" charset="0"/>
              <a:buChar char="•"/>
            </a:pPr>
            <a:r>
              <a:rPr lang="en-US" sz="2000" dirty="0"/>
              <a:t>Data content (i.e. entity and attribute definitions)</a:t>
            </a:r>
          </a:p>
          <a:p>
            <a:pPr marL="800100" lvl="1" indent="-342900">
              <a:buFont typeface="Arial" panose="020B0604020202020204" pitchFamily="34" charset="0"/>
              <a:buChar char="•"/>
            </a:pPr>
            <a:r>
              <a:rPr lang="en-US" sz="2000" dirty="0"/>
              <a:t>Timeliness (e.g. when collected, when acquired,…) </a:t>
            </a:r>
          </a:p>
          <a:p>
            <a:pPr marL="800100" lvl="1" indent="-342900">
              <a:buFont typeface="Arial" panose="020B0604020202020204" pitchFamily="34" charset="0"/>
              <a:buChar char="•"/>
            </a:pPr>
            <a:r>
              <a:rPr lang="en-US" sz="2000" dirty="0"/>
              <a:t>Accuracy </a:t>
            </a:r>
          </a:p>
          <a:p>
            <a:pPr marL="800100" lvl="1" indent="-342900">
              <a:buFont typeface="Arial" panose="020B0604020202020204" pitchFamily="34" charset="0"/>
              <a:buChar char="•"/>
            </a:pPr>
            <a:r>
              <a:rPr lang="en-US" sz="2000" dirty="0"/>
              <a:t>Confidentiality security categorization of attributes</a:t>
            </a:r>
          </a:p>
          <a:p>
            <a:pPr marL="1257300" lvl="2" indent="-342900">
              <a:buFont typeface="Arial" panose="020B0604020202020204" pitchFamily="34" charset="0"/>
              <a:buChar char="•"/>
            </a:pPr>
            <a:r>
              <a:rPr lang="en-US" sz="2000" dirty="0"/>
              <a:t>Privacy sensitivity of attributes</a:t>
            </a:r>
          </a:p>
          <a:p>
            <a:pPr marL="800100" lvl="1" indent="-342900">
              <a:buFont typeface="Arial" panose="020B0604020202020204" pitchFamily="34" charset="0"/>
              <a:buChar char="•"/>
            </a:pPr>
            <a:r>
              <a:rPr lang="en-US" sz="2000" dirty="0"/>
              <a:t>Integrity categorization of attributes…</a:t>
            </a:r>
          </a:p>
          <a:p>
            <a:pPr marL="800100" lvl="1" indent="-342900">
              <a:buFont typeface="Arial" panose="020B0604020202020204" pitchFamily="34" charset="0"/>
              <a:buChar char="•"/>
            </a:pPr>
            <a:r>
              <a:rPr lang="en-US" sz="2000" dirty="0"/>
              <a:t>Availability categorization…</a:t>
            </a:r>
          </a:p>
          <a:p>
            <a:pPr marL="800100" lvl="1" indent="-342900">
              <a:buFont typeface="Arial" panose="020B0604020202020204" pitchFamily="34" charset="0"/>
              <a:buChar char="•"/>
            </a:pPr>
            <a:endParaRPr lang="en-US" sz="2000" u="sng" dirty="0"/>
          </a:p>
        </p:txBody>
      </p:sp>
      <p:sp>
        <p:nvSpPr>
          <p:cNvPr id="7" name="Content Placeholder 2">
            <a:extLst>
              <a:ext uri="{FF2B5EF4-FFF2-40B4-BE49-F238E27FC236}">
                <a16:creationId xmlns:a16="http://schemas.microsoft.com/office/drawing/2014/main" id="{B57D2494-32CB-4876-ABE2-F3033AB4A387}"/>
              </a:ext>
            </a:extLst>
          </p:cNvPr>
          <p:cNvSpPr txBox="1">
            <a:spLocks/>
          </p:cNvSpPr>
          <p:nvPr/>
        </p:nvSpPr>
        <p:spPr>
          <a:xfrm>
            <a:off x="129283" y="4409300"/>
            <a:ext cx="11799862" cy="189509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Product properties </a:t>
            </a:r>
            <a:r>
              <a:rPr lang="en-US" sz="2400" dirty="0"/>
              <a:t>include the product’s </a:t>
            </a:r>
          </a:p>
          <a:p>
            <a:r>
              <a:rPr lang="en-US" sz="2400" dirty="0"/>
              <a:t>intended goal</a:t>
            </a:r>
          </a:p>
          <a:p>
            <a:r>
              <a:rPr lang="en-US" sz="2400" dirty="0"/>
              <a:t>Users</a:t>
            </a:r>
          </a:p>
          <a:p>
            <a:r>
              <a:rPr lang="en-US" sz="2400" dirty="0"/>
              <a:t>when published</a:t>
            </a:r>
          </a:p>
          <a:p>
            <a:r>
              <a:rPr lang="en-US" sz="2400" dirty="0"/>
              <a:t>responsible manager,…</a:t>
            </a:r>
          </a:p>
        </p:txBody>
      </p:sp>
    </p:spTree>
    <p:extLst>
      <p:ext uri="{BB962C8B-B14F-4D97-AF65-F5344CB8AC3E}">
        <p14:creationId xmlns:p14="http://schemas.microsoft.com/office/powerpoint/2010/main" val="172192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additive="base">
                                        <p:cTn id="3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 calcmode="lin" valueType="num">
                                      <p:cBhvr additive="base">
                                        <p:cTn id="3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3CA0-450C-4209-8A00-B6701DEEA3D5}"/>
              </a:ext>
            </a:extLst>
          </p:cNvPr>
          <p:cNvSpPr>
            <a:spLocks noGrp="1"/>
          </p:cNvSpPr>
          <p:nvPr>
            <p:ph type="title"/>
          </p:nvPr>
        </p:nvSpPr>
        <p:spPr>
          <a:xfrm>
            <a:off x="0" y="0"/>
            <a:ext cx="10515600" cy="1325563"/>
          </a:xfrm>
        </p:spPr>
        <p:txBody>
          <a:bodyPr/>
          <a:lstStyle/>
          <a:p>
            <a:r>
              <a:rPr lang="en-US" dirty="0"/>
              <a:t>Meet </a:t>
            </a:r>
            <a:r>
              <a:rPr lang="en-US" dirty="0" err="1"/>
              <a:t>Geo_lineus</a:t>
            </a:r>
            <a:br>
              <a:rPr lang="en-US" dirty="0"/>
            </a:br>
            <a:r>
              <a:rPr lang="en-US" dirty="0"/>
              <a:t>	source metadata input</a:t>
            </a:r>
          </a:p>
        </p:txBody>
      </p:sp>
      <p:sp>
        <p:nvSpPr>
          <p:cNvPr id="4" name="Slide Number Placeholder 3">
            <a:extLst>
              <a:ext uri="{FF2B5EF4-FFF2-40B4-BE49-F238E27FC236}">
                <a16:creationId xmlns:a16="http://schemas.microsoft.com/office/drawing/2014/main" id="{558ED8C8-6BF4-4F68-BB14-0B9EC0F148DC}"/>
              </a:ext>
            </a:extLst>
          </p:cNvPr>
          <p:cNvSpPr>
            <a:spLocks noGrp="1"/>
          </p:cNvSpPr>
          <p:nvPr>
            <p:ph type="sldNum" sz="quarter" idx="12"/>
          </p:nvPr>
        </p:nvSpPr>
        <p:spPr/>
        <p:txBody>
          <a:bodyPr/>
          <a:lstStyle/>
          <a:p>
            <a:fld id="{EBF53699-E175-46B2-9FE5-5D14452BAEE3}" type="slidenum">
              <a:rPr lang="en-US" smtClean="0"/>
              <a:t>25</a:t>
            </a:fld>
            <a:endParaRPr lang="en-US"/>
          </a:p>
        </p:txBody>
      </p:sp>
      <p:pic>
        <p:nvPicPr>
          <p:cNvPr id="5" name="Picture 4">
            <a:extLst>
              <a:ext uri="{FF2B5EF4-FFF2-40B4-BE49-F238E27FC236}">
                <a16:creationId xmlns:a16="http://schemas.microsoft.com/office/drawing/2014/main" id="{77E1CD04-1D58-4331-BBE5-A0CD77C85364}"/>
              </a:ext>
            </a:extLst>
          </p:cNvPr>
          <p:cNvPicPr>
            <a:picLocks noChangeAspect="1"/>
          </p:cNvPicPr>
          <p:nvPr/>
        </p:nvPicPr>
        <p:blipFill>
          <a:blip r:embed="rId2"/>
          <a:stretch>
            <a:fillRect/>
          </a:stretch>
        </p:blipFill>
        <p:spPr>
          <a:xfrm>
            <a:off x="9448800" y="0"/>
            <a:ext cx="2743200" cy="2644151"/>
          </a:xfrm>
          <a:prstGeom prst="rect">
            <a:avLst/>
          </a:prstGeom>
        </p:spPr>
      </p:pic>
      <p:pic>
        <p:nvPicPr>
          <p:cNvPr id="7" name="Picture 6">
            <a:extLst>
              <a:ext uri="{FF2B5EF4-FFF2-40B4-BE49-F238E27FC236}">
                <a16:creationId xmlns:a16="http://schemas.microsoft.com/office/drawing/2014/main" id="{03F12EFD-F195-45DA-8313-3FF2A2C3EE49}"/>
              </a:ext>
            </a:extLst>
          </p:cNvPr>
          <p:cNvPicPr>
            <a:picLocks noChangeAspect="1"/>
          </p:cNvPicPr>
          <p:nvPr/>
        </p:nvPicPr>
        <p:blipFill>
          <a:blip r:embed="rId3"/>
          <a:stretch>
            <a:fillRect/>
          </a:stretch>
        </p:blipFill>
        <p:spPr>
          <a:xfrm>
            <a:off x="9592042" y="4292482"/>
            <a:ext cx="2456715" cy="2063868"/>
          </a:xfrm>
          <a:prstGeom prst="rect">
            <a:avLst/>
          </a:prstGeom>
        </p:spPr>
      </p:pic>
      <p:pic>
        <p:nvPicPr>
          <p:cNvPr id="8" name="Picture 7">
            <a:extLst>
              <a:ext uri="{FF2B5EF4-FFF2-40B4-BE49-F238E27FC236}">
                <a16:creationId xmlns:a16="http://schemas.microsoft.com/office/drawing/2014/main" id="{219B755E-E9CB-425E-B4FA-7C358F19C17C}"/>
              </a:ext>
            </a:extLst>
          </p:cNvPr>
          <p:cNvPicPr>
            <a:picLocks noChangeAspect="1"/>
          </p:cNvPicPr>
          <p:nvPr/>
        </p:nvPicPr>
        <p:blipFill>
          <a:blip r:embed="rId4"/>
          <a:stretch>
            <a:fillRect/>
          </a:stretch>
        </p:blipFill>
        <p:spPr>
          <a:xfrm>
            <a:off x="9265198" y="2766218"/>
            <a:ext cx="2500804" cy="1325563"/>
          </a:xfrm>
          <a:prstGeom prst="rect">
            <a:avLst/>
          </a:prstGeom>
        </p:spPr>
      </p:pic>
      <p:pic>
        <p:nvPicPr>
          <p:cNvPr id="9" name="Picture 8">
            <a:extLst>
              <a:ext uri="{FF2B5EF4-FFF2-40B4-BE49-F238E27FC236}">
                <a16:creationId xmlns:a16="http://schemas.microsoft.com/office/drawing/2014/main" id="{63B1C299-5E81-4F25-B5F9-6CE2966E97A1}"/>
              </a:ext>
            </a:extLst>
          </p:cNvPr>
          <p:cNvPicPr>
            <a:picLocks noChangeAspect="1"/>
          </p:cNvPicPr>
          <p:nvPr/>
        </p:nvPicPr>
        <p:blipFill>
          <a:blip r:embed="rId5"/>
          <a:stretch>
            <a:fillRect/>
          </a:stretch>
        </p:blipFill>
        <p:spPr>
          <a:xfrm rot="161545">
            <a:off x="500762" y="1612791"/>
            <a:ext cx="8293526" cy="4222967"/>
          </a:xfrm>
          <a:prstGeom prst="rect">
            <a:avLst/>
          </a:prstGeom>
        </p:spPr>
      </p:pic>
    </p:spTree>
    <p:extLst>
      <p:ext uri="{BB962C8B-B14F-4D97-AF65-F5344CB8AC3E}">
        <p14:creationId xmlns:p14="http://schemas.microsoft.com/office/powerpoint/2010/main" val="273210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3CA0-450C-4209-8A00-B6701DEEA3D5}"/>
              </a:ext>
            </a:extLst>
          </p:cNvPr>
          <p:cNvSpPr>
            <a:spLocks noGrp="1"/>
          </p:cNvSpPr>
          <p:nvPr>
            <p:ph type="title"/>
          </p:nvPr>
        </p:nvSpPr>
        <p:spPr>
          <a:xfrm>
            <a:off x="0" y="0"/>
            <a:ext cx="10515600" cy="1510018"/>
          </a:xfrm>
        </p:spPr>
        <p:txBody>
          <a:bodyPr/>
          <a:lstStyle/>
          <a:p>
            <a:r>
              <a:rPr lang="en-US" dirty="0"/>
              <a:t>Command</a:t>
            </a:r>
            <a:br>
              <a:rPr lang="en-US" dirty="0"/>
            </a:br>
            <a:r>
              <a:rPr lang="en-US" dirty="0"/>
              <a:t>metadata input…</a:t>
            </a:r>
          </a:p>
        </p:txBody>
      </p:sp>
      <p:sp>
        <p:nvSpPr>
          <p:cNvPr id="4" name="Slide Number Placeholder 3">
            <a:extLst>
              <a:ext uri="{FF2B5EF4-FFF2-40B4-BE49-F238E27FC236}">
                <a16:creationId xmlns:a16="http://schemas.microsoft.com/office/drawing/2014/main" id="{558ED8C8-6BF4-4F68-BB14-0B9EC0F148DC}"/>
              </a:ext>
            </a:extLst>
          </p:cNvPr>
          <p:cNvSpPr>
            <a:spLocks noGrp="1"/>
          </p:cNvSpPr>
          <p:nvPr>
            <p:ph type="sldNum" sz="quarter" idx="12"/>
          </p:nvPr>
        </p:nvSpPr>
        <p:spPr/>
        <p:txBody>
          <a:bodyPr/>
          <a:lstStyle/>
          <a:p>
            <a:fld id="{EBF53699-E175-46B2-9FE5-5D14452BAEE3}" type="slidenum">
              <a:rPr lang="en-US" smtClean="0"/>
              <a:t>26</a:t>
            </a:fld>
            <a:endParaRPr lang="en-US"/>
          </a:p>
        </p:txBody>
      </p:sp>
      <p:pic>
        <p:nvPicPr>
          <p:cNvPr id="5" name="Picture 4">
            <a:extLst>
              <a:ext uri="{FF2B5EF4-FFF2-40B4-BE49-F238E27FC236}">
                <a16:creationId xmlns:a16="http://schemas.microsoft.com/office/drawing/2014/main" id="{77E1CD04-1D58-4331-BBE5-A0CD77C85364}"/>
              </a:ext>
            </a:extLst>
          </p:cNvPr>
          <p:cNvPicPr>
            <a:picLocks noChangeAspect="1"/>
          </p:cNvPicPr>
          <p:nvPr/>
        </p:nvPicPr>
        <p:blipFill>
          <a:blip r:embed="rId2"/>
          <a:stretch>
            <a:fillRect/>
          </a:stretch>
        </p:blipFill>
        <p:spPr>
          <a:xfrm>
            <a:off x="9448800" y="0"/>
            <a:ext cx="2743200" cy="2644151"/>
          </a:xfrm>
          <a:prstGeom prst="rect">
            <a:avLst/>
          </a:prstGeom>
        </p:spPr>
      </p:pic>
      <p:pic>
        <p:nvPicPr>
          <p:cNvPr id="7" name="Picture 6">
            <a:extLst>
              <a:ext uri="{FF2B5EF4-FFF2-40B4-BE49-F238E27FC236}">
                <a16:creationId xmlns:a16="http://schemas.microsoft.com/office/drawing/2014/main" id="{38592435-3D50-4301-8753-C8A846B4D3D1}"/>
              </a:ext>
            </a:extLst>
          </p:cNvPr>
          <p:cNvPicPr>
            <a:picLocks noChangeAspect="1"/>
          </p:cNvPicPr>
          <p:nvPr/>
        </p:nvPicPr>
        <p:blipFill>
          <a:blip r:embed="rId3"/>
          <a:stretch>
            <a:fillRect/>
          </a:stretch>
        </p:blipFill>
        <p:spPr>
          <a:xfrm>
            <a:off x="480164" y="1653253"/>
            <a:ext cx="8730512" cy="2897545"/>
          </a:xfrm>
          <a:prstGeom prst="rect">
            <a:avLst/>
          </a:prstGeom>
        </p:spPr>
      </p:pic>
      <p:pic>
        <p:nvPicPr>
          <p:cNvPr id="8" name="Picture 7">
            <a:extLst>
              <a:ext uri="{FF2B5EF4-FFF2-40B4-BE49-F238E27FC236}">
                <a16:creationId xmlns:a16="http://schemas.microsoft.com/office/drawing/2014/main" id="{70A5B5C8-A347-4EF3-B119-28FF9C21DEE7}"/>
              </a:ext>
            </a:extLst>
          </p:cNvPr>
          <p:cNvPicPr>
            <a:picLocks noChangeAspect="1"/>
          </p:cNvPicPr>
          <p:nvPr/>
        </p:nvPicPr>
        <p:blipFill>
          <a:blip r:embed="rId4"/>
          <a:stretch>
            <a:fillRect/>
          </a:stretch>
        </p:blipFill>
        <p:spPr>
          <a:xfrm>
            <a:off x="9346334" y="2857451"/>
            <a:ext cx="2753634" cy="3086149"/>
          </a:xfrm>
          <a:prstGeom prst="rect">
            <a:avLst/>
          </a:prstGeom>
        </p:spPr>
      </p:pic>
    </p:spTree>
    <p:extLst>
      <p:ext uri="{BB962C8B-B14F-4D97-AF65-F5344CB8AC3E}">
        <p14:creationId xmlns:p14="http://schemas.microsoft.com/office/powerpoint/2010/main" val="1371043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1B6500-1301-4D40-BD9C-A185EB89C494}"/>
              </a:ext>
            </a:extLst>
          </p:cNvPr>
          <p:cNvPicPr>
            <a:picLocks noChangeAspect="1"/>
          </p:cNvPicPr>
          <p:nvPr/>
        </p:nvPicPr>
        <p:blipFill>
          <a:blip r:embed="rId2"/>
          <a:stretch>
            <a:fillRect/>
          </a:stretch>
        </p:blipFill>
        <p:spPr>
          <a:xfrm rot="251101">
            <a:off x="281264" y="2627688"/>
            <a:ext cx="8299877" cy="3727642"/>
          </a:xfrm>
          <a:prstGeom prst="rect">
            <a:avLst/>
          </a:prstGeom>
        </p:spPr>
      </p:pic>
      <p:sp>
        <p:nvSpPr>
          <p:cNvPr id="2" name="Title 1">
            <a:extLst>
              <a:ext uri="{FF2B5EF4-FFF2-40B4-BE49-F238E27FC236}">
                <a16:creationId xmlns:a16="http://schemas.microsoft.com/office/drawing/2014/main" id="{D4D83CA0-450C-4209-8A00-B6701DEEA3D5}"/>
              </a:ext>
            </a:extLst>
          </p:cNvPr>
          <p:cNvSpPr>
            <a:spLocks noGrp="1"/>
          </p:cNvSpPr>
          <p:nvPr>
            <p:ph type="title"/>
          </p:nvPr>
        </p:nvSpPr>
        <p:spPr>
          <a:xfrm>
            <a:off x="0" y="0"/>
            <a:ext cx="10515600" cy="1325563"/>
          </a:xfrm>
        </p:spPr>
        <p:txBody>
          <a:bodyPr/>
          <a:lstStyle/>
          <a:p>
            <a:r>
              <a:rPr lang="en-US" dirty="0"/>
              <a:t>Product</a:t>
            </a:r>
            <a:br>
              <a:rPr lang="en-US" dirty="0"/>
            </a:br>
            <a:r>
              <a:rPr lang="en-US" dirty="0"/>
              <a:t>Metadata input…</a:t>
            </a:r>
          </a:p>
        </p:txBody>
      </p:sp>
      <p:sp>
        <p:nvSpPr>
          <p:cNvPr id="4" name="Slide Number Placeholder 3">
            <a:extLst>
              <a:ext uri="{FF2B5EF4-FFF2-40B4-BE49-F238E27FC236}">
                <a16:creationId xmlns:a16="http://schemas.microsoft.com/office/drawing/2014/main" id="{558ED8C8-6BF4-4F68-BB14-0B9EC0F148DC}"/>
              </a:ext>
            </a:extLst>
          </p:cNvPr>
          <p:cNvSpPr>
            <a:spLocks noGrp="1"/>
          </p:cNvSpPr>
          <p:nvPr>
            <p:ph type="sldNum" sz="quarter" idx="12"/>
          </p:nvPr>
        </p:nvSpPr>
        <p:spPr/>
        <p:txBody>
          <a:bodyPr/>
          <a:lstStyle/>
          <a:p>
            <a:fld id="{EBF53699-E175-46B2-9FE5-5D14452BAEE3}" type="slidenum">
              <a:rPr lang="en-US" smtClean="0"/>
              <a:t>27</a:t>
            </a:fld>
            <a:endParaRPr lang="en-US"/>
          </a:p>
        </p:txBody>
      </p:sp>
      <p:pic>
        <p:nvPicPr>
          <p:cNvPr id="5" name="Picture 4">
            <a:extLst>
              <a:ext uri="{FF2B5EF4-FFF2-40B4-BE49-F238E27FC236}">
                <a16:creationId xmlns:a16="http://schemas.microsoft.com/office/drawing/2014/main" id="{77E1CD04-1D58-4331-BBE5-A0CD77C85364}"/>
              </a:ext>
            </a:extLst>
          </p:cNvPr>
          <p:cNvPicPr>
            <a:picLocks noChangeAspect="1"/>
          </p:cNvPicPr>
          <p:nvPr/>
        </p:nvPicPr>
        <p:blipFill>
          <a:blip r:embed="rId3"/>
          <a:stretch>
            <a:fillRect/>
          </a:stretch>
        </p:blipFill>
        <p:spPr>
          <a:xfrm>
            <a:off x="9448800" y="0"/>
            <a:ext cx="2743200" cy="2644151"/>
          </a:xfrm>
          <a:prstGeom prst="rect">
            <a:avLst/>
          </a:prstGeom>
        </p:spPr>
      </p:pic>
      <p:pic>
        <p:nvPicPr>
          <p:cNvPr id="8" name="Picture 7">
            <a:extLst>
              <a:ext uri="{FF2B5EF4-FFF2-40B4-BE49-F238E27FC236}">
                <a16:creationId xmlns:a16="http://schemas.microsoft.com/office/drawing/2014/main" id="{41F36DBA-6A1C-41AB-9B46-0EB03FCD23B2}"/>
              </a:ext>
            </a:extLst>
          </p:cNvPr>
          <p:cNvPicPr>
            <a:picLocks noChangeAspect="1"/>
          </p:cNvPicPr>
          <p:nvPr/>
        </p:nvPicPr>
        <p:blipFill>
          <a:blip r:embed="rId4"/>
          <a:stretch>
            <a:fillRect/>
          </a:stretch>
        </p:blipFill>
        <p:spPr>
          <a:xfrm>
            <a:off x="5109057" y="6143"/>
            <a:ext cx="4314163" cy="2556542"/>
          </a:xfrm>
          <a:prstGeom prst="rect">
            <a:avLst/>
          </a:prstGeom>
        </p:spPr>
      </p:pic>
      <p:pic>
        <p:nvPicPr>
          <p:cNvPr id="3" name="Picture 2">
            <a:extLst>
              <a:ext uri="{FF2B5EF4-FFF2-40B4-BE49-F238E27FC236}">
                <a16:creationId xmlns:a16="http://schemas.microsoft.com/office/drawing/2014/main" id="{8A6A9228-699F-48D8-AF49-CA386948F03E}"/>
              </a:ext>
            </a:extLst>
          </p:cNvPr>
          <p:cNvPicPr>
            <a:picLocks noChangeAspect="1"/>
          </p:cNvPicPr>
          <p:nvPr/>
        </p:nvPicPr>
        <p:blipFill>
          <a:blip r:embed="rId5"/>
          <a:stretch>
            <a:fillRect/>
          </a:stretch>
        </p:blipFill>
        <p:spPr>
          <a:xfrm>
            <a:off x="9201813" y="3166099"/>
            <a:ext cx="2711140" cy="3038524"/>
          </a:xfrm>
          <a:prstGeom prst="rect">
            <a:avLst/>
          </a:prstGeom>
        </p:spPr>
      </p:pic>
    </p:spTree>
    <p:extLst>
      <p:ext uri="{BB962C8B-B14F-4D97-AF65-F5344CB8AC3E}">
        <p14:creationId xmlns:p14="http://schemas.microsoft.com/office/powerpoint/2010/main" val="2640913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3CA0-450C-4209-8A00-B6701DEEA3D5}"/>
              </a:ext>
            </a:extLst>
          </p:cNvPr>
          <p:cNvSpPr>
            <a:spLocks noGrp="1"/>
          </p:cNvSpPr>
          <p:nvPr>
            <p:ph type="title"/>
          </p:nvPr>
        </p:nvSpPr>
        <p:spPr>
          <a:xfrm>
            <a:off x="0" y="0"/>
            <a:ext cx="10515600" cy="1325563"/>
          </a:xfrm>
        </p:spPr>
        <p:txBody>
          <a:bodyPr/>
          <a:lstStyle/>
          <a:p>
            <a:r>
              <a:rPr lang="en-US" dirty="0"/>
              <a:t>Querying metadata…</a:t>
            </a:r>
          </a:p>
        </p:txBody>
      </p:sp>
      <p:sp>
        <p:nvSpPr>
          <p:cNvPr id="4" name="Slide Number Placeholder 3">
            <a:extLst>
              <a:ext uri="{FF2B5EF4-FFF2-40B4-BE49-F238E27FC236}">
                <a16:creationId xmlns:a16="http://schemas.microsoft.com/office/drawing/2014/main" id="{558ED8C8-6BF4-4F68-BB14-0B9EC0F148DC}"/>
              </a:ext>
            </a:extLst>
          </p:cNvPr>
          <p:cNvSpPr>
            <a:spLocks noGrp="1"/>
          </p:cNvSpPr>
          <p:nvPr>
            <p:ph type="sldNum" sz="quarter" idx="12"/>
          </p:nvPr>
        </p:nvSpPr>
        <p:spPr/>
        <p:txBody>
          <a:bodyPr/>
          <a:lstStyle/>
          <a:p>
            <a:fld id="{EBF53699-E175-46B2-9FE5-5D14452BAEE3}" type="slidenum">
              <a:rPr lang="en-US" smtClean="0"/>
              <a:t>28</a:t>
            </a:fld>
            <a:endParaRPr lang="en-US"/>
          </a:p>
        </p:txBody>
      </p:sp>
      <p:pic>
        <p:nvPicPr>
          <p:cNvPr id="5" name="Picture 4">
            <a:extLst>
              <a:ext uri="{FF2B5EF4-FFF2-40B4-BE49-F238E27FC236}">
                <a16:creationId xmlns:a16="http://schemas.microsoft.com/office/drawing/2014/main" id="{77E1CD04-1D58-4331-BBE5-A0CD77C85364}"/>
              </a:ext>
            </a:extLst>
          </p:cNvPr>
          <p:cNvPicPr>
            <a:picLocks noChangeAspect="1"/>
          </p:cNvPicPr>
          <p:nvPr/>
        </p:nvPicPr>
        <p:blipFill>
          <a:blip r:embed="rId2"/>
          <a:stretch>
            <a:fillRect/>
          </a:stretch>
        </p:blipFill>
        <p:spPr>
          <a:xfrm>
            <a:off x="9423220" y="3487"/>
            <a:ext cx="2743200" cy="2644151"/>
          </a:xfrm>
          <a:prstGeom prst="rect">
            <a:avLst/>
          </a:prstGeom>
        </p:spPr>
      </p:pic>
      <p:pic>
        <p:nvPicPr>
          <p:cNvPr id="8" name="Picture 7">
            <a:extLst>
              <a:ext uri="{FF2B5EF4-FFF2-40B4-BE49-F238E27FC236}">
                <a16:creationId xmlns:a16="http://schemas.microsoft.com/office/drawing/2014/main" id="{3697A107-542E-4DF4-B09C-511BADCD8A65}"/>
              </a:ext>
            </a:extLst>
          </p:cNvPr>
          <p:cNvPicPr>
            <a:picLocks noChangeAspect="1"/>
          </p:cNvPicPr>
          <p:nvPr/>
        </p:nvPicPr>
        <p:blipFill>
          <a:blip r:embed="rId3"/>
          <a:stretch>
            <a:fillRect/>
          </a:stretch>
        </p:blipFill>
        <p:spPr>
          <a:xfrm>
            <a:off x="25580" y="2448863"/>
            <a:ext cx="8430015" cy="1960273"/>
          </a:xfrm>
          <a:prstGeom prst="rect">
            <a:avLst/>
          </a:prstGeom>
        </p:spPr>
      </p:pic>
      <p:pic>
        <p:nvPicPr>
          <p:cNvPr id="3" name="Picture 2">
            <a:extLst>
              <a:ext uri="{FF2B5EF4-FFF2-40B4-BE49-F238E27FC236}">
                <a16:creationId xmlns:a16="http://schemas.microsoft.com/office/drawing/2014/main" id="{44486A05-5A88-49F0-BBE4-EBC6D3704CDE}"/>
              </a:ext>
            </a:extLst>
          </p:cNvPr>
          <p:cNvPicPr>
            <a:picLocks noChangeAspect="1"/>
          </p:cNvPicPr>
          <p:nvPr/>
        </p:nvPicPr>
        <p:blipFill>
          <a:blip r:embed="rId4"/>
          <a:stretch>
            <a:fillRect/>
          </a:stretch>
        </p:blipFill>
        <p:spPr>
          <a:xfrm>
            <a:off x="9209066" y="3095576"/>
            <a:ext cx="2613068" cy="2928609"/>
          </a:xfrm>
          <a:prstGeom prst="rect">
            <a:avLst/>
          </a:prstGeom>
        </p:spPr>
      </p:pic>
    </p:spTree>
    <p:extLst>
      <p:ext uri="{BB962C8B-B14F-4D97-AF65-F5344CB8AC3E}">
        <p14:creationId xmlns:p14="http://schemas.microsoft.com/office/powerpoint/2010/main" val="147643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3CA0-450C-4209-8A00-B6701DEEA3D5}"/>
              </a:ext>
            </a:extLst>
          </p:cNvPr>
          <p:cNvSpPr>
            <a:spLocks noGrp="1"/>
          </p:cNvSpPr>
          <p:nvPr>
            <p:ph type="title"/>
          </p:nvPr>
        </p:nvSpPr>
        <p:spPr>
          <a:xfrm>
            <a:off x="0" y="0"/>
            <a:ext cx="10515600" cy="1325563"/>
          </a:xfrm>
        </p:spPr>
        <p:txBody>
          <a:bodyPr/>
          <a:lstStyle/>
          <a:p>
            <a:r>
              <a:rPr lang="en-US" dirty="0"/>
              <a:t>Querying metadata…</a:t>
            </a:r>
          </a:p>
        </p:txBody>
      </p:sp>
      <p:sp>
        <p:nvSpPr>
          <p:cNvPr id="4" name="Slide Number Placeholder 3">
            <a:extLst>
              <a:ext uri="{FF2B5EF4-FFF2-40B4-BE49-F238E27FC236}">
                <a16:creationId xmlns:a16="http://schemas.microsoft.com/office/drawing/2014/main" id="{558ED8C8-6BF4-4F68-BB14-0B9EC0F148DC}"/>
              </a:ext>
            </a:extLst>
          </p:cNvPr>
          <p:cNvSpPr>
            <a:spLocks noGrp="1"/>
          </p:cNvSpPr>
          <p:nvPr>
            <p:ph type="sldNum" sz="quarter" idx="12"/>
          </p:nvPr>
        </p:nvSpPr>
        <p:spPr/>
        <p:txBody>
          <a:bodyPr/>
          <a:lstStyle/>
          <a:p>
            <a:fld id="{EBF53699-E175-46B2-9FE5-5D14452BAEE3}" type="slidenum">
              <a:rPr lang="en-US" smtClean="0"/>
              <a:t>29</a:t>
            </a:fld>
            <a:endParaRPr lang="en-US"/>
          </a:p>
        </p:txBody>
      </p:sp>
      <p:pic>
        <p:nvPicPr>
          <p:cNvPr id="5" name="Picture 4">
            <a:extLst>
              <a:ext uri="{FF2B5EF4-FFF2-40B4-BE49-F238E27FC236}">
                <a16:creationId xmlns:a16="http://schemas.microsoft.com/office/drawing/2014/main" id="{77E1CD04-1D58-4331-BBE5-A0CD77C85364}"/>
              </a:ext>
            </a:extLst>
          </p:cNvPr>
          <p:cNvPicPr>
            <a:picLocks noChangeAspect="1"/>
          </p:cNvPicPr>
          <p:nvPr/>
        </p:nvPicPr>
        <p:blipFill>
          <a:blip r:embed="rId2"/>
          <a:stretch>
            <a:fillRect/>
          </a:stretch>
        </p:blipFill>
        <p:spPr>
          <a:xfrm>
            <a:off x="9448800" y="0"/>
            <a:ext cx="2743200" cy="2644151"/>
          </a:xfrm>
          <a:prstGeom prst="rect">
            <a:avLst/>
          </a:prstGeom>
        </p:spPr>
      </p:pic>
      <p:pic>
        <p:nvPicPr>
          <p:cNvPr id="3" name="Picture 2">
            <a:extLst>
              <a:ext uri="{FF2B5EF4-FFF2-40B4-BE49-F238E27FC236}">
                <a16:creationId xmlns:a16="http://schemas.microsoft.com/office/drawing/2014/main" id="{0E84507E-9DAA-4B0F-9DF6-49A9408A1946}"/>
              </a:ext>
            </a:extLst>
          </p:cNvPr>
          <p:cNvPicPr>
            <a:picLocks noChangeAspect="1"/>
          </p:cNvPicPr>
          <p:nvPr/>
        </p:nvPicPr>
        <p:blipFill>
          <a:blip r:embed="rId3"/>
          <a:stretch>
            <a:fillRect/>
          </a:stretch>
        </p:blipFill>
        <p:spPr>
          <a:xfrm>
            <a:off x="5257800" y="44852"/>
            <a:ext cx="4316342" cy="2554445"/>
          </a:xfrm>
          <a:prstGeom prst="rect">
            <a:avLst/>
          </a:prstGeom>
        </p:spPr>
      </p:pic>
      <p:pic>
        <p:nvPicPr>
          <p:cNvPr id="7" name="Picture 6">
            <a:extLst>
              <a:ext uri="{FF2B5EF4-FFF2-40B4-BE49-F238E27FC236}">
                <a16:creationId xmlns:a16="http://schemas.microsoft.com/office/drawing/2014/main" id="{3C710BC2-2DAE-4C39-ABF9-ACA8A47BCEB1}"/>
              </a:ext>
            </a:extLst>
          </p:cNvPr>
          <p:cNvPicPr>
            <a:picLocks noChangeAspect="1"/>
          </p:cNvPicPr>
          <p:nvPr/>
        </p:nvPicPr>
        <p:blipFill>
          <a:blip r:embed="rId4"/>
          <a:stretch>
            <a:fillRect/>
          </a:stretch>
        </p:blipFill>
        <p:spPr>
          <a:xfrm>
            <a:off x="475943" y="2562617"/>
            <a:ext cx="6329419" cy="3879824"/>
          </a:xfrm>
          <a:prstGeom prst="rect">
            <a:avLst/>
          </a:prstGeom>
        </p:spPr>
      </p:pic>
      <p:pic>
        <p:nvPicPr>
          <p:cNvPr id="8" name="Picture 7">
            <a:extLst>
              <a:ext uri="{FF2B5EF4-FFF2-40B4-BE49-F238E27FC236}">
                <a16:creationId xmlns:a16="http://schemas.microsoft.com/office/drawing/2014/main" id="{DA2AE36E-0C25-4C91-B621-052C973C93C4}"/>
              </a:ext>
            </a:extLst>
          </p:cNvPr>
          <p:cNvPicPr>
            <a:picLocks noChangeAspect="1"/>
          </p:cNvPicPr>
          <p:nvPr/>
        </p:nvPicPr>
        <p:blipFill>
          <a:blip r:embed="rId5"/>
          <a:stretch>
            <a:fillRect/>
          </a:stretch>
        </p:blipFill>
        <p:spPr>
          <a:xfrm>
            <a:off x="8929438" y="3098365"/>
            <a:ext cx="2503780" cy="2806124"/>
          </a:xfrm>
          <a:prstGeom prst="rect">
            <a:avLst/>
          </a:prstGeom>
        </p:spPr>
      </p:pic>
    </p:spTree>
    <p:extLst>
      <p:ext uri="{BB962C8B-B14F-4D97-AF65-F5344CB8AC3E}">
        <p14:creationId xmlns:p14="http://schemas.microsoft.com/office/powerpoint/2010/main" val="744885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958987"/>
          </a:xfrm>
        </p:spPr>
        <p:txBody>
          <a:bodyPr>
            <a:normAutofit/>
          </a:bodyPr>
          <a:lstStyle/>
          <a:p>
            <a:r>
              <a:rPr lang="en-US" sz="3600" b="1" dirty="0"/>
              <a:t>Data security by design and default</a:t>
            </a:r>
            <a:r>
              <a:rPr lang="en-US" sz="3600" dirty="0"/>
              <a:t>…</a:t>
            </a:r>
          </a:p>
        </p:txBody>
      </p:sp>
      <p:sp>
        <p:nvSpPr>
          <p:cNvPr id="3" name="Content Placeholder 2"/>
          <p:cNvSpPr>
            <a:spLocks noGrp="1"/>
          </p:cNvSpPr>
          <p:nvPr>
            <p:ph idx="1"/>
          </p:nvPr>
        </p:nvSpPr>
        <p:spPr>
          <a:xfrm>
            <a:off x="102742" y="958988"/>
            <a:ext cx="4589845" cy="3664384"/>
          </a:xfrm>
        </p:spPr>
        <p:txBody>
          <a:bodyPr>
            <a:normAutofit/>
          </a:bodyPr>
          <a:lstStyle/>
          <a:p>
            <a:pPr marL="0" indent="0">
              <a:buNone/>
            </a:pPr>
            <a:r>
              <a:rPr lang="en-US" sz="2400" i="1" dirty="0"/>
              <a:t>Data protection capabilities must work from beginning to end of data processing to enable protection of individuals’ personal data by default</a:t>
            </a:r>
          </a:p>
        </p:txBody>
      </p:sp>
      <p:sp>
        <p:nvSpPr>
          <p:cNvPr id="6" name="Slide Number Placeholder 5"/>
          <p:cNvSpPr>
            <a:spLocks noGrp="1"/>
          </p:cNvSpPr>
          <p:nvPr>
            <p:ph type="sldNum" sz="quarter" idx="12"/>
          </p:nvPr>
        </p:nvSpPr>
        <p:spPr/>
        <p:txBody>
          <a:bodyPr/>
          <a:lstStyle/>
          <a:p>
            <a:fld id="{7BC98A21-439F-4DB1-A63B-069B13B3CCA6}" type="slidenum">
              <a:rPr lang="en-US" smtClean="0"/>
              <a:t>3</a:t>
            </a:fld>
            <a:endParaRPr lang="en-US"/>
          </a:p>
        </p:txBody>
      </p:sp>
      <p:sp>
        <p:nvSpPr>
          <p:cNvPr id="7" name="TextBox 6"/>
          <p:cNvSpPr txBox="1"/>
          <p:nvPr/>
        </p:nvSpPr>
        <p:spPr>
          <a:xfrm>
            <a:off x="232647" y="5390093"/>
            <a:ext cx="4589846" cy="461665"/>
          </a:xfrm>
          <a:prstGeom prst="rect">
            <a:avLst/>
          </a:prstGeom>
          <a:noFill/>
        </p:spPr>
        <p:txBody>
          <a:bodyPr wrap="none" rtlCol="0">
            <a:spAutoFit/>
          </a:bodyPr>
          <a:lstStyle/>
          <a:p>
            <a:r>
              <a:rPr lang="en-US" sz="1200" dirty="0" err="1"/>
              <a:t>Danezis</a:t>
            </a:r>
            <a:r>
              <a:rPr lang="en-US" sz="1200" dirty="0"/>
              <a:t>, G. et al. (2014) “Privacy and Data Protection by Design”, </a:t>
            </a:r>
          </a:p>
          <a:p>
            <a:r>
              <a:rPr lang="en-US" sz="1200" dirty="0"/>
              <a:t>European Union Agency for Network and Information Security (ENISA) </a:t>
            </a:r>
          </a:p>
        </p:txBody>
      </p:sp>
      <p:sp>
        <p:nvSpPr>
          <p:cNvPr id="8" name="TextBox 7"/>
          <p:cNvSpPr txBox="1"/>
          <p:nvPr/>
        </p:nvSpPr>
        <p:spPr>
          <a:xfrm>
            <a:off x="268334" y="5985994"/>
            <a:ext cx="4589846" cy="461665"/>
          </a:xfrm>
          <a:prstGeom prst="rect">
            <a:avLst/>
          </a:prstGeom>
          <a:noFill/>
        </p:spPr>
        <p:txBody>
          <a:bodyPr wrap="none" rtlCol="0">
            <a:spAutoFit/>
          </a:bodyPr>
          <a:lstStyle/>
          <a:p>
            <a:r>
              <a:rPr lang="en-US" sz="1200" dirty="0"/>
              <a:t>D’ </a:t>
            </a:r>
            <a:r>
              <a:rPr lang="en-US" sz="1200" dirty="0" err="1"/>
              <a:t>Acquisto</a:t>
            </a:r>
            <a:r>
              <a:rPr lang="en-US" sz="1200" dirty="0"/>
              <a:t>, G. et al. (2015) “Privacy by design in big data”, </a:t>
            </a:r>
          </a:p>
          <a:p>
            <a:r>
              <a:rPr lang="en-US" sz="1200" dirty="0"/>
              <a:t>European Union Agency for Network and Information Security (ENISA) </a:t>
            </a:r>
          </a:p>
        </p:txBody>
      </p:sp>
      <p:sp>
        <p:nvSpPr>
          <p:cNvPr id="5" name="Rectangle 4">
            <a:extLst>
              <a:ext uri="{FF2B5EF4-FFF2-40B4-BE49-F238E27FC236}">
                <a16:creationId xmlns:a16="http://schemas.microsoft.com/office/drawing/2014/main" id="{9AF7C438-9A1A-4724-B726-EED61D61A19C}"/>
              </a:ext>
            </a:extLst>
          </p:cNvPr>
          <p:cNvSpPr/>
          <p:nvPr/>
        </p:nvSpPr>
        <p:spPr>
          <a:xfrm>
            <a:off x="4858180" y="790288"/>
            <a:ext cx="6896824" cy="400110"/>
          </a:xfrm>
          <a:prstGeom prst="rect">
            <a:avLst/>
          </a:prstGeom>
        </p:spPr>
        <p:txBody>
          <a:bodyPr wrap="none">
            <a:spAutoFit/>
          </a:bodyPr>
          <a:lstStyle/>
          <a:p>
            <a:r>
              <a:rPr lang="en-US" sz="2000" b="1" dirty="0"/>
              <a:t>Key General Data Protection Regulation (GDPR) requirements:  </a:t>
            </a:r>
          </a:p>
        </p:txBody>
      </p:sp>
      <p:sp>
        <p:nvSpPr>
          <p:cNvPr id="9" name="Content Placeholder 2">
            <a:extLst>
              <a:ext uri="{FF2B5EF4-FFF2-40B4-BE49-F238E27FC236}">
                <a16:creationId xmlns:a16="http://schemas.microsoft.com/office/drawing/2014/main" id="{6E4A928D-C51B-4AC5-A7E4-7705EB153266}"/>
              </a:ext>
            </a:extLst>
          </p:cNvPr>
          <p:cNvSpPr txBox="1">
            <a:spLocks/>
          </p:cNvSpPr>
          <p:nvPr/>
        </p:nvSpPr>
        <p:spPr>
          <a:xfrm>
            <a:off x="4712593" y="1284647"/>
            <a:ext cx="7479407" cy="4519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000" b="1" dirty="0"/>
              <a:t>Collection</a:t>
            </a:r>
            <a:r>
              <a:rPr lang="en-US" sz="2000" dirty="0"/>
              <a:t> of personal data is </a:t>
            </a:r>
            <a:r>
              <a:rPr lang="en-US" sz="2000" b="1" dirty="0"/>
              <a:t>fully avoided or minimized </a:t>
            </a:r>
            <a:r>
              <a:rPr lang="en-US" sz="2000" dirty="0"/>
              <a:t>at the earliest stage of processing </a:t>
            </a:r>
          </a:p>
          <a:p>
            <a:pPr marL="514350" indent="-514350">
              <a:buFont typeface="+mj-lt"/>
              <a:buAutoNum type="arabicPeriod"/>
            </a:pPr>
            <a:r>
              <a:rPr lang="en-US" sz="2000" dirty="0"/>
              <a:t>Data subjects give </a:t>
            </a:r>
            <a:r>
              <a:rPr lang="en-US" sz="2000" b="1" u="sng" dirty="0"/>
              <a:t>specific</a:t>
            </a:r>
            <a:r>
              <a:rPr lang="en-US" sz="2000" b="1" dirty="0"/>
              <a:t>, </a:t>
            </a:r>
            <a:r>
              <a:rPr lang="en-US" sz="2000" b="1" u="sng" dirty="0"/>
              <a:t>informed</a:t>
            </a:r>
            <a:r>
              <a:rPr lang="en-US" sz="2000" b="1" dirty="0"/>
              <a:t> and </a:t>
            </a:r>
            <a:r>
              <a:rPr lang="en-US" sz="2000" b="1" u="sng" dirty="0"/>
              <a:t>explicit</a:t>
            </a:r>
            <a:r>
              <a:rPr lang="en-US" sz="2000" b="1" dirty="0"/>
              <a:t> consent </a:t>
            </a:r>
            <a:r>
              <a:rPr lang="en-US" sz="2000" dirty="0"/>
              <a:t>to the processing of their data</a:t>
            </a:r>
          </a:p>
          <a:p>
            <a:pPr marL="514350" indent="-514350">
              <a:buFont typeface="+mj-lt"/>
              <a:buAutoNum type="arabicPeriod"/>
            </a:pPr>
            <a:r>
              <a:rPr lang="en-US" sz="2000" dirty="0"/>
              <a:t>Data subjects have </a:t>
            </a:r>
            <a:r>
              <a:rPr lang="en-US" sz="2000" b="1" dirty="0"/>
              <a:t>right to access, review and rectify </a:t>
            </a:r>
            <a:r>
              <a:rPr lang="en-US" sz="2000" dirty="0"/>
              <a:t>their personal data </a:t>
            </a:r>
          </a:p>
          <a:p>
            <a:pPr marL="514350" indent="-514350">
              <a:buFont typeface="+mj-lt"/>
              <a:buAutoNum type="arabicPeriod"/>
            </a:pPr>
            <a:r>
              <a:rPr lang="en-US" sz="2000" dirty="0"/>
              <a:t>Data subjects have the </a:t>
            </a:r>
            <a:r>
              <a:rPr lang="en-US" sz="2000" b="1" dirty="0"/>
              <a:t>right to withdraw given consent </a:t>
            </a:r>
            <a:r>
              <a:rPr lang="en-US" sz="2000" dirty="0"/>
              <a:t>with effect for the future and </a:t>
            </a:r>
          </a:p>
          <a:p>
            <a:pPr lvl="1"/>
            <a:r>
              <a:rPr lang="en-US" sz="1800" dirty="0"/>
              <a:t>Block access</a:t>
            </a:r>
          </a:p>
          <a:p>
            <a:pPr lvl="1"/>
            <a:r>
              <a:rPr lang="en-US" sz="1800" dirty="0"/>
              <a:t>Constrain processing and use</a:t>
            </a:r>
          </a:p>
          <a:p>
            <a:pPr lvl="1"/>
            <a:r>
              <a:rPr lang="en-US" sz="1800" dirty="0"/>
              <a:t>Erase their personal data</a:t>
            </a:r>
          </a:p>
          <a:p>
            <a:pPr marL="514350" indent="-514350">
              <a:buFont typeface="+mj-lt"/>
              <a:buAutoNum type="arabicPeriod"/>
            </a:pPr>
            <a:r>
              <a:rPr lang="en-US" sz="2000" dirty="0"/>
              <a:t>Personal </a:t>
            </a:r>
            <a:r>
              <a:rPr lang="en-US" sz="2000" b="1" dirty="0"/>
              <a:t>data obtained for one purpose must not be processed for other purposes</a:t>
            </a:r>
            <a:r>
              <a:rPr lang="en-US" sz="2000" dirty="0"/>
              <a:t> not compatible with the original purpose</a:t>
            </a:r>
          </a:p>
        </p:txBody>
      </p:sp>
      <p:pic>
        <p:nvPicPr>
          <p:cNvPr id="4" name="Picture 3">
            <a:extLst>
              <a:ext uri="{FF2B5EF4-FFF2-40B4-BE49-F238E27FC236}">
                <a16:creationId xmlns:a16="http://schemas.microsoft.com/office/drawing/2014/main" id="{F15F3776-7C5F-40E7-83A3-43AD5E1ECD5B}"/>
              </a:ext>
            </a:extLst>
          </p:cNvPr>
          <p:cNvPicPr>
            <a:picLocks noChangeAspect="1"/>
          </p:cNvPicPr>
          <p:nvPr/>
        </p:nvPicPr>
        <p:blipFill>
          <a:blip r:embed="rId2"/>
          <a:stretch>
            <a:fillRect/>
          </a:stretch>
        </p:blipFill>
        <p:spPr>
          <a:xfrm>
            <a:off x="268334" y="2923935"/>
            <a:ext cx="2292295" cy="2331922"/>
          </a:xfrm>
          <a:prstGeom prst="rect">
            <a:avLst/>
          </a:prstGeom>
        </p:spPr>
      </p:pic>
      <p:pic>
        <p:nvPicPr>
          <p:cNvPr id="10" name="Picture 9">
            <a:extLst>
              <a:ext uri="{FF2B5EF4-FFF2-40B4-BE49-F238E27FC236}">
                <a16:creationId xmlns:a16="http://schemas.microsoft.com/office/drawing/2014/main" id="{49B9A17A-F394-41B6-B65D-D2A3C18A811C}"/>
              </a:ext>
            </a:extLst>
          </p:cNvPr>
          <p:cNvPicPr>
            <a:picLocks noChangeAspect="1"/>
          </p:cNvPicPr>
          <p:nvPr/>
        </p:nvPicPr>
        <p:blipFill>
          <a:blip r:embed="rId3"/>
          <a:stretch>
            <a:fillRect/>
          </a:stretch>
        </p:blipFill>
        <p:spPr>
          <a:xfrm>
            <a:off x="2570154" y="2923935"/>
            <a:ext cx="1411296" cy="946334"/>
          </a:xfrm>
          <a:prstGeom prst="rect">
            <a:avLst/>
          </a:prstGeom>
        </p:spPr>
      </p:pic>
    </p:spTree>
    <p:extLst>
      <p:ext uri="{BB962C8B-B14F-4D97-AF65-F5344CB8AC3E}">
        <p14:creationId xmlns:p14="http://schemas.microsoft.com/office/powerpoint/2010/main" val="323994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 calcmode="lin" valueType="num">
                                      <p:cBhvr additive="base">
                                        <p:cTn id="3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7" end="7"/>
                                            </p:txEl>
                                          </p:spTgt>
                                        </p:tgtEl>
                                        <p:attrNameLst>
                                          <p:attrName>style.visibility</p:attrName>
                                        </p:attrNameLst>
                                      </p:cBhvr>
                                      <p:to>
                                        <p:strVal val="visible"/>
                                      </p:to>
                                    </p:set>
                                    <p:anim calcmode="lin" valueType="num">
                                      <p:cBhvr additive="base">
                                        <p:cTn id="43"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3CA0-450C-4209-8A00-B6701DEEA3D5}"/>
              </a:ext>
            </a:extLst>
          </p:cNvPr>
          <p:cNvSpPr>
            <a:spLocks noGrp="1"/>
          </p:cNvSpPr>
          <p:nvPr>
            <p:ph type="title"/>
          </p:nvPr>
        </p:nvSpPr>
        <p:spPr>
          <a:xfrm>
            <a:off x="0" y="0"/>
            <a:ext cx="10515600" cy="1325563"/>
          </a:xfrm>
        </p:spPr>
        <p:txBody>
          <a:bodyPr/>
          <a:lstStyle/>
          <a:p>
            <a:r>
              <a:rPr lang="en-US" dirty="0"/>
              <a:t>Querying metadata…</a:t>
            </a:r>
          </a:p>
        </p:txBody>
      </p:sp>
      <p:sp>
        <p:nvSpPr>
          <p:cNvPr id="4" name="Slide Number Placeholder 3">
            <a:extLst>
              <a:ext uri="{FF2B5EF4-FFF2-40B4-BE49-F238E27FC236}">
                <a16:creationId xmlns:a16="http://schemas.microsoft.com/office/drawing/2014/main" id="{558ED8C8-6BF4-4F68-BB14-0B9EC0F148DC}"/>
              </a:ext>
            </a:extLst>
          </p:cNvPr>
          <p:cNvSpPr>
            <a:spLocks noGrp="1"/>
          </p:cNvSpPr>
          <p:nvPr>
            <p:ph type="sldNum" sz="quarter" idx="12"/>
          </p:nvPr>
        </p:nvSpPr>
        <p:spPr/>
        <p:txBody>
          <a:bodyPr/>
          <a:lstStyle/>
          <a:p>
            <a:fld id="{EBF53699-E175-46B2-9FE5-5D14452BAEE3}" type="slidenum">
              <a:rPr lang="en-US" smtClean="0"/>
              <a:t>30</a:t>
            </a:fld>
            <a:endParaRPr lang="en-US"/>
          </a:p>
        </p:txBody>
      </p:sp>
      <p:pic>
        <p:nvPicPr>
          <p:cNvPr id="5" name="Picture 4">
            <a:extLst>
              <a:ext uri="{FF2B5EF4-FFF2-40B4-BE49-F238E27FC236}">
                <a16:creationId xmlns:a16="http://schemas.microsoft.com/office/drawing/2014/main" id="{77E1CD04-1D58-4331-BBE5-A0CD77C85364}"/>
              </a:ext>
            </a:extLst>
          </p:cNvPr>
          <p:cNvPicPr>
            <a:picLocks noChangeAspect="1"/>
          </p:cNvPicPr>
          <p:nvPr/>
        </p:nvPicPr>
        <p:blipFill>
          <a:blip r:embed="rId2"/>
          <a:stretch>
            <a:fillRect/>
          </a:stretch>
        </p:blipFill>
        <p:spPr>
          <a:xfrm>
            <a:off x="9448800" y="0"/>
            <a:ext cx="2743200" cy="2644151"/>
          </a:xfrm>
          <a:prstGeom prst="rect">
            <a:avLst/>
          </a:prstGeom>
        </p:spPr>
      </p:pic>
      <p:pic>
        <p:nvPicPr>
          <p:cNvPr id="6" name="Picture 5">
            <a:extLst>
              <a:ext uri="{FF2B5EF4-FFF2-40B4-BE49-F238E27FC236}">
                <a16:creationId xmlns:a16="http://schemas.microsoft.com/office/drawing/2014/main" id="{E1147AC9-C55F-4A5F-BCF8-F4B8E330C4D7}"/>
              </a:ext>
            </a:extLst>
          </p:cNvPr>
          <p:cNvPicPr>
            <a:picLocks noChangeAspect="1"/>
          </p:cNvPicPr>
          <p:nvPr/>
        </p:nvPicPr>
        <p:blipFill>
          <a:blip r:embed="rId3"/>
          <a:stretch>
            <a:fillRect/>
          </a:stretch>
        </p:blipFill>
        <p:spPr>
          <a:xfrm>
            <a:off x="9423220" y="2771775"/>
            <a:ext cx="2517217" cy="3584575"/>
          </a:xfrm>
          <a:prstGeom prst="rect">
            <a:avLst/>
          </a:prstGeom>
        </p:spPr>
      </p:pic>
      <p:pic>
        <p:nvPicPr>
          <p:cNvPr id="8" name="Picture 7">
            <a:extLst>
              <a:ext uri="{FF2B5EF4-FFF2-40B4-BE49-F238E27FC236}">
                <a16:creationId xmlns:a16="http://schemas.microsoft.com/office/drawing/2014/main" id="{114800FD-77DD-4B84-B5C4-70A966CA06DA}"/>
              </a:ext>
            </a:extLst>
          </p:cNvPr>
          <p:cNvPicPr>
            <a:picLocks noChangeAspect="1"/>
          </p:cNvPicPr>
          <p:nvPr/>
        </p:nvPicPr>
        <p:blipFill>
          <a:blip r:embed="rId4"/>
          <a:stretch>
            <a:fillRect/>
          </a:stretch>
        </p:blipFill>
        <p:spPr>
          <a:xfrm>
            <a:off x="827020" y="1329633"/>
            <a:ext cx="7372729" cy="1314518"/>
          </a:xfrm>
          <a:prstGeom prst="rect">
            <a:avLst/>
          </a:prstGeom>
        </p:spPr>
      </p:pic>
      <p:pic>
        <p:nvPicPr>
          <p:cNvPr id="9" name="Picture 8">
            <a:extLst>
              <a:ext uri="{FF2B5EF4-FFF2-40B4-BE49-F238E27FC236}">
                <a16:creationId xmlns:a16="http://schemas.microsoft.com/office/drawing/2014/main" id="{7EC14ACE-020F-4857-84F2-C6F28C2C8AA5}"/>
              </a:ext>
            </a:extLst>
          </p:cNvPr>
          <p:cNvPicPr>
            <a:picLocks noChangeAspect="1"/>
          </p:cNvPicPr>
          <p:nvPr/>
        </p:nvPicPr>
        <p:blipFill>
          <a:blip r:embed="rId5"/>
          <a:stretch>
            <a:fillRect/>
          </a:stretch>
        </p:blipFill>
        <p:spPr>
          <a:xfrm>
            <a:off x="713433" y="3429000"/>
            <a:ext cx="8115717" cy="1663786"/>
          </a:xfrm>
          <a:prstGeom prst="rect">
            <a:avLst/>
          </a:prstGeom>
        </p:spPr>
      </p:pic>
    </p:spTree>
    <p:extLst>
      <p:ext uri="{BB962C8B-B14F-4D97-AF65-F5344CB8AC3E}">
        <p14:creationId xmlns:p14="http://schemas.microsoft.com/office/powerpoint/2010/main" val="150330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916A-5522-48A0-8108-F06F4BC333C9}"/>
              </a:ext>
            </a:extLst>
          </p:cNvPr>
          <p:cNvSpPr>
            <a:spLocks noGrp="1"/>
          </p:cNvSpPr>
          <p:nvPr>
            <p:ph type="title"/>
          </p:nvPr>
        </p:nvSpPr>
        <p:spPr>
          <a:xfrm>
            <a:off x="0" y="0"/>
            <a:ext cx="5309937" cy="1207477"/>
          </a:xfrm>
        </p:spPr>
        <p:txBody>
          <a:bodyPr>
            <a:normAutofit fontScale="90000"/>
          </a:bodyPr>
          <a:lstStyle/>
          <a:p>
            <a:r>
              <a:rPr lang="en-US" dirty="0"/>
              <a:t>Adding a graphical user interface…</a:t>
            </a:r>
          </a:p>
        </p:txBody>
      </p:sp>
      <p:sp>
        <p:nvSpPr>
          <p:cNvPr id="4" name="Slide Number Placeholder 3">
            <a:extLst>
              <a:ext uri="{FF2B5EF4-FFF2-40B4-BE49-F238E27FC236}">
                <a16:creationId xmlns:a16="http://schemas.microsoft.com/office/drawing/2014/main" id="{74D7524C-0218-4183-AF2D-0E96D9D9093A}"/>
              </a:ext>
            </a:extLst>
          </p:cNvPr>
          <p:cNvSpPr>
            <a:spLocks noGrp="1"/>
          </p:cNvSpPr>
          <p:nvPr>
            <p:ph type="sldNum" sz="quarter" idx="12"/>
          </p:nvPr>
        </p:nvSpPr>
        <p:spPr/>
        <p:txBody>
          <a:bodyPr/>
          <a:lstStyle/>
          <a:p>
            <a:fld id="{EBF53699-E175-46B2-9FE5-5D14452BAEE3}" type="slidenum">
              <a:rPr lang="en-US" smtClean="0"/>
              <a:t>31</a:t>
            </a:fld>
            <a:endParaRPr lang="en-US"/>
          </a:p>
        </p:txBody>
      </p:sp>
      <p:pic>
        <p:nvPicPr>
          <p:cNvPr id="5" name="Picture 4">
            <a:extLst>
              <a:ext uri="{FF2B5EF4-FFF2-40B4-BE49-F238E27FC236}">
                <a16:creationId xmlns:a16="http://schemas.microsoft.com/office/drawing/2014/main" id="{7CE8E2E2-053A-4ECC-A43B-B51AADCFFE1E}"/>
              </a:ext>
            </a:extLst>
          </p:cNvPr>
          <p:cNvPicPr>
            <a:picLocks noChangeAspect="1"/>
          </p:cNvPicPr>
          <p:nvPr/>
        </p:nvPicPr>
        <p:blipFill>
          <a:blip r:embed="rId2"/>
          <a:stretch>
            <a:fillRect/>
          </a:stretch>
        </p:blipFill>
        <p:spPr>
          <a:xfrm>
            <a:off x="5374660" y="0"/>
            <a:ext cx="6817340" cy="6858000"/>
          </a:xfrm>
          <a:prstGeom prst="rect">
            <a:avLst/>
          </a:prstGeom>
        </p:spPr>
      </p:pic>
      <p:pic>
        <p:nvPicPr>
          <p:cNvPr id="6" name="Picture 5">
            <a:extLst>
              <a:ext uri="{FF2B5EF4-FFF2-40B4-BE49-F238E27FC236}">
                <a16:creationId xmlns:a16="http://schemas.microsoft.com/office/drawing/2014/main" id="{BB1FC504-FA5A-43ED-A420-1CC8E08125C8}"/>
              </a:ext>
            </a:extLst>
          </p:cNvPr>
          <p:cNvPicPr>
            <a:picLocks noChangeAspect="1"/>
          </p:cNvPicPr>
          <p:nvPr/>
        </p:nvPicPr>
        <p:blipFill>
          <a:blip r:embed="rId3"/>
          <a:stretch>
            <a:fillRect/>
          </a:stretch>
        </p:blipFill>
        <p:spPr>
          <a:xfrm>
            <a:off x="994555" y="1289185"/>
            <a:ext cx="3541905" cy="5249727"/>
          </a:xfrm>
          <a:prstGeom prst="rect">
            <a:avLst/>
          </a:prstGeom>
        </p:spPr>
      </p:pic>
      <p:sp>
        <p:nvSpPr>
          <p:cNvPr id="3" name="TextBox 2">
            <a:extLst>
              <a:ext uri="{FF2B5EF4-FFF2-40B4-BE49-F238E27FC236}">
                <a16:creationId xmlns:a16="http://schemas.microsoft.com/office/drawing/2014/main" id="{107CFE4A-A173-44E4-B825-C245234AAA01}"/>
              </a:ext>
            </a:extLst>
          </p:cNvPr>
          <p:cNvSpPr txBox="1"/>
          <p:nvPr/>
        </p:nvSpPr>
        <p:spPr>
          <a:xfrm>
            <a:off x="8610600" y="5751095"/>
            <a:ext cx="3204411" cy="369332"/>
          </a:xfrm>
          <a:prstGeom prst="rect">
            <a:avLst/>
          </a:prstGeom>
          <a:noFill/>
        </p:spPr>
        <p:txBody>
          <a:bodyPr wrap="square" rtlCol="0">
            <a:spAutoFit/>
          </a:bodyPr>
          <a:lstStyle/>
          <a:p>
            <a:r>
              <a:rPr lang="en-US" i="1" dirty="0"/>
              <a:t>GUI design by Rupert Essinger</a:t>
            </a:r>
          </a:p>
        </p:txBody>
      </p:sp>
    </p:spTree>
    <p:extLst>
      <p:ext uri="{BB962C8B-B14F-4D97-AF65-F5344CB8AC3E}">
        <p14:creationId xmlns:p14="http://schemas.microsoft.com/office/powerpoint/2010/main" val="3543295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0FE4-F165-4689-B7EC-7023B0F77D62}"/>
              </a:ext>
            </a:extLst>
          </p:cNvPr>
          <p:cNvSpPr>
            <a:spLocks noGrp="1"/>
          </p:cNvSpPr>
          <p:nvPr>
            <p:ph type="title"/>
          </p:nvPr>
        </p:nvSpPr>
        <p:spPr>
          <a:xfrm>
            <a:off x="0" y="0"/>
            <a:ext cx="12192000" cy="1325563"/>
          </a:xfrm>
        </p:spPr>
        <p:txBody>
          <a:bodyPr/>
          <a:lstStyle/>
          <a:p>
            <a:r>
              <a:rPr lang="en-US" dirty="0"/>
              <a:t>Working with source and command metadata</a:t>
            </a:r>
          </a:p>
        </p:txBody>
      </p:sp>
      <p:sp>
        <p:nvSpPr>
          <p:cNvPr id="4" name="Slide Number Placeholder 3">
            <a:extLst>
              <a:ext uri="{FF2B5EF4-FFF2-40B4-BE49-F238E27FC236}">
                <a16:creationId xmlns:a16="http://schemas.microsoft.com/office/drawing/2014/main" id="{CB0B9192-CC78-4801-85E8-0E0F1E806AEC}"/>
              </a:ext>
            </a:extLst>
          </p:cNvPr>
          <p:cNvSpPr>
            <a:spLocks noGrp="1"/>
          </p:cNvSpPr>
          <p:nvPr>
            <p:ph type="sldNum" sz="quarter" idx="12"/>
          </p:nvPr>
        </p:nvSpPr>
        <p:spPr/>
        <p:txBody>
          <a:bodyPr/>
          <a:lstStyle/>
          <a:p>
            <a:fld id="{EBF53699-E175-46B2-9FE5-5D14452BAEE3}" type="slidenum">
              <a:rPr lang="en-US" smtClean="0"/>
              <a:t>32</a:t>
            </a:fld>
            <a:endParaRPr lang="en-US" dirty="0"/>
          </a:p>
        </p:txBody>
      </p:sp>
      <p:pic>
        <p:nvPicPr>
          <p:cNvPr id="5" name="Picture 4">
            <a:extLst>
              <a:ext uri="{FF2B5EF4-FFF2-40B4-BE49-F238E27FC236}">
                <a16:creationId xmlns:a16="http://schemas.microsoft.com/office/drawing/2014/main" id="{74FEB442-255A-48BB-B04E-50F8F92388D1}"/>
              </a:ext>
            </a:extLst>
          </p:cNvPr>
          <p:cNvPicPr>
            <a:picLocks noChangeAspect="1"/>
          </p:cNvPicPr>
          <p:nvPr/>
        </p:nvPicPr>
        <p:blipFill>
          <a:blip r:embed="rId2"/>
          <a:stretch>
            <a:fillRect/>
          </a:stretch>
        </p:blipFill>
        <p:spPr>
          <a:xfrm>
            <a:off x="159593" y="1453662"/>
            <a:ext cx="6457870" cy="4902688"/>
          </a:xfrm>
          <a:prstGeom prst="rect">
            <a:avLst/>
          </a:prstGeom>
        </p:spPr>
      </p:pic>
      <p:pic>
        <p:nvPicPr>
          <p:cNvPr id="6" name="Picture 5">
            <a:extLst>
              <a:ext uri="{FF2B5EF4-FFF2-40B4-BE49-F238E27FC236}">
                <a16:creationId xmlns:a16="http://schemas.microsoft.com/office/drawing/2014/main" id="{14092120-0BAC-40D9-B19D-42BFF2E3CD19}"/>
              </a:ext>
            </a:extLst>
          </p:cNvPr>
          <p:cNvPicPr>
            <a:picLocks noChangeAspect="1"/>
          </p:cNvPicPr>
          <p:nvPr/>
        </p:nvPicPr>
        <p:blipFill>
          <a:blip r:embed="rId3"/>
          <a:stretch>
            <a:fillRect/>
          </a:stretch>
        </p:blipFill>
        <p:spPr>
          <a:xfrm>
            <a:off x="6821351" y="1453662"/>
            <a:ext cx="5218988" cy="4902688"/>
          </a:xfrm>
          <a:prstGeom prst="rect">
            <a:avLst/>
          </a:prstGeom>
        </p:spPr>
      </p:pic>
      <p:grpSp>
        <p:nvGrpSpPr>
          <p:cNvPr id="8" name="Group 7">
            <a:extLst>
              <a:ext uri="{FF2B5EF4-FFF2-40B4-BE49-F238E27FC236}">
                <a16:creationId xmlns:a16="http://schemas.microsoft.com/office/drawing/2014/main" id="{95DD6DED-E4F0-440D-B945-C001AE0D6ACF}"/>
              </a:ext>
            </a:extLst>
          </p:cNvPr>
          <p:cNvGrpSpPr/>
          <p:nvPr/>
        </p:nvGrpSpPr>
        <p:grpSpPr>
          <a:xfrm>
            <a:off x="2239860" y="2246152"/>
            <a:ext cx="10045137" cy="3600975"/>
            <a:chOff x="-125835" y="249572"/>
            <a:chExt cx="10045137" cy="3600975"/>
          </a:xfrm>
        </p:grpSpPr>
        <p:sp>
          <p:nvSpPr>
            <p:cNvPr id="7" name="Rectangle 6">
              <a:extLst>
                <a:ext uri="{FF2B5EF4-FFF2-40B4-BE49-F238E27FC236}">
                  <a16:creationId xmlns:a16="http://schemas.microsoft.com/office/drawing/2014/main" id="{4A3CD917-7DB0-4423-9ECF-710B2B0436B9}"/>
                </a:ext>
              </a:extLst>
            </p:cNvPr>
            <p:cNvSpPr/>
            <p:nvPr/>
          </p:nvSpPr>
          <p:spPr>
            <a:xfrm>
              <a:off x="-125835" y="2667699"/>
              <a:ext cx="2094898" cy="11828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A0280F-7499-4C63-8ED6-91C98BA8280A}"/>
                </a:ext>
              </a:extLst>
            </p:cNvPr>
            <p:cNvSpPr txBox="1"/>
            <p:nvPr/>
          </p:nvSpPr>
          <p:spPr>
            <a:xfrm>
              <a:off x="-85065" y="2726422"/>
              <a:ext cx="2013358" cy="923330"/>
            </a:xfrm>
            <a:prstGeom prst="rect">
              <a:avLst/>
            </a:prstGeom>
            <a:noFill/>
          </p:spPr>
          <p:txBody>
            <a:bodyPr wrap="square" rtlCol="0">
              <a:spAutoFit/>
            </a:bodyPr>
            <a:lstStyle/>
            <a:p>
              <a:r>
                <a:rPr lang="en-US" dirty="0"/>
                <a:t>This is where CIA source metadata would be added…</a:t>
              </a:r>
            </a:p>
          </p:txBody>
        </p:sp>
        <p:sp>
          <p:nvSpPr>
            <p:cNvPr id="9" name="Rectangle 8">
              <a:extLst>
                <a:ext uri="{FF2B5EF4-FFF2-40B4-BE49-F238E27FC236}">
                  <a16:creationId xmlns:a16="http://schemas.microsoft.com/office/drawing/2014/main" id="{56BE9EF6-6514-4BFA-8E58-741C499D6993}"/>
                </a:ext>
              </a:extLst>
            </p:cNvPr>
            <p:cNvSpPr/>
            <p:nvPr/>
          </p:nvSpPr>
          <p:spPr>
            <a:xfrm>
              <a:off x="7824404" y="249572"/>
              <a:ext cx="2094898" cy="11828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63D73D7-4066-4308-AB70-FD8EB2059328}"/>
                </a:ext>
              </a:extLst>
            </p:cNvPr>
            <p:cNvSpPr txBox="1"/>
            <p:nvPr/>
          </p:nvSpPr>
          <p:spPr>
            <a:xfrm>
              <a:off x="7865174" y="266350"/>
              <a:ext cx="2013358" cy="1200329"/>
            </a:xfrm>
            <a:prstGeom prst="rect">
              <a:avLst/>
            </a:prstGeom>
            <a:noFill/>
          </p:spPr>
          <p:txBody>
            <a:bodyPr wrap="square" rtlCol="0">
              <a:spAutoFit/>
            </a:bodyPr>
            <a:lstStyle/>
            <a:p>
              <a:r>
                <a:rPr lang="en-US" dirty="0"/>
                <a:t>This is where CIA metadata for derived data could be added…</a:t>
              </a:r>
            </a:p>
          </p:txBody>
        </p:sp>
      </p:grpSp>
      <p:sp>
        <p:nvSpPr>
          <p:cNvPr id="11" name="Oval 10">
            <a:extLst>
              <a:ext uri="{FF2B5EF4-FFF2-40B4-BE49-F238E27FC236}">
                <a16:creationId xmlns:a16="http://schemas.microsoft.com/office/drawing/2014/main" id="{FA8A38E7-CC54-4FED-AA3F-04EAD09E529B}"/>
              </a:ext>
            </a:extLst>
          </p:cNvPr>
          <p:cNvSpPr/>
          <p:nvPr/>
        </p:nvSpPr>
        <p:spPr>
          <a:xfrm>
            <a:off x="10075178" y="5972961"/>
            <a:ext cx="771787" cy="4428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07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916A-5522-48A0-8108-F06F4BC333C9}"/>
              </a:ext>
            </a:extLst>
          </p:cNvPr>
          <p:cNvSpPr>
            <a:spLocks noGrp="1"/>
          </p:cNvSpPr>
          <p:nvPr>
            <p:ph type="title"/>
          </p:nvPr>
        </p:nvSpPr>
        <p:spPr>
          <a:xfrm>
            <a:off x="0" y="0"/>
            <a:ext cx="5727032" cy="1207477"/>
          </a:xfrm>
        </p:spPr>
        <p:txBody>
          <a:bodyPr>
            <a:normAutofit/>
          </a:bodyPr>
          <a:lstStyle/>
          <a:p>
            <a:r>
              <a:rPr lang="en-US" dirty="0"/>
              <a:t>Update propagation…</a:t>
            </a:r>
          </a:p>
        </p:txBody>
      </p:sp>
      <p:sp>
        <p:nvSpPr>
          <p:cNvPr id="4" name="Slide Number Placeholder 3">
            <a:extLst>
              <a:ext uri="{FF2B5EF4-FFF2-40B4-BE49-F238E27FC236}">
                <a16:creationId xmlns:a16="http://schemas.microsoft.com/office/drawing/2014/main" id="{74D7524C-0218-4183-AF2D-0E96D9D9093A}"/>
              </a:ext>
            </a:extLst>
          </p:cNvPr>
          <p:cNvSpPr>
            <a:spLocks noGrp="1"/>
          </p:cNvSpPr>
          <p:nvPr>
            <p:ph type="sldNum" sz="quarter" idx="12"/>
          </p:nvPr>
        </p:nvSpPr>
        <p:spPr/>
        <p:txBody>
          <a:bodyPr/>
          <a:lstStyle/>
          <a:p>
            <a:fld id="{EBF53699-E175-46B2-9FE5-5D14452BAEE3}" type="slidenum">
              <a:rPr lang="en-US" smtClean="0"/>
              <a:t>33</a:t>
            </a:fld>
            <a:endParaRPr lang="en-US"/>
          </a:p>
        </p:txBody>
      </p:sp>
      <p:pic>
        <p:nvPicPr>
          <p:cNvPr id="6" name="Picture 5">
            <a:extLst>
              <a:ext uri="{FF2B5EF4-FFF2-40B4-BE49-F238E27FC236}">
                <a16:creationId xmlns:a16="http://schemas.microsoft.com/office/drawing/2014/main" id="{BB1FC504-FA5A-43ED-A420-1CC8E08125C8}"/>
              </a:ext>
            </a:extLst>
          </p:cNvPr>
          <p:cNvPicPr>
            <a:picLocks noChangeAspect="1"/>
          </p:cNvPicPr>
          <p:nvPr/>
        </p:nvPicPr>
        <p:blipFill>
          <a:blip r:embed="rId2"/>
          <a:stretch>
            <a:fillRect/>
          </a:stretch>
        </p:blipFill>
        <p:spPr>
          <a:xfrm>
            <a:off x="598636" y="1207476"/>
            <a:ext cx="3541905" cy="5249727"/>
          </a:xfrm>
          <a:prstGeom prst="rect">
            <a:avLst/>
          </a:prstGeom>
        </p:spPr>
      </p:pic>
      <p:pic>
        <p:nvPicPr>
          <p:cNvPr id="3" name="Picture 2">
            <a:extLst>
              <a:ext uri="{FF2B5EF4-FFF2-40B4-BE49-F238E27FC236}">
                <a16:creationId xmlns:a16="http://schemas.microsoft.com/office/drawing/2014/main" id="{9AE4F9D0-411E-48A2-8A19-DC777C18B3A9}"/>
              </a:ext>
            </a:extLst>
          </p:cNvPr>
          <p:cNvPicPr>
            <a:picLocks noChangeAspect="1"/>
          </p:cNvPicPr>
          <p:nvPr/>
        </p:nvPicPr>
        <p:blipFill>
          <a:blip r:embed="rId3"/>
          <a:stretch>
            <a:fillRect/>
          </a:stretch>
        </p:blipFill>
        <p:spPr>
          <a:xfrm>
            <a:off x="5791201" y="0"/>
            <a:ext cx="6400800" cy="6832390"/>
          </a:xfrm>
          <a:prstGeom prst="rect">
            <a:avLst/>
          </a:prstGeom>
        </p:spPr>
      </p:pic>
    </p:spTree>
    <p:extLst>
      <p:ext uri="{BB962C8B-B14F-4D97-AF65-F5344CB8AC3E}">
        <p14:creationId xmlns:p14="http://schemas.microsoft.com/office/powerpoint/2010/main" val="2396004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2701E-0E84-418B-A6BF-DFBF9DA7B9B0}"/>
              </a:ext>
            </a:extLst>
          </p:cNvPr>
          <p:cNvSpPr>
            <a:spLocks noGrp="1"/>
          </p:cNvSpPr>
          <p:nvPr>
            <p:ph type="title"/>
          </p:nvPr>
        </p:nvSpPr>
        <p:spPr>
          <a:xfrm>
            <a:off x="0" y="1"/>
            <a:ext cx="10515600" cy="1056952"/>
          </a:xfrm>
        </p:spPr>
        <p:txBody>
          <a:bodyPr>
            <a:normAutofit fontScale="90000"/>
          </a:bodyPr>
          <a:lstStyle/>
          <a:p>
            <a:r>
              <a:rPr lang="en-US" dirty="0"/>
              <a:t>Data source metadata based integrity constraints</a:t>
            </a:r>
          </a:p>
        </p:txBody>
      </p:sp>
      <p:sp>
        <p:nvSpPr>
          <p:cNvPr id="3" name="Content Placeholder 2">
            <a:extLst>
              <a:ext uri="{FF2B5EF4-FFF2-40B4-BE49-F238E27FC236}">
                <a16:creationId xmlns:a16="http://schemas.microsoft.com/office/drawing/2014/main" id="{4CA6802B-6E06-45CD-A343-34182093DA9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D55B33E-D950-49B2-8ED3-7F0189E67FD0}"/>
              </a:ext>
            </a:extLst>
          </p:cNvPr>
          <p:cNvSpPr>
            <a:spLocks noGrp="1"/>
          </p:cNvSpPr>
          <p:nvPr>
            <p:ph type="sldNum" sz="quarter" idx="12"/>
          </p:nvPr>
        </p:nvSpPr>
        <p:spPr/>
        <p:txBody>
          <a:bodyPr/>
          <a:lstStyle/>
          <a:p>
            <a:fld id="{EBF53699-E175-46B2-9FE5-5D14452BAEE3}" type="slidenum">
              <a:rPr lang="en-US" smtClean="0"/>
              <a:t>34</a:t>
            </a:fld>
            <a:endParaRPr lang="en-US"/>
          </a:p>
        </p:txBody>
      </p:sp>
      <p:grpSp>
        <p:nvGrpSpPr>
          <p:cNvPr id="7" name="Group 6">
            <a:extLst>
              <a:ext uri="{FF2B5EF4-FFF2-40B4-BE49-F238E27FC236}">
                <a16:creationId xmlns:a16="http://schemas.microsoft.com/office/drawing/2014/main" id="{2B0F3925-C30B-4AEE-B315-186598A51CAE}"/>
              </a:ext>
            </a:extLst>
          </p:cNvPr>
          <p:cNvGrpSpPr/>
          <p:nvPr/>
        </p:nvGrpSpPr>
        <p:grpSpPr>
          <a:xfrm>
            <a:off x="269126" y="997507"/>
            <a:ext cx="4819149" cy="3062271"/>
            <a:chOff x="161925" y="1372079"/>
            <a:chExt cx="6474025" cy="4113842"/>
          </a:xfrm>
        </p:grpSpPr>
        <p:pic>
          <p:nvPicPr>
            <p:cNvPr id="5" name="Picture 4">
              <a:extLst>
                <a:ext uri="{FF2B5EF4-FFF2-40B4-BE49-F238E27FC236}">
                  <a16:creationId xmlns:a16="http://schemas.microsoft.com/office/drawing/2014/main" id="{056C8F2F-9CC6-4CFC-B47A-D9D120DE3821}"/>
                </a:ext>
              </a:extLst>
            </p:cNvPr>
            <p:cNvPicPr>
              <a:picLocks noChangeAspect="1"/>
            </p:cNvPicPr>
            <p:nvPr/>
          </p:nvPicPr>
          <p:blipFill>
            <a:blip r:embed="rId2"/>
            <a:stretch>
              <a:fillRect/>
            </a:stretch>
          </p:blipFill>
          <p:spPr>
            <a:xfrm>
              <a:off x="666750" y="1372079"/>
              <a:ext cx="5969200" cy="4113842"/>
            </a:xfrm>
            <a:prstGeom prst="rect">
              <a:avLst/>
            </a:prstGeom>
          </p:spPr>
        </p:pic>
        <p:pic>
          <p:nvPicPr>
            <p:cNvPr id="6" name="Picture 5">
              <a:extLst>
                <a:ext uri="{FF2B5EF4-FFF2-40B4-BE49-F238E27FC236}">
                  <a16:creationId xmlns:a16="http://schemas.microsoft.com/office/drawing/2014/main" id="{0A2703E2-D41B-49E0-A399-30CB2F1617A6}"/>
                </a:ext>
              </a:extLst>
            </p:cNvPr>
            <p:cNvPicPr>
              <a:picLocks noChangeAspect="1"/>
            </p:cNvPicPr>
            <p:nvPr/>
          </p:nvPicPr>
          <p:blipFill>
            <a:blip r:embed="rId3"/>
            <a:stretch>
              <a:fillRect/>
            </a:stretch>
          </p:blipFill>
          <p:spPr>
            <a:xfrm>
              <a:off x="161925" y="2960858"/>
              <a:ext cx="2255585" cy="984097"/>
            </a:xfrm>
            <a:prstGeom prst="rect">
              <a:avLst/>
            </a:prstGeom>
          </p:spPr>
        </p:pic>
      </p:grpSp>
      <p:pic>
        <p:nvPicPr>
          <p:cNvPr id="8" name="Picture 7">
            <a:extLst>
              <a:ext uri="{FF2B5EF4-FFF2-40B4-BE49-F238E27FC236}">
                <a16:creationId xmlns:a16="http://schemas.microsoft.com/office/drawing/2014/main" id="{580E48AD-2A50-43C1-AE0F-2031FFEBF350}"/>
              </a:ext>
            </a:extLst>
          </p:cNvPr>
          <p:cNvPicPr>
            <a:picLocks noChangeAspect="1"/>
          </p:cNvPicPr>
          <p:nvPr/>
        </p:nvPicPr>
        <p:blipFill>
          <a:blip r:embed="rId4"/>
          <a:stretch>
            <a:fillRect/>
          </a:stretch>
        </p:blipFill>
        <p:spPr>
          <a:xfrm>
            <a:off x="5464058" y="1166490"/>
            <a:ext cx="6598776" cy="4900935"/>
          </a:xfrm>
          <a:prstGeom prst="rect">
            <a:avLst/>
          </a:prstGeom>
        </p:spPr>
      </p:pic>
      <p:pic>
        <p:nvPicPr>
          <p:cNvPr id="9" name="Picture 8">
            <a:extLst>
              <a:ext uri="{FF2B5EF4-FFF2-40B4-BE49-F238E27FC236}">
                <a16:creationId xmlns:a16="http://schemas.microsoft.com/office/drawing/2014/main" id="{C91513BA-4CFA-4E10-A41B-ECC0E2D41392}"/>
              </a:ext>
            </a:extLst>
          </p:cNvPr>
          <p:cNvPicPr>
            <a:picLocks noChangeAspect="1"/>
          </p:cNvPicPr>
          <p:nvPr/>
        </p:nvPicPr>
        <p:blipFill>
          <a:blip r:embed="rId5"/>
          <a:stretch>
            <a:fillRect/>
          </a:stretch>
        </p:blipFill>
        <p:spPr>
          <a:xfrm>
            <a:off x="126252" y="4247271"/>
            <a:ext cx="5093449" cy="2083684"/>
          </a:xfrm>
          <a:prstGeom prst="rect">
            <a:avLst/>
          </a:prstGeom>
        </p:spPr>
      </p:pic>
      <p:pic>
        <p:nvPicPr>
          <p:cNvPr id="10" name="Picture 9">
            <a:extLst>
              <a:ext uri="{FF2B5EF4-FFF2-40B4-BE49-F238E27FC236}">
                <a16:creationId xmlns:a16="http://schemas.microsoft.com/office/drawing/2014/main" id="{8A310BA9-050F-4EB4-AF28-7612183099C7}"/>
              </a:ext>
            </a:extLst>
          </p:cNvPr>
          <p:cNvPicPr>
            <a:picLocks noChangeAspect="1"/>
          </p:cNvPicPr>
          <p:nvPr/>
        </p:nvPicPr>
        <p:blipFill>
          <a:blip r:embed="rId6"/>
          <a:stretch>
            <a:fillRect/>
          </a:stretch>
        </p:blipFill>
        <p:spPr>
          <a:xfrm>
            <a:off x="9824441" y="0"/>
            <a:ext cx="2367559" cy="2861268"/>
          </a:xfrm>
          <a:prstGeom prst="rect">
            <a:avLst/>
          </a:prstGeom>
        </p:spPr>
      </p:pic>
      <p:sp>
        <p:nvSpPr>
          <p:cNvPr id="12" name="Arrow: Right 11">
            <a:extLst>
              <a:ext uri="{FF2B5EF4-FFF2-40B4-BE49-F238E27FC236}">
                <a16:creationId xmlns:a16="http://schemas.microsoft.com/office/drawing/2014/main" id="{00085950-C1F8-4A32-B390-AB711C3030E4}"/>
              </a:ext>
            </a:extLst>
          </p:cNvPr>
          <p:cNvSpPr/>
          <p:nvPr/>
        </p:nvSpPr>
        <p:spPr>
          <a:xfrm rot="8401619">
            <a:off x="3514987" y="4353886"/>
            <a:ext cx="545285" cy="3650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97C7AAA-4CCF-4B05-AC2F-82247CBFF155}"/>
              </a:ext>
            </a:extLst>
          </p:cNvPr>
          <p:cNvSpPr/>
          <p:nvPr/>
        </p:nvSpPr>
        <p:spPr>
          <a:xfrm rot="8401619">
            <a:off x="4351142" y="5211825"/>
            <a:ext cx="545285" cy="3650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48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92494"/>
          </a:xfrm>
        </p:spPr>
        <p:txBody>
          <a:bodyPr>
            <a:normAutofit/>
          </a:bodyPr>
          <a:lstStyle/>
          <a:p>
            <a:r>
              <a:rPr lang="en-US" sz="4000" b="1" dirty="0"/>
              <a:t>Data lineage metadata can help information systems meet key data privacy by design requirements, including:</a:t>
            </a:r>
          </a:p>
        </p:txBody>
      </p:sp>
      <p:sp>
        <p:nvSpPr>
          <p:cNvPr id="3" name="Content Placeholder 2"/>
          <p:cNvSpPr>
            <a:spLocks noGrp="1"/>
          </p:cNvSpPr>
          <p:nvPr>
            <p:ph idx="1"/>
          </p:nvPr>
        </p:nvSpPr>
        <p:spPr>
          <a:xfrm>
            <a:off x="688041" y="1592494"/>
            <a:ext cx="10815918" cy="4751395"/>
          </a:xfrm>
        </p:spPr>
        <p:txBody>
          <a:bodyPr>
            <a:normAutofit/>
          </a:bodyPr>
          <a:lstStyle/>
          <a:p>
            <a:r>
              <a:rPr lang="en-US" dirty="0"/>
              <a:t>Enabling data subjects access, review and rectify their personal data? </a:t>
            </a:r>
          </a:p>
          <a:p>
            <a:r>
              <a:rPr lang="en-US" dirty="0"/>
              <a:t>Enable data subjects to withdraw given consent with effect for the future by:</a:t>
            </a:r>
          </a:p>
          <a:p>
            <a:pPr marL="971550" lvl="1" indent="-514350">
              <a:buFont typeface="+mj-lt"/>
              <a:buAutoNum type="alphaLcPeriod"/>
            </a:pPr>
            <a:r>
              <a:rPr lang="en-US" dirty="0"/>
              <a:t>Blocking access to their personal data?</a:t>
            </a:r>
          </a:p>
          <a:p>
            <a:pPr marL="971550" lvl="1" indent="-514350">
              <a:buFont typeface="+mj-lt"/>
              <a:buAutoNum type="alphaLcPeriod"/>
            </a:pPr>
            <a:r>
              <a:rPr lang="en-US" dirty="0"/>
              <a:t>Constraining processing and usage of their personal data? </a:t>
            </a:r>
          </a:p>
          <a:p>
            <a:pPr marL="971550" lvl="1" indent="-514350">
              <a:buFont typeface="+mj-lt"/>
              <a:buAutoNum type="alphaLcPeriod"/>
            </a:pPr>
            <a:r>
              <a:rPr lang="en-US" dirty="0"/>
              <a:t>Erasing their personal data?</a:t>
            </a:r>
          </a:p>
          <a:p>
            <a:r>
              <a:rPr lang="en-US" dirty="0"/>
              <a:t>Blocking and restricting personal data obtained for one purpose from being processed for other purposes not compatible with the original purpose</a:t>
            </a:r>
          </a:p>
          <a:p>
            <a:endParaRPr lang="en-US" sz="2000" dirty="0"/>
          </a:p>
        </p:txBody>
      </p:sp>
      <p:pic>
        <p:nvPicPr>
          <p:cNvPr id="4" name="Picture 3"/>
          <p:cNvPicPr>
            <a:picLocks noChangeAspect="1"/>
          </p:cNvPicPr>
          <p:nvPr/>
        </p:nvPicPr>
        <p:blipFill>
          <a:blip r:embed="rId2"/>
          <a:stretch>
            <a:fillRect/>
          </a:stretch>
        </p:blipFill>
        <p:spPr>
          <a:xfrm>
            <a:off x="10012218" y="5068650"/>
            <a:ext cx="2179782" cy="1789350"/>
          </a:xfrm>
          <a:prstGeom prst="rect">
            <a:avLst/>
          </a:prstGeom>
        </p:spPr>
      </p:pic>
      <p:sp>
        <p:nvSpPr>
          <p:cNvPr id="6" name="Slide Number Placeholder 5"/>
          <p:cNvSpPr>
            <a:spLocks noGrp="1"/>
          </p:cNvSpPr>
          <p:nvPr>
            <p:ph type="sldNum" sz="quarter" idx="12"/>
          </p:nvPr>
        </p:nvSpPr>
        <p:spPr/>
        <p:txBody>
          <a:bodyPr/>
          <a:lstStyle/>
          <a:p>
            <a:fld id="{7BC98A21-439F-4DB1-A63B-069B13B3CCA6}" type="slidenum">
              <a:rPr lang="en-US" smtClean="0"/>
              <a:t>35</a:t>
            </a:fld>
            <a:endParaRPr lang="en-US"/>
          </a:p>
        </p:txBody>
      </p:sp>
      <p:grpSp>
        <p:nvGrpSpPr>
          <p:cNvPr id="8" name="Group 7">
            <a:extLst>
              <a:ext uri="{FF2B5EF4-FFF2-40B4-BE49-F238E27FC236}">
                <a16:creationId xmlns:a16="http://schemas.microsoft.com/office/drawing/2014/main" id="{DEAEE8DB-C2D9-438E-90D0-23C394C536D5}"/>
              </a:ext>
            </a:extLst>
          </p:cNvPr>
          <p:cNvGrpSpPr/>
          <p:nvPr/>
        </p:nvGrpSpPr>
        <p:grpSpPr>
          <a:xfrm>
            <a:off x="5916378" y="5068650"/>
            <a:ext cx="3484046" cy="1717202"/>
            <a:chOff x="5916378" y="5068650"/>
            <a:chExt cx="3484046" cy="1717202"/>
          </a:xfrm>
        </p:grpSpPr>
        <p:pic>
          <p:nvPicPr>
            <p:cNvPr id="5" name="Picture 4"/>
            <p:cNvPicPr>
              <a:picLocks noChangeAspect="1"/>
            </p:cNvPicPr>
            <p:nvPr/>
          </p:nvPicPr>
          <p:blipFill>
            <a:blip r:embed="rId3"/>
            <a:stretch>
              <a:fillRect/>
            </a:stretch>
          </p:blipFill>
          <p:spPr>
            <a:xfrm>
              <a:off x="6739847" y="5068650"/>
              <a:ext cx="2660577" cy="1717202"/>
            </a:xfrm>
            <a:prstGeom prst="rect">
              <a:avLst/>
            </a:prstGeom>
          </p:spPr>
        </p:pic>
        <p:pic>
          <p:nvPicPr>
            <p:cNvPr id="7" name="Picture 6">
              <a:extLst>
                <a:ext uri="{FF2B5EF4-FFF2-40B4-BE49-F238E27FC236}">
                  <a16:creationId xmlns:a16="http://schemas.microsoft.com/office/drawing/2014/main" id="{CF4E5079-BA19-4FEF-B82C-0E37A25D7CD7}"/>
                </a:ext>
              </a:extLst>
            </p:cNvPr>
            <p:cNvPicPr>
              <a:picLocks noChangeAspect="1"/>
            </p:cNvPicPr>
            <p:nvPr/>
          </p:nvPicPr>
          <p:blipFill>
            <a:blip r:embed="rId4"/>
            <a:stretch>
              <a:fillRect/>
            </a:stretch>
          </p:blipFill>
          <p:spPr>
            <a:xfrm>
              <a:off x="5916378" y="5796883"/>
              <a:ext cx="1411467" cy="613681"/>
            </a:xfrm>
            <a:prstGeom prst="rect">
              <a:avLst/>
            </a:prstGeom>
          </p:spPr>
        </p:pic>
      </p:grpSp>
    </p:spTree>
    <p:extLst>
      <p:ext uri="{BB962C8B-B14F-4D97-AF65-F5344CB8AC3E}">
        <p14:creationId xmlns:p14="http://schemas.microsoft.com/office/powerpoint/2010/main" val="4137142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5231-574E-4924-B6C8-2325EE6AE81A}"/>
              </a:ext>
            </a:extLst>
          </p:cNvPr>
          <p:cNvSpPr>
            <a:spLocks noGrp="1"/>
          </p:cNvSpPr>
          <p:nvPr>
            <p:ph type="title"/>
          </p:nvPr>
        </p:nvSpPr>
        <p:spPr>
          <a:xfrm>
            <a:off x="-1" y="1"/>
            <a:ext cx="12135173" cy="1114926"/>
          </a:xfrm>
        </p:spPr>
        <p:txBody>
          <a:bodyPr>
            <a:normAutofit/>
          </a:bodyPr>
          <a:lstStyle/>
          <a:p>
            <a:r>
              <a:rPr lang="en-US" sz="3600" b="1" dirty="0"/>
              <a:t>Case Study: Data lineage metadata enabled audit</a:t>
            </a:r>
            <a:br>
              <a:rPr lang="en-US" sz="3600" b="1" dirty="0"/>
            </a:br>
            <a:r>
              <a:rPr lang="en-US" sz="3600" b="1" dirty="0"/>
              <a:t>                                                                </a:t>
            </a:r>
            <a:r>
              <a:rPr lang="en-US" sz="3600" dirty="0"/>
              <a:t>at Southern California Edison</a:t>
            </a:r>
          </a:p>
        </p:txBody>
      </p:sp>
      <p:sp>
        <p:nvSpPr>
          <p:cNvPr id="4" name="Slide Number Placeholder 3">
            <a:extLst>
              <a:ext uri="{FF2B5EF4-FFF2-40B4-BE49-F238E27FC236}">
                <a16:creationId xmlns:a16="http://schemas.microsoft.com/office/drawing/2014/main" id="{70858019-E5D1-4238-96A6-EA5BF164ECDC}"/>
              </a:ext>
            </a:extLst>
          </p:cNvPr>
          <p:cNvSpPr>
            <a:spLocks noGrp="1"/>
          </p:cNvSpPr>
          <p:nvPr>
            <p:ph type="sldNum" sz="quarter" idx="12"/>
          </p:nvPr>
        </p:nvSpPr>
        <p:spPr/>
        <p:txBody>
          <a:bodyPr/>
          <a:lstStyle/>
          <a:p>
            <a:fld id="{EBF53699-E175-46B2-9FE5-5D14452BAEE3}" type="slidenum">
              <a:rPr lang="en-US" smtClean="0"/>
              <a:t>36</a:t>
            </a:fld>
            <a:endParaRPr lang="en-US"/>
          </a:p>
        </p:txBody>
      </p:sp>
      <p:pic>
        <p:nvPicPr>
          <p:cNvPr id="12" name="Picture 11">
            <a:extLst>
              <a:ext uri="{FF2B5EF4-FFF2-40B4-BE49-F238E27FC236}">
                <a16:creationId xmlns:a16="http://schemas.microsoft.com/office/drawing/2014/main" id="{48D450C4-E3DF-416C-BCC3-08636DE811DD}"/>
              </a:ext>
            </a:extLst>
          </p:cNvPr>
          <p:cNvPicPr>
            <a:picLocks noChangeAspect="1"/>
          </p:cNvPicPr>
          <p:nvPr/>
        </p:nvPicPr>
        <p:blipFill>
          <a:blip r:embed="rId2"/>
          <a:stretch>
            <a:fillRect/>
          </a:stretch>
        </p:blipFill>
        <p:spPr>
          <a:xfrm>
            <a:off x="10542489" y="0"/>
            <a:ext cx="1622622" cy="352425"/>
          </a:xfrm>
          <a:prstGeom prst="rect">
            <a:avLst/>
          </a:prstGeom>
        </p:spPr>
      </p:pic>
      <p:sp>
        <p:nvSpPr>
          <p:cNvPr id="13" name="Rectangle 12">
            <a:extLst>
              <a:ext uri="{FF2B5EF4-FFF2-40B4-BE49-F238E27FC236}">
                <a16:creationId xmlns:a16="http://schemas.microsoft.com/office/drawing/2014/main" id="{FEBB84C8-134A-46B9-A10A-1AA06FA0EBFD}"/>
              </a:ext>
            </a:extLst>
          </p:cNvPr>
          <p:cNvSpPr/>
          <p:nvPr/>
        </p:nvSpPr>
        <p:spPr>
          <a:xfrm>
            <a:off x="1560352" y="2225864"/>
            <a:ext cx="10296898" cy="1446550"/>
          </a:xfrm>
          <a:prstGeom prst="rect">
            <a:avLst/>
          </a:prstGeom>
        </p:spPr>
        <p:txBody>
          <a:bodyPr wrap="square">
            <a:spAutoFit/>
          </a:bodyPr>
          <a:lstStyle/>
          <a:p>
            <a:r>
              <a:rPr lang="en-US" sz="3200" b="1" dirty="0"/>
              <a:t>Focus of the audit:</a:t>
            </a:r>
          </a:p>
          <a:p>
            <a:pPr marL="457200" indent="-457200">
              <a:buFont typeface="+mj-lt"/>
              <a:buAutoNum type="arabicPeriod"/>
            </a:pPr>
            <a:r>
              <a:rPr lang="en-US" sz="2800" dirty="0"/>
              <a:t>Documentation and understanding of GIS decision support data  </a:t>
            </a:r>
          </a:p>
          <a:p>
            <a:pPr marL="457200" indent="-457200">
              <a:buFont typeface="+mj-lt"/>
              <a:buAutoNum type="arabicPeriod"/>
            </a:pPr>
            <a:r>
              <a:rPr lang="en-US" sz="2800" dirty="0"/>
              <a:t>Replicability of data used in decision making</a:t>
            </a:r>
          </a:p>
        </p:txBody>
      </p:sp>
    </p:spTree>
    <p:extLst>
      <p:ext uri="{BB962C8B-B14F-4D97-AF65-F5344CB8AC3E}">
        <p14:creationId xmlns:p14="http://schemas.microsoft.com/office/powerpoint/2010/main" val="783391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CD579-D970-4261-866A-2D1D373257D0}"/>
              </a:ext>
            </a:extLst>
          </p:cNvPr>
          <p:cNvSpPr>
            <a:spLocks noGrp="1"/>
          </p:cNvSpPr>
          <p:nvPr>
            <p:ph type="title"/>
          </p:nvPr>
        </p:nvSpPr>
        <p:spPr>
          <a:xfrm>
            <a:off x="0" y="0"/>
            <a:ext cx="10515600" cy="1325563"/>
          </a:xfrm>
        </p:spPr>
        <p:txBody>
          <a:bodyPr/>
          <a:lstStyle/>
          <a:p>
            <a:r>
              <a:rPr lang="en-US" dirty="0"/>
              <a:t>Data provenance audit problem…</a:t>
            </a:r>
          </a:p>
        </p:txBody>
      </p:sp>
      <p:sp>
        <p:nvSpPr>
          <p:cNvPr id="4" name="Slide Number Placeholder 3">
            <a:extLst>
              <a:ext uri="{FF2B5EF4-FFF2-40B4-BE49-F238E27FC236}">
                <a16:creationId xmlns:a16="http://schemas.microsoft.com/office/drawing/2014/main" id="{3EF05B6B-26F0-44A0-9A13-47B898F2AB2B}"/>
              </a:ext>
            </a:extLst>
          </p:cNvPr>
          <p:cNvSpPr>
            <a:spLocks noGrp="1"/>
          </p:cNvSpPr>
          <p:nvPr>
            <p:ph type="sldNum" sz="quarter" idx="12"/>
          </p:nvPr>
        </p:nvSpPr>
        <p:spPr/>
        <p:txBody>
          <a:bodyPr/>
          <a:lstStyle/>
          <a:p>
            <a:fld id="{EBF53699-E175-46B2-9FE5-5D14452BAEE3}" type="slidenum">
              <a:rPr lang="en-US" smtClean="0"/>
              <a:t>37</a:t>
            </a:fld>
            <a:endParaRPr lang="en-US"/>
          </a:p>
        </p:txBody>
      </p:sp>
      <p:pic>
        <p:nvPicPr>
          <p:cNvPr id="8" name="Picture 7">
            <a:extLst>
              <a:ext uri="{FF2B5EF4-FFF2-40B4-BE49-F238E27FC236}">
                <a16:creationId xmlns:a16="http://schemas.microsoft.com/office/drawing/2014/main" id="{AE609C96-B3F1-4500-A78F-C94DC14D7F93}"/>
              </a:ext>
            </a:extLst>
          </p:cNvPr>
          <p:cNvPicPr>
            <a:picLocks noChangeAspect="1"/>
          </p:cNvPicPr>
          <p:nvPr/>
        </p:nvPicPr>
        <p:blipFill>
          <a:blip r:embed="rId2"/>
          <a:stretch>
            <a:fillRect/>
          </a:stretch>
        </p:blipFill>
        <p:spPr>
          <a:xfrm>
            <a:off x="104689" y="1770498"/>
            <a:ext cx="3848019" cy="2543232"/>
          </a:xfrm>
          <a:prstGeom prst="rect">
            <a:avLst/>
          </a:prstGeom>
        </p:spPr>
      </p:pic>
      <p:pic>
        <p:nvPicPr>
          <p:cNvPr id="9" name="Picture 8">
            <a:extLst>
              <a:ext uri="{FF2B5EF4-FFF2-40B4-BE49-F238E27FC236}">
                <a16:creationId xmlns:a16="http://schemas.microsoft.com/office/drawing/2014/main" id="{7ADD739D-1B36-4974-870B-619D95502C01}"/>
              </a:ext>
            </a:extLst>
          </p:cNvPr>
          <p:cNvPicPr>
            <a:picLocks noChangeAspect="1"/>
          </p:cNvPicPr>
          <p:nvPr/>
        </p:nvPicPr>
        <p:blipFill>
          <a:blip r:embed="rId3"/>
          <a:stretch>
            <a:fillRect/>
          </a:stretch>
        </p:blipFill>
        <p:spPr>
          <a:xfrm>
            <a:off x="4168687" y="1770497"/>
            <a:ext cx="4347057" cy="2543231"/>
          </a:xfrm>
          <a:prstGeom prst="rect">
            <a:avLst/>
          </a:prstGeom>
        </p:spPr>
      </p:pic>
      <p:pic>
        <p:nvPicPr>
          <p:cNvPr id="10" name="Picture 9">
            <a:extLst>
              <a:ext uri="{FF2B5EF4-FFF2-40B4-BE49-F238E27FC236}">
                <a16:creationId xmlns:a16="http://schemas.microsoft.com/office/drawing/2014/main" id="{35AE3080-B646-40C3-8CF9-C0E122E1C2E0}"/>
              </a:ext>
            </a:extLst>
          </p:cNvPr>
          <p:cNvPicPr>
            <a:picLocks noChangeAspect="1"/>
          </p:cNvPicPr>
          <p:nvPr/>
        </p:nvPicPr>
        <p:blipFill>
          <a:blip r:embed="rId4"/>
          <a:stretch>
            <a:fillRect/>
          </a:stretch>
        </p:blipFill>
        <p:spPr>
          <a:xfrm>
            <a:off x="4168687" y="1571517"/>
            <a:ext cx="8023313" cy="4621724"/>
          </a:xfrm>
          <a:prstGeom prst="rect">
            <a:avLst/>
          </a:prstGeom>
        </p:spPr>
      </p:pic>
    </p:spTree>
    <p:extLst>
      <p:ext uri="{BB962C8B-B14F-4D97-AF65-F5344CB8AC3E}">
        <p14:creationId xmlns:p14="http://schemas.microsoft.com/office/powerpoint/2010/main" val="181826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586F-3613-48EF-9C58-1C757B9ADA76}"/>
              </a:ext>
            </a:extLst>
          </p:cNvPr>
          <p:cNvSpPr>
            <a:spLocks noGrp="1"/>
          </p:cNvSpPr>
          <p:nvPr>
            <p:ph type="title"/>
          </p:nvPr>
        </p:nvSpPr>
        <p:spPr>
          <a:xfrm>
            <a:off x="0" y="0"/>
            <a:ext cx="10515600" cy="1055163"/>
          </a:xfrm>
        </p:spPr>
        <p:txBody>
          <a:bodyPr>
            <a:normAutofit/>
          </a:bodyPr>
          <a:lstStyle/>
          <a:p>
            <a:r>
              <a:rPr lang="en-US" dirty="0"/>
              <a:t>Metadata Analysis of data and processing</a:t>
            </a:r>
          </a:p>
        </p:txBody>
      </p:sp>
      <p:sp>
        <p:nvSpPr>
          <p:cNvPr id="4" name="Slide Number Placeholder 3">
            <a:extLst>
              <a:ext uri="{FF2B5EF4-FFF2-40B4-BE49-F238E27FC236}">
                <a16:creationId xmlns:a16="http://schemas.microsoft.com/office/drawing/2014/main" id="{1FC9D15C-BF57-4E2D-9806-3A8E72C73045}"/>
              </a:ext>
            </a:extLst>
          </p:cNvPr>
          <p:cNvSpPr>
            <a:spLocks noGrp="1"/>
          </p:cNvSpPr>
          <p:nvPr>
            <p:ph type="sldNum" sz="quarter" idx="12"/>
          </p:nvPr>
        </p:nvSpPr>
        <p:spPr/>
        <p:txBody>
          <a:bodyPr/>
          <a:lstStyle/>
          <a:p>
            <a:fld id="{EBF53699-E175-46B2-9FE5-5D14452BAEE3}" type="slidenum">
              <a:rPr lang="en-US" smtClean="0"/>
              <a:t>38</a:t>
            </a:fld>
            <a:endParaRPr lang="en-US"/>
          </a:p>
        </p:txBody>
      </p:sp>
      <p:pic>
        <p:nvPicPr>
          <p:cNvPr id="8" name="Picture 7">
            <a:extLst>
              <a:ext uri="{FF2B5EF4-FFF2-40B4-BE49-F238E27FC236}">
                <a16:creationId xmlns:a16="http://schemas.microsoft.com/office/drawing/2014/main" id="{97A794E2-76F9-4E65-8219-68CFDAE87DD8}"/>
              </a:ext>
            </a:extLst>
          </p:cNvPr>
          <p:cNvPicPr>
            <a:picLocks noChangeAspect="1"/>
          </p:cNvPicPr>
          <p:nvPr/>
        </p:nvPicPr>
        <p:blipFill>
          <a:blip r:embed="rId2"/>
          <a:stretch>
            <a:fillRect/>
          </a:stretch>
        </p:blipFill>
        <p:spPr>
          <a:xfrm>
            <a:off x="25167" y="1382363"/>
            <a:ext cx="4128655" cy="4575377"/>
          </a:xfrm>
          <a:prstGeom prst="rect">
            <a:avLst/>
          </a:prstGeom>
          <a:ln>
            <a:solidFill>
              <a:schemeClr val="tx1">
                <a:lumMod val="50000"/>
                <a:lumOff val="50000"/>
              </a:schemeClr>
            </a:solidFill>
          </a:ln>
        </p:spPr>
      </p:pic>
      <p:pic>
        <p:nvPicPr>
          <p:cNvPr id="9" name="Picture 8">
            <a:extLst>
              <a:ext uri="{FF2B5EF4-FFF2-40B4-BE49-F238E27FC236}">
                <a16:creationId xmlns:a16="http://schemas.microsoft.com/office/drawing/2014/main" id="{A194BFE6-EFEB-4E96-98D8-E6F940AD36BA}"/>
              </a:ext>
            </a:extLst>
          </p:cNvPr>
          <p:cNvPicPr>
            <a:picLocks noChangeAspect="1"/>
          </p:cNvPicPr>
          <p:nvPr/>
        </p:nvPicPr>
        <p:blipFill>
          <a:blip r:embed="rId3"/>
          <a:stretch>
            <a:fillRect/>
          </a:stretch>
        </p:blipFill>
        <p:spPr>
          <a:xfrm>
            <a:off x="2780146" y="2046534"/>
            <a:ext cx="5093997" cy="4575377"/>
          </a:xfrm>
          <a:prstGeom prst="rect">
            <a:avLst/>
          </a:prstGeom>
        </p:spPr>
      </p:pic>
      <p:cxnSp>
        <p:nvCxnSpPr>
          <p:cNvPr id="11" name="Straight Arrow Connector 10">
            <a:extLst>
              <a:ext uri="{FF2B5EF4-FFF2-40B4-BE49-F238E27FC236}">
                <a16:creationId xmlns:a16="http://schemas.microsoft.com/office/drawing/2014/main" id="{B9D10A4B-3500-4827-B88D-B2CBFDC15901}"/>
              </a:ext>
            </a:extLst>
          </p:cNvPr>
          <p:cNvCxnSpPr/>
          <p:nvPr/>
        </p:nvCxnSpPr>
        <p:spPr>
          <a:xfrm flipV="1">
            <a:off x="2309091" y="2318327"/>
            <a:ext cx="628073" cy="9882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57EFD95-F4A9-4425-A56D-27212E1300A2}"/>
              </a:ext>
            </a:extLst>
          </p:cNvPr>
          <p:cNvPicPr>
            <a:picLocks noChangeAspect="1"/>
          </p:cNvPicPr>
          <p:nvPr/>
        </p:nvPicPr>
        <p:blipFill>
          <a:blip r:embed="rId4"/>
          <a:stretch>
            <a:fillRect/>
          </a:stretch>
        </p:blipFill>
        <p:spPr>
          <a:xfrm>
            <a:off x="7610289" y="1390752"/>
            <a:ext cx="4128656" cy="1994130"/>
          </a:xfrm>
          <a:prstGeom prst="rect">
            <a:avLst/>
          </a:prstGeom>
        </p:spPr>
      </p:pic>
      <p:sp>
        <p:nvSpPr>
          <p:cNvPr id="6" name="TextBox 5">
            <a:extLst>
              <a:ext uri="{FF2B5EF4-FFF2-40B4-BE49-F238E27FC236}">
                <a16:creationId xmlns:a16="http://schemas.microsoft.com/office/drawing/2014/main" id="{FF630AC9-9270-47D2-BED4-6B62C0ED0E25}"/>
              </a:ext>
            </a:extLst>
          </p:cNvPr>
          <p:cNvSpPr txBox="1"/>
          <p:nvPr/>
        </p:nvSpPr>
        <p:spPr>
          <a:xfrm>
            <a:off x="7458126" y="977889"/>
            <a:ext cx="4128655" cy="461665"/>
          </a:xfrm>
          <a:prstGeom prst="rect">
            <a:avLst/>
          </a:prstGeom>
          <a:noFill/>
        </p:spPr>
        <p:txBody>
          <a:bodyPr wrap="square" rtlCol="0">
            <a:spAutoFit/>
          </a:bodyPr>
          <a:lstStyle/>
          <a:p>
            <a:pPr algn="ctr"/>
            <a:r>
              <a:rPr lang="en-US" sz="2400" i="1" dirty="0"/>
              <a:t>Log Files</a:t>
            </a:r>
          </a:p>
        </p:txBody>
      </p:sp>
      <p:cxnSp>
        <p:nvCxnSpPr>
          <p:cNvPr id="12" name="Straight Arrow Connector 11">
            <a:extLst>
              <a:ext uri="{FF2B5EF4-FFF2-40B4-BE49-F238E27FC236}">
                <a16:creationId xmlns:a16="http://schemas.microsoft.com/office/drawing/2014/main" id="{176E40A3-027E-4CFF-849A-9CA7183461DA}"/>
              </a:ext>
            </a:extLst>
          </p:cNvPr>
          <p:cNvCxnSpPr>
            <a:cxnSpLocks/>
          </p:cNvCxnSpPr>
          <p:nvPr/>
        </p:nvCxnSpPr>
        <p:spPr>
          <a:xfrm flipV="1">
            <a:off x="7305964" y="2170545"/>
            <a:ext cx="304325" cy="3694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C5B94A6-BB07-44A8-974E-FC469025BE8C}"/>
              </a:ext>
            </a:extLst>
          </p:cNvPr>
          <p:cNvPicPr>
            <a:picLocks noChangeAspect="1"/>
          </p:cNvPicPr>
          <p:nvPr/>
        </p:nvPicPr>
        <p:blipFill>
          <a:blip r:embed="rId5"/>
          <a:stretch>
            <a:fillRect/>
          </a:stretch>
        </p:blipFill>
        <p:spPr>
          <a:xfrm>
            <a:off x="8345199" y="3801870"/>
            <a:ext cx="3455836" cy="2871003"/>
          </a:xfrm>
          <a:prstGeom prst="rect">
            <a:avLst/>
          </a:prstGeom>
        </p:spPr>
      </p:pic>
      <p:cxnSp>
        <p:nvCxnSpPr>
          <p:cNvPr id="13" name="Straight Arrow Connector 12">
            <a:extLst>
              <a:ext uri="{FF2B5EF4-FFF2-40B4-BE49-F238E27FC236}">
                <a16:creationId xmlns:a16="http://schemas.microsoft.com/office/drawing/2014/main" id="{C6A08B47-1AA7-49B2-9AA8-D6FEE3F3479B}"/>
              </a:ext>
            </a:extLst>
          </p:cNvPr>
          <p:cNvCxnSpPr>
            <a:cxnSpLocks/>
          </p:cNvCxnSpPr>
          <p:nvPr/>
        </p:nvCxnSpPr>
        <p:spPr>
          <a:xfrm flipH="1">
            <a:off x="10701940" y="3359700"/>
            <a:ext cx="61599" cy="4421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625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5231-574E-4924-B6C8-2325EE6AE81A}"/>
              </a:ext>
            </a:extLst>
          </p:cNvPr>
          <p:cNvSpPr>
            <a:spLocks noGrp="1"/>
          </p:cNvSpPr>
          <p:nvPr>
            <p:ph type="title"/>
          </p:nvPr>
        </p:nvSpPr>
        <p:spPr>
          <a:xfrm>
            <a:off x="-1" y="1"/>
            <a:ext cx="12135173" cy="904874"/>
          </a:xfrm>
        </p:spPr>
        <p:txBody>
          <a:bodyPr>
            <a:normAutofit fontScale="90000"/>
          </a:bodyPr>
          <a:lstStyle/>
          <a:p>
            <a:r>
              <a:rPr lang="en-US" sz="3600" b="1" dirty="0"/>
              <a:t>Lineage metadata enabled audit of data and processing</a:t>
            </a:r>
            <a:br>
              <a:rPr lang="en-US" sz="3600" b="1" dirty="0"/>
            </a:br>
            <a:r>
              <a:rPr lang="en-US" sz="3600" b="1" dirty="0"/>
              <a:t>                                                                               </a:t>
            </a:r>
            <a:r>
              <a:rPr lang="en-US" sz="3600" dirty="0"/>
              <a:t>at Southern California Edison</a:t>
            </a:r>
          </a:p>
        </p:txBody>
      </p:sp>
      <p:sp>
        <p:nvSpPr>
          <p:cNvPr id="4" name="Slide Number Placeholder 3">
            <a:extLst>
              <a:ext uri="{FF2B5EF4-FFF2-40B4-BE49-F238E27FC236}">
                <a16:creationId xmlns:a16="http://schemas.microsoft.com/office/drawing/2014/main" id="{70858019-E5D1-4238-96A6-EA5BF164ECDC}"/>
              </a:ext>
            </a:extLst>
          </p:cNvPr>
          <p:cNvSpPr>
            <a:spLocks noGrp="1"/>
          </p:cNvSpPr>
          <p:nvPr>
            <p:ph type="sldNum" sz="quarter" idx="12"/>
          </p:nvPr>
        </p:nvSpPr>
        <p:spPr/>
        <p:txBody>
          <a:bodyPr/>
          <a:lstStyle/>
          <a:p>
            <a:fld id="{EBF53699-E175-46B2-9FE5-5D14452BAEE3}" type="slidenum">
              <a:rPr lang="en-US" smtClean="0"/>
              <a:t>39</a:t>
            </a:fld>
            <a:endParaRPr lang="en-US"/>
          </a:p>
        </p:txBody>
      </p:sp>
      <p:pic>
        <p:nvPicPr>
          <p:cNvPr id="12" name="Picture 11">
            <a:extLst>
              <a:ext uri="{FF2B5EF4-FFF2-40B4-BE49-F238E27FC236}">
                <a16:creationId xmlns:a16="http://schemas.microsoft.com/office/drawing/2014/main" id="{48D450C4-E3DF-416C-BCC3-08636DE811DD}"/>
              </a:ext>
            </a:extLst>
          </p:cNvPr>
          <p:cNvPicPr>
            <a:picLocks noChangeAspect="1"/>
          </p:cNvPicPr>
          <p:nvPr/>
        </p:nvPicPr>
        <p:blipFill>
          <a:blip r:embed="rId2"/>
          <a:stretch>
            <a:fillRect/>
          </a:stretch>
        </p:blipFill>
        <p:spPr>
          <a:xfrm>
            <a:off x="10315073" y="0"/>
            <a:ext cx="1850037" cy="401818"/>
          </a:xfrm>
          <a:prstGeom prst="rect">
            <a:avLst/>
          </a:prstGeom>
        </p:spPr>
      </p:pic>
      <p:sp>
        <p:nvSpPr>
          <p:cNvPr id="8" name="Rectangle 7">
            <a:extLst>
              <a:ext uri="{FF2B5EF4-FFF2-40B4-BE49-F238E27FC236}">
                <a16:creationId xmlns:a16="http://schemas.microsoft.com/office/drawing/2014/main" id="{DD8A04AE-C88C-4221-8011-8916355E6B67}"/>
              </a:ext>
            </a:extLst>
          </p:cNvPr>
          <p:cNvSpPr/>
          <p:nvPr/>
        </p:nvSpPr>
        <p:spPr>
          <a:xfrm>
            <a:off x="733425" y="905363"/>
            <a:ext cx="11233985" cy="4832092"/>
          </a:xfrm>
          <a:prstGeom prst="rect">
            <a:avLst/>
          </a:prstGeom>
        </p:spPr>
        <p:txBody>
          <a:bodyPr wrap="square">
            <a:spAutoFit/>
          </a:bodyPr>
          <a:lstStyle/>
          <a:p>
            <a:r>
              <a:rPr lang="en-US" sz="2800" dirty="0"/>
              <a:t>9 visits with SCE’s GIS Lab’s technical staff in 1992, collected:</a:t>
            </a:r>
          </a:p>
          <a:p>
            <a:endParaRPr lang="en-US" sz="2400" dirty="0"/>
          </a:p>
          <a:p>
            <a:pPr marL="457200" indent="-457200">
              <a:buFont typeface="+mj-lt"/>
              <a:buAutoNum type="arabicPeriod"/>
            </a:pPr>
            <a:r>
              <a:rPr lang="en-US" sz="2400" dirty="0"/>
              <a:t>Descriptions of 14 data processing projects</a:t>
            </a:r>
          </a:p>
          <a:p>
            <a:pPr lvl="1"/>
            <a:endParaRPr lang="en-US" sz="2400" dirty="0"/>
          </a:p>
          <a:p>
            <a:pPr marL="457200" indent="-457200">
              <a:buFont typeface="+mj-lt"/>
              <a:buAutoNum type="arabicPeriod"/>
            </a:pPr>
            <a:r>
              <a:rPr lang="en-US" sz="2400" dirty="0"/>
              <a:t>Metadata for data sources that were acquired and imported into the enterprise GIS database for the projects</a:t>
            </a:r>
            <a:r>
              <a:rPr lang="en-US" sz="2400" i="1" dirty="0"/>
              <a:t> </a:t>
            </a:r>
          </a:p>
          <a:p>
            <a:pPr marL="457200" indent="-457200">
              <a:buFont typeface="+mj-lt"/>
              <a:buAutoNum type="arabicPeriod"/>
            </a:pPr>
            <a:endParaRPr lang="en-US" sz="2400" i="1" dirty="0"/>
          </a:p>
          <a:p>
            <a:pPr marL="457200" indent="-457200">
              <a:buFont typeface="+mj-lt"/>
              <a:buAutoNum type="arabicPeriod"/>
            </a:pPr>
            <a:r>
              <a:rPr lang="en-US" sz="2400" dirty="0"/>
              <a:t>Processing log files for the projects</a:t>
            </a:r>
          </a:p>
          <a:p>
            <a:pPr marL="457200" indent="-457200">
              <a:buFont typeface="+mj-lt"/>
              <a:buAutoNum type="arabicPeriod"/>
            </a:pPr>
            <a:endParaRPr lang="en-US" sz="2400" i="1" dirty="0"/>
          </a:p>
          <a:p>
            <a:endParaRPr lang="en-US" sz="2400" dirty="0"/>
          </a:p>
          <a:p>
            <a:endParaRPr lang="en-US" sz="2400" dirty="0"/>
          </a:p>
          <a:p>
            <a:pPr marL="742950" lvl="1" indent="-285750">
              <a:buFont typeface="Arial" panose="020B0604020202020204" pitchFamily="34" charset="0"/>
              <a:buChar char="•"/>
            </a:pPr>
            <a:endParaRPr lang="en-US" sz="2000" dirty="0"/>
          </a:p>
          <a:p>
            <a:endParaRPr lang="en-US" sz="2000" dirty="0"/>
          </a:p>
        </p:txBody>
      </p:sp>
      <p:pic>
        <p:nvPicPr>
          <p:cNvPr id="3" name="Picture 2">
            <a:extLst>
              <a:ext uri="{FF2B5EF4-FFF2-40B4-BE49-F238E27FC236}">
                <a16:creationId xmlns:a16="http://schemas.microsoft.com/office/drawing/2014/main" id="{E6BD1935-720B-4256-9C84-48504ED9622E}"/>
              </a:ext>
            </a:extLst>
          </p:cNvPr>
          <p:cNvPicPr>
            <a:picLocks noChangeAspect="1"/>
          </p:cNvPicPr>
          <p:nvPr/>
        </p:nvPicPr>
        <p:blipFill>
          <a:blip r:embed="rId3"/>
          <a:stretch>
            <a:fillRect/>
          </a:stretch>
        </p:blipFill>
        <p:spPr>
          <a:xfrm>
            <a:off x="5726063" y="3130759"/>
            <a:ext cx="6439047" cy="2921723"/>
          </a:xfrm>
          <a:prstGeom prst="rect">
            <a:avLst/>
          </a:prstGeom>
        </p:spPr>
      </p:pic>
    </p:spTree>
    <p:extLst>
      <p:ext uri="{BB962C8B-B14F-4D97-AF65-F5344CB8AC3E}">
        <p14:creationId xmlns:p14="http://schemas.microsoft.com/office/powerpoint/2010/main" val="83880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Achieving “Privacy by Design” is difficult</a:t>
            </a:r>
          </a:p>
        </p:txBody>
      </p:sp>
      <p:sp>
        <p:nvSpPr>
          <p:cNvPr id="3" name="Content Placeholder 2"/>
          <p:cNvSpPr>
            <a:spLocks noGrp="1"/>
          </p:cNvSpPr>
          <p:nvPr>
            <p:ph idx="1"/>
          </p:nvPr>
        </p:nvSpPr>
        <p:spPr>
          <a:xfrm>
            <a:off x="714375" y="1253331"/>
            <a:ext cx="10515600" cy="4351338"/>
          </a:xfrm>
        </p:spPr>
        <p:txBody>
          <a:bodyPr/>
          <a:lstStyle/>
          <a:p>
            <a:pPr marL="0" indent="0">
              <a:buNone/>
            </a:pPr>
            <a:r>
              <a:rPr lang="en-US" dirty="0"/>
              <a:t>Privacy is a complex, multifaceted and contextual notion</a:t>
            </a:r>
          </a:p>
          <a:p>
            <a:pPr marL="0" indent="0">
              <a:buNone/>
            </a:pPr>
            <a:r>
              <a:rPr lang="en-US" dirty="0"/>
              <a:t>Not the primary requirement of an information system</a:t>
            </a:r>
          </a:p>
          <a:p>
            <a:pPr marL="0" indent="0">
              <a:buNone/>
            </a:pPr>
            <a:r>
              <a:rPr lang="en-US" dirty="0"/>
              <a:t>May come into conflict with other requirements</a:t>
            </a:r>
          </a:p>
          <a:p>
            <a:pPr marL="0" indent="0">
              <a:buNone/>
            </a:pPr>
            <a:endParaRPr lang="en-US" dirty="0"/>
          </a:p>
        </p:txBody>
      </p:sp>
      <p:sp>
        <p:nvSpPr>
          <p:cNvPr id="4" name="TextBox 3"/>
          <p:cNvSpPr txBox="1"/>
          <p:nvPr/>
        </p:nvSpPr>
        <p:spPr>
          <a:xfrm>
            <a:off x="3581401" y="5710019"/>
            <a:ext cx="6803657" cy="646331"/>
          </a:xfrm>
          <a:prstGeom prst="rect">
            <a:avLst/>
          </a:prstGeom>
          <a:noFill/>
        </p:spPr>
        <p:txBody>
          <a:bodyPr wrap="none" rtlCol="0">
            <a:spAutoFit/>
          </a:bodyPr>
          <a:lstStyle/>
          <a:p>
            <a:r>
              <a:rPr lang="en-US" dirty="0" err="1"/>
              <a:t>Danezis</a:t>
            </a:r>
            <a:r>
              <a:rPr lang="en-US" dirty="0"/>
              <a:t>, G. et al. (2014) “Privacy and Data Protection by Design”, </a:t>
            </a:r>
          </a:p>
          <a:p>
            <a:r>
              <a:rPr lang="en-US" dirty="0"/>
              <a:t>European Union Agency for Network and Information Security (ENISA) </a:t>
            </a:r>
          </a:p>
        </p:txBody>
      </p:sp>
      <p:sp>
        <p:nvSpPr>
          <p:cNvPr id="5" name="Slide Number Placeholder 4"/>
          <p:cNvSpPr>
            <a:spLocks noGrp="1"/>
          </p:cNvSpPr>
          <p:nvPr>
            <p:ph type="sldNum" sz="quarter" idx="12"/>
          </p:nvPr>
        </p:nvSpPr>
        <p:spPr/>
        <p:txBody>
          <a:bodyPr/>
          <a:lstStyle/>
          <a:p>
            <a:fld id="{7BC98A21-439F-4DB1-A63B-069B13B3CCA6}" type="slidenum">
              <a:rPr lang="en-US" smtClean="0"/>
              <a:t>4</a:t>
            </a:fld>
            <a:endParaRPr lang="en-US"/>
          </a:p>
        </p:txBody>
      </p:sp>
      <p:sp>
        <p:nvSpPr>
          <p:cNvPr id="6" name="Content Placeholder 2">
            <a:extLst>
              <a:ext uri="{FF2B5EF4-FFF2-40B4-BE49-F238E27FC236}">
                <a16:creationId xmlns:a16="http://schemas.microsoft.com/office/drawing/2014/main" id="{250C4788-D878-4137-A982-C33E50BAE34E}"/>
              </a:ext>
            </a:extLst>
          </p:cNvPr>
          <p:cNvSpPr txBox="1">
            <a:spLocks/>
          </p:cNvSpPr>
          <p:nvPr/>
        </p:nvSpPr>
        <p:spPr>
          <a:xfrm>
            <a:off x="714375" y="2926261"/>
            <a:ext cx="10515600" cy="2783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2800" dirty="0"/>
              <a:t>“…privacy and data protection features are… ignored by traditional engineering approaches when implementing desired functionality.</a:t>
            </a:r>
          </a:p>
          <a:p>
            <a:pPr lvl="2"/>
            <a:r>
              <a:rPr lang="en-US" sz="2400" i="1" dirty="0"/>
              <a:t>This ignorance is caused by limitations of awareness and understanding of developers and data controllers as well as lacking tools to realize privacy by design”</a:t>
            </a:r>
          </a:p>
          <a:p>
            <a:endParaRPr lang="en-US" dirty="0"/>
          </a:p>
        </p:txBody>
      </p:sp>
    </p:spTree>
    <p:extLst>
      <p:ext uri="{BB962C8B-B14F-4D97-AF65-F5344CB8AC3E}">
        <p14:creationId xmlns:p14="http://schemas.microsoft.com/office/powerpoint/2010/main" val="265158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5231-574E-4924-B6C8-2325EE6AE81A}"/>
              </a:ext>
            </a:extLst>
          </p:cNvPr>
          <p:cNvSpPr>
            <a:spLocks noGrp="1"/>
          </p:cNvSpPr>
          <p:nvPr>
            <p:ph type="title"/>
          </p:nvPr>
        </p:nvSpPr>
        <p:spPr>
          <a:xfrm>
            <a:off x="-1" y="1"/>
            <a:ext cx="12135173" cy="904874"/>
          </a:xfrm>
        </p:spPr>
        <p:txBody>
          <a:bodyPr>
            <a:normAutofit fontScale="90000"/>
          </a:bodyPr>
          <a:lstStyle/>
          <a:p>
            <a:r>
              <a:rPr lang="en-US" sz="3600" b="1" dirty="0"/>
              <a:t>Lineage metadata enabled audit of data and processing</a:t>
            </a:r>
            <a:br>
              <a:rPr lang="en-US" sz="3600" b="1" dirty="0"/>
            </a:br>
            <a:r>
              <a:rPr lang="en-US" sz="3600" b="1" dirty="0"/>
              <a:t>                                                                               </a:t>
            </a:r>
            <a:r>
              <a:rPr lang="en-US" sz="3600" dirty="0"/>
              <a:t>at Southern California Edison</a:t>
            </a:r>
          </a:p>
        </p:txBody>
      </p:sp>
      <p:sp>
        <p:nvSpPr>
          <p:cNvPr id="4" name="Slide Number Placeholder 3">
            <a:extLst>
              <a:ext uri="{FF2B5EF4-FFF2-40B4-BE49-F238E27FC236}">
                <a16:creationId xmlns:a16="http://schemas.microsoft.com/office/drawing/2014/main" id="{70858019-E5D1-4238-96A6-EA5BF164ECDC}"/>
              </a:ext>
            </a:extLst>
          </p:cNvPr>
          <p:cNvSpPr>
            <a:spLocks noGrp="1"/>
          </p:cNvSpPr>
          <p:nvPr>
            <p:ph type="sldNum" sz="quarter" idx="12"/>
          </p:nvPr>
        </p:nvSpPr>
        <p:spPr/>
        <p:txBody>
          <a:bodyPr/>
          <a:lstStyle/>
          <a:p>
            <a:fld id="{EBF53699-E175-46B2-9FE5-5D14452BAEE3}" type="slidenum">
              <a:rPr lang="en-US" smtClean="0"/>
              <a:t>40</a:t>
            </a:fld>
            <a:endParaRPr lang="en-US"/>
          </a:p>
        </p:txBody>
      </p:sp>
      <p:pic>
        <p:nvPicPr>
          <p:cNvPr id="12" name="Picture 11">
            <a:extLst>
              <a:ext uri="{FF2B5EF4-FFF2-40B4-BE49-F238E27FC236}">
                <a16:creationId xmlns:a16="http://schemas.microsoft.com/office/drawing/2014/main" id="{48D450C4-E3DF-416C-BCC3-08636DE811DD}"/>
              </a:ext>
            </a:extLst>
          </p:cNvPr>
          <p:cNvPicPr>
            <a:picLocks noChangeAspect="1"/>
          </p:cNvPicPr>
          <p:nvPr/>
        </p:nvPicPr>
        <p:blipFill>
          <a:blip r:embed="rId2"/>
          <a:stretch>
            <a:fillRect/>
          </a:stretch>
        </p:blipFill>
        <p:spPr>
          <a:xfrm>
            <a:off x="10315073" y="0"/>
            <a:ext cx="1850037" cy="401818"/>
          </a:xfrm>
          <a:prstGeom prst="rect">
            <a:avLst/>
          </a:prstGeom>
        </p:spPr>
      </p:pic>
      <p:sp>
        <p:nvSpPr>
          <p:cNvPr id="8" name="Rectangle 7">
            <a:extLst>
              <a:ext uri="{FF2B5EF4-FFF2-40B4-BE49-F238E27FC236}">
                <a16:creationId xmlns:a16="http://schemas.microsoft.com/office/drawing/2014/main" id="{DD8A04AE-C88C-4221-8011-8916355E6B67}"/>
              </a:ext>
            </a:extLst>
          </p:cNvPr>
          <p:cNvSpPr/>
          <p:nvPr/>
        </p:nvSpPr>
        <p:spPr>
          <a:xfrm>
            <a:off x="488282" y="772027"/>
            <a:ext cx="10801350" cy="2554545"/>
          </a:xfrm>
          <a:prstGeom prst="rect">
            <a:avLst/>
          </a:prstGeom>
        </p:spPr>
        <p:txBody>
          <a:bodyPr wrap="square">
            <a:spAutoFit/>
          </a:bodyPr>
          <a:lstStyle/>
          <a:p>
            <a:pPr marL="457200" indent="-457200">
              <a:buFont typeface="+mj-lt"/>
              <a:buAutoNum type="arabicPeriod"/>
            </a:pPr>
            <a:r>
              <a:rPr lang="en-US" sz="2400" dirty="0"/>
              <a:t>Descriptions of 14 data processing projects</a:t>
            </a:r>
          </a:p>
          <a:p>
            <a:pPr lvl="1"/>
            <a:endParaRPr lang="en-US" sz="2400" dirty="0"/>
          </a:p>
          <a:p>
            <a:pPr marL="457200" indent="-457200">
              <a:buFont typeface="+mj-lt"/>
              <a:buAutoNum type="arabicPeriod"/>
            </a:pPr>
            <a:endParaRPr lang="en-US" sz="2400" i="1" dirty="0"/>
          </a:p>
          <a:p>
            <a:endParaRPr lang="en-US" sz="2400" dirty="0"/>
          </a:p>
          <a:p>
            <a:endParaRPr lang="en-US" sz="2400" dirty="0"/>
          </a:p>
          <a:p>
            <a:pPr marL="742950" lvl="1" indent="-285750">
              <a:buFont typeface="Arial" panose="020B0604020202020204" pitchFamily="34" charset="0"/>
              <a:buChar char="•"/>
            </a:pPr>
            <a:endParaRPr lang="en-US" sz="2000" dirty="0"/>
          </a:p>
          <a:p>
            <a:endParaRPr lang="en-US" sz="2000" dirty="0"/>
          </a:p>
        </p:txBody>
      </p:sp>
      <p:sp>
        <p:nvSpPr>
          <p:cNvPr id="7" name="Rectangle 6">
            <a:extLst>
              <a:ext uri="{FF2B5EF4-FFF2-40B4-BE49-F238E27FC236}">
                <a16:creationId xmlns:a16="http://schemas.microsoft.com/office/drawing/2014/main" id="{8DB60EFA-258C-40B6-B78F-B709B78C3322}"/>
              </a:ext>
            </a:extLst>
          </p:cNvPr>
          <p:cNvSpPr/>
          <p:nvPr/>
        </p:nvSpPr>
        <p:spPr>
          <a:xfrm>
            <a:off x="488282" y="1482497"/>
            <a:ext cx="11173147" cy="2616101"/>
          </a:xfrm>
          <a:prstGeom prst="rect">
            <a:avLst/>
          </a:prstGeom>
        </p:spPr>
        <p:txBody>
          <a:bodyPr wrap="square">
            <a:spAutoFit/>
          </a:bodyPr>
          <a:lstStyle/>
          <a:p>
            <a:pPr lvl="1"/>
            <a:r>
              <a:rPr lang="en-US" sz="2400" dirty="0"/>
              <a:t>…for 7 corporate divisions were examined:</a:t>
            </a:r>
          </a:p>
          <a:p>
            <a:pPr marL="742950" lvl="1" indent="-285750">
              <a:buFont typeface="Arial" panose="020B0604020202020204" pitchFamily="34" charset="0"/>
              <a:buChar char="•"/>
            </a:pPr>
            <a:r>
              <a:rPr lang="en-US" sz="2000" dirty="0"/>
              <a:t>Customer Service</a:t>
            </a:r>
          </a:p>
          <a:p>
            <a:pPr marL="742950" lvl="1" indent="-285750">
              <a:buFont typeface="Arial" panose="020B0604020202020204" pitchFamily="34" charset="0"/>
              <a:buChar char="•"/>
            </a:pPr>
            <a:r>
              <a:rPr lang="en-US" sz="2000" dirty="0"/>
              <a:t>Engineering</a:t>
            </a:r>
          </a:p>
          <a:p>
            <a:pPr marL="742950" lvl="1" indent="-285750">
              <a:buFont typeface="Arial" panose="020B0604020202020204" pitchFamily="34" charset="0"/>
              <a:buChar char="•"/>
            </a:pPr>
            <a:r>
              <a:rPr lang="en-US" sz="2000" dirty="0"/>
              <a:t>Environmental Research</a:t>
            </a:r>
          </a:p>
          <a:p>
            <a:pPr marL="742950" lvl="1" indent="-285750">
              <a:buFont typeface="Arial" panose="020B0604020202020204" pitchFamily="34" charset="0"/>
              <a:buChar char="•"/>
            </a:pPr>
            <a:r>
              <a:rPr lang="en-US" sz="2000" dirty="0"/>
              <a:t>Information Services</a:t>
            </a:r>
          </a:p>
          <a:p>
            <a:pPr marL="742950" lvl="1" indent="-285750">
              <a:buFont typeface="Arial" panose="020B0604020202020204" pitchFamily="34" charset="0"/>
              <a:buChar char="•"/>
            </a:pPr>
            <a:r>
              <a:rPr lang="en-US" sz="2000" dirty="0"/>
              <a:t>Power Generation</a:t>
            </a:r>
          </a:p>
          <a:p>
            <a:pPr marL="742950" lvl="1" indent="-285750">
              <a:buFont typeface="Arial" panose="020B0604020202020204" pitchFamily="34" charset="0"/>
              <a:buChar char="•"/>
            </a:pPr>
            <a:r>
              <a:rPr lang="en-US" sz="2000" dirty="0"/>
              <a:t>Project Development</a:t>
            </a:r>
          </a:p>
          <a:p>
            <a:pPr marL="742950" lvl="1" indent="-285750">
              <a:buFont typeface="Arial" panose="020B0604020202020204" pitchFamily="34" charset="0"/>
              <a:buChar char="•"/>
            </a:pPr>
            <a:r>
              <a:rPr lang="en-US" sz="2000" dirty="0"/>
              <a:t>Sewer &amp; Hydrologic Engineering</a:t>
            </a:r>
          </a:p>
        </p:txBody>
      </p:sp>
      <p:pic>
        <p:nvPicPr>
          <p:cNvPr id="9" name="Picture 8">
            <a:extLst>
              <a:ext uri="{FF2B5EF4-FFF2-40B4-BE49-F238E27FC236}">
                <a16:creationId xmlns:a16="http://schemas.microsoft.com/office/drawing/2014/main" id="{920E4A3E-6A77-4839-8A63-99238ACA7C2A}"/>
              </a:ext>
            </a:extLst>
          </p:cNvPr>
          <p:cNvPicPr>
            <a:picLocks noChangeAspect="1"/>
          </p:cNvPicPr>
          <p:nvPr/>
        </p:nvPicPr>
        <p:blipFill>
          <a:blip r:embed="rId3"/>
          <a:stretch>
            <a:fillRect/>
          </a:stretch>
        </p:blipFill>
        <p:spPr>
          <a:xfrm>
            <a:off x="4772526" y="2181898"/>
            <a:ext cx="7392584" cy="4412858"/>
          </a:xfrm>
          <a:prstGeom prst="rect">
            <a:avLst/>
          </a:prstGeom>
        </p:spPr>
      </p:pic>
    </p:spTree>
    <p:extLst>
      <p:ext uri="{BB962C8B-B14F-4D97-AF65-F5344CB8AC3E}">
        <p14:creationId xmlns:p14="http://schemas.microsoft.com/office/powerpoint/2010/main" val="2785784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5231-574E-4924-B6C8-2325EE6AE81A}"/>
              </a:ext>
            </a:extLst>
          </p:cNvPr>
          <p:cNvSpPr>
            <a:spLocks noGrp="1"/>
          </p:cNvSpPr>
          <p:nvPr>
            <p:ph type="title"/>
          </p:nvPr>
        </p:nvSpPr>
        <p:spPr>
          <a:xfrm>
            <a:off x="-1" y="1"/>
            <a:ext cx="12135173" cy="904874"/>
          </a:xfrm>
        </p:spPr>
        <p:txBody>
          <a:bodyPr>
            <a:normAutofit fontScale="90000"/>
          </a:bodyPr>
          <a:lstStyle/>
          <a:p>
            <a:r>
              <a:rPr lang="en-US" sz="3600" b="1" dirty="0"/>
              <a:t>Linage metadata enabled audit of data and processing </a:t>
            </a:r>
            <a:br>
              <a:rPr lang="en-US" sz="3600" b="1" dirty="0"/>
            </a:br>
            <a:r>
              <a:rPr lang="en-US" sz="3600" b="1" dirty="0"/>
              <a:t>							        </a:t>
            </a:r>
            <a:r>
              <a:rPr lang="en-US" sz="3600" dirty="0"/>
              <a:t>at Southern California Edison</a:t>
            </a:r>
          </a:p>
        </p:txBody>
      </p:sp>
      <p:sp>
        <p:nvSpPr>
          <p:cNvPr id="4" name="Slide Number Placeholder 3">
            <a:extLst>
              <a:ext uri="{FF2B5EF4-FFF2-40B4-BE49-F238E27FC236}">
                <a16:creationId xmlns:a16="http://schemas.microsoft.com/office/drawing/2014/main" id="{70858019-E5D1-4238-96A6-EA5BF164ECDC}"/>
              </a:ext>
            </a:extLst>
          </p:cNvPr>
          <p:cNvSpPr>
            <a:spLocks noGrp="1"/>
          </p:cNvSpPr>
          <p:nvPr>
            <p:ph type="sldNum" sz="quarter" idx="12"/>
          </p:nvPr>
        </p:nvSpPr>
        <p:spPr/>
        <p:txBody>
          <a:bodyPr/>
          <a:lstStyle/>
          <a:p>
            <a:fld id="{EBF53699-E175-46B2-9FE5-5D14452BAEE3}" type="slidenum">
              <a:rPr lang="en-US" smtClean="0"/>
              <a:t>41</a:t>
            </a:fld>
            <a:endParaRPr lang="en-US"/>
          </a:p>
        </p:txBody>
      </p:sp>
      <p:pic>
        <p:nvPicPr>
          <p:cNvPr id="12" name="Picture 11">
            <a:extLst>
              <a:ext uri="{FF2B5EF4-FFF2-40B4-BE49-F238E27FC236}">
                <a16:creationId xmlns:a16="http://schemas.microsoft.com/office/drawing/2014/main" id="{48D450C4-E3DF-416C-BCC3-08636DE811DD}"/>
              </a:ext>
            </a:extLst>
          </p:cNvPr>
          <p:cNvPicPr>
            <a:picLocks noChangeAspect="1"/>
          </p:cNvPicPr>
          <p:nvPr/>
        </p:nvPicPr>
        <p:blipFill>
          <a:blip r:embed="rId2"/>
          <a:stretch>
            <a:fillRect/>
          </a:stretch>
        </p:blipFill>
        <p:spPr>
          <a:xfrm>
            <a:off x="10542489" y="0"/>
            <a:ext cx="1622622" cy="352425"/>
          </a:xfrm>
          <a:prstGeom prst="rect">
            <a:avLst/>
          </a:prstGeom>
        </p:spPr>
      </p:pic>
      <p:sp>
        <p:nvSpPr>
          <p:cNvPr id="8" name="Rectangle 7">
            <a:extLst>
              <a:ext uri="{FF2B5EF4-FFF2-40B4-BE49-F238E27FC236}">
                <a16:creationId xmlns:a16="http://schemas.microsoft.com/office/drawing/2014/main" id="{DD8A04AE-C88C-4221-8011-8916355E6B67}"/>
              </a:ext>
            </a:extLst>
          </p:cNvPr>
          <p:cNvSpPr/>
          <p:nvPr/>
        </p:nvSpPr>
        <p:spPr>
          <a:xfrm>
            <a:off x="552450" y="904875"/>
            <a:ext cx="10801350" cy="5047536"/>
          </a:xfrm>
          <a:prstGeom prst="rect">
            <a:avLst/>
          </a:prstGeom>
        </p:spPr>
        <p:txBody>
          <a:bodyPr wrap="square">
            <a:spAutoFit/>
          </a:bodyPr>
          <a:lstStyle/>
          <a:p>
            <a:endParaRPr lang="en-US" sz="1000" dirty="0"/>
          </a:p>
          <a:p>
            <a:pPr marL="457200" indent="-457200">
              <a:buFont typeface="+mj-lt"/>
              <a:buAutoNum type="arabicPeriod" startAt="2"/>
            </a:pPr>
            <a:r>
              <a:rPr lang="en-US" sz="2400" dirty="0"/>
              <a:t>Identified data acquired from internal and external sources and collected metadata on these data </a:t>
            </a:r>
          </a:p>
          <a:p>
            <a:pPr marL="457200" indent="-457200">
              <a:buFont typeface="+mj-lt"/>
              <a:buAutoNum type="arabicPeriod" startAt="2"/>
            </a:pPr>
            <a:endParaRPr lang="en-US" sz="2400" dirty="0"/>
          </a:p>
          <a:p>
            <a:pPr marL="800100" lvl="1" indent="-342900">
              <a:buFont typeface="Arial" panose="020B0604020202020204" pitchFamily="34" charset="0"/>
              <a:buChar char="•"/>
            </a:pPr>
            <a:r>
              <a:rPr lang="en-US" sz="2000" dirty="0"/>
              <a:t>Entity types (“features”) and attribute content</a:t>
            </a:r>
          </a:p>
          <a:p>
            <a:pPr marL="800100" lvl="1" indent="-342900">
              <a:buFont typeface="Arial" panose="020B0604020202020204" pitchFamily="34" charset="0"/>
              <a:buChar char="•"/>
            </a:pPr>
            <a:r>
              <a:rPr lang="en-US" sz="2000" dirty="0"/>
              <a:t>Format</a:t>
            </a:r>
          </a:p>
          <a:p>
            <a:pPr marL="800100" lvl="1" indent="-342900">
              <a:buFont typeface="Arial" panose="020B0604020202020204" pitchFamily="34" charset="0"/>
              <a:buChar char="•"/>
            </a:pPr>
            <a:r>
              <a:rPr lang="en-US" sz="2000" dirty="0"/>
              <a:t>Area covered</a:t>
            </a:r>
          </a:p>
          <a:p>
            <a:pPr marL="800100" lvl="1" indent="-342900">
              <a:buFont typeface="Arial" panose="020B0604020202020204" pitchFamily="34" charset="0"/>
              <a:buChar char="•"/>
            </a:pPr>
            <a:r>
              <a:rPr lang="en-US" sz="2000" dirty="0"/>
              <a:t>Scale and spatial resolution</a:t>
            </a:r>
          </a:p>
          <a:p>
            <a:pPr marL="800100" lvl="1" indent="-342900">
              <a:buFont typeface="Arial" panose="020B0604020202020204" pitchFamily="34" charset="0"/>
              <a:buChar char="•"/>
            </a:pPr>
            <a:r>
              <a:rPr lang="en-US" sz="2000" dirty="0"/>
              <a:t>Spatial coordinate system</a:t>
            </a:r>
          </a:p>
          <a:p>
            <a:pPr marL="800100" lvl="1" indent="-342900">
              <a:buFont typeface="Arial" panose="020B0604020202020204" pitchFamily="34" charset="0"/>
              <a:buChar char="•"/>
            </a:pPr>
            <a:r>
              <a:rPr lang="en-US" sz="2000" dirty="0"/>
              <a:t>Spatial projection</a:t>
            </a:r>
          </a:p>
          <a:p>
            <a:pPr marL="800100" lvl="1" indent="-342900">
              <a:buFont typeface="Arial" panose="020B0604020202020204" pitchFamily="34" charset="0"/>
              <a:buChar char="•"/>
            </a:pPr>
            <a:r>
              <a:rPr lang="en-US" sz="2000" dirty="0"/>
              <a:t>Supplying agency</a:t>
            </a:r>
          </a:p>
          <a:p>
            <a:pPr marL="800100" lvl="1" indent="-342900">
              <a:buFont typeface="Arial" panose="020B0604020202020204" pitchFamily="34" charset="0"/>
              <a:buChar char="•"/>
            </a:pPr>
            <a:r>
              <a:rPr lang="en-US" sz="2000" dirty="0"/>
              <a:t>Original source organization</a:t>
            </a:r>
          </a:p>
          <a:p>
            <a:pPr marL="800100" lvl="1" indent="-342900">
              <a:buFont typeface="Arial" panose="020B0604020202020204" pitchFamily="34" charset="0"/>
              <a:buChar char="•"/>
            </a:pPr>
            <a:r>
              <a:rPr lang="en-US" sz="2000" dirty="0"/>
              <a:t>Original publication date</a:t>
            </a:r>
          </a:p>
          <a:p>
            <a:pPr marL="800100" lvl="1" indent="-342900">
              <a:buFont typeface="Arial" panose="020B0604020202020204" pitchFamily="34" charset="0"/>
              <a:buChar char="•"/>
            </a:pPr>
            <a:r>
              <a:rPr lang="en-US" sz="2000" dirty="0"/>
              <a:t>Production source date</a:t>
            </a:r>
          </a:p>
          <a:p>
            <a:pPr marL="800100" lvl="1" indent="-342900">
              <a:buFont typeface="Arial" panose="020B0604020202020204" pitchFamily="34" charset="0"/>
              <a:buChar char="•"/>
            </a:pPr>
            <a:r>
              <a:rPr lang="en-US" sz="2000" dirty="0"/>
              <a:t>Responsible staff member</a:t>
            </a:r>
          </a:p>
          <a:p>
            <a:pPr marL="800100" lvl="1" indent="-342900">
              <a:buFont typeface="Arial" panose="020B0604020202020204" pitchFamily="34" charset="0"/>
              <a:buChar char="•"/>
            </a:pPr>
            <a:r>
              <a:rPr lang="en-US" sz="2000" dirty="0"/>
              <a:t>Statement of data quality</a:t>
            </a:r>
          </a:p>
        </p:txBody>
      </p:sp>
      <p:pic>
        <p:nvPicPr>
          <p:cNvPr id="3" name="Picture 2">
            <a:extLst>
              <a:ext uri="{FF2B5EF4-FFF2-40B4-BE49-F238E27FC236}">
                <a16:creationId xmlns:a16="http://schemas.microsoft.com/office/drawing/2014/main" id="{B1C13099-473F-44D5-85A5-B48D7314EE3A}"/>
              </a:ext>
            </a:extLst>
          </p:cNvPr>
          <p:cNvPicPr>
            <a:picLocks noChangeAspect="1"/>
          </p:cNvPicPr>
          <p:nvPr/>
        </p:nvPicPr>
        <p:blipFill>
          <a:blip r:embed="rId3"/>
          <a:stretch>
            <a:fillRect/>
          </a:stretch>
        </p:blipFill>
        <p:spPr>
          <a:xfrm>
            <a:off x="5486401" y="3500905"/>
            <a:ext cx="6258086" cy="2845905"/>
          </a:xfrm>
          <a:prstGeom prst="rect">
            <a:avLst/>
          </a:prstGeom>
        </p:spPr>
      </p:pic>
      <p:sp>
        <p:nvSpPr>
          <p:cNvPr id="5" name="Rectangle: Rounded Corners 4">
            <a:extLst>
              <a:ext uri="{FF2B5EF4-FFF2-40B4-BE49-F238E27FC236}">
                <a16:creationId xmlns:a16="http://schemas.microsoft.com/office/drawing/2014/main" id="{9785D551-04A0-4D29-991D-F0271C03E110}"/>
              </a:ext>
            </a:extLst>
          </p:cNvPr>
          <p:cNvSpPr/>
          <p:nvPr/>
        </p:nvSpPr>
        <p:spPr>
          <a:xfrm>
            <a:off x="5398169" y="5276008"/>
            <a:ext cx="1098884" cy="74595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42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790747-F24E-458A-839B-265802309C90}"/>
              </a:ext>
            </a:extLst>
          </p:cNvPr>
          <p:cNvPicPr>
            <a:picLocks noChangeAspect="1"/>
          </p:cNvPicPr>
          <p:nvPr/>
        </p:nvPicPr>
        <p:blipFill>
          <a:blip r:embed="rId2"/>
          <a:stretch>
            <a:fillRect/>
          </a:stretch>
        </p:blipFill>
        <p:spPr>
          <a:xfrm>
            <a:off x="2037248" y="2582911"/>
            <a:ext cx="8266612" cy="3759295"/>
          </a:xfrm>
          <a:prstGeom prst="rect">
            <a:avLst/>
          </a:prstGeom>
        </p:spPr>
      </p:pic>
      <p:sp>
        <p:nvSpPr>
          <p:cNvPr id="2" name="Title 1">
            <a:extLst>
              <a:ext uri="{FF2B5EF4-FFF2-40B4-BE49-F238E27FC236}">
                <a16:creationId xmlns:a16="http://schemas.microsoft.com/office/drawing/2014/main" id="{71A95231-574E-4924-B6C8-2325EE6AE81A}"/>
              </a:ext>
            </a:extLst>
          </p:cNvPr>
          <p:cNvSpPr>
            <a:spLocks noGrp="1"/>
          </p:cNvSpPr>
          <p:nvPr>
            <p:ph type="title"/>
          </p:nvPr>
        </p:nvSpPr>
        <p:spPr>
          <a:xfrm>
            <a:off x="-1" y="1"/>
            <a:ext cx="12135173" cy="904874"/>
          </a:xfrm>
        </p:spPr>
        <p:txBody>
          <a:bodyPr>
            <a:normAutofit fontScale="90000"/>
          </a:bodyPr>
          <a:lstStyle/>
          <a:p>
            <a:r>
              <a:rPr lang="en-US" sz="3600" b="1" dirty="0"/>
              <a:t>Metadata enabled audit of data and processing </a:t>
            </a:r>
            <a:br>
              <a:rPr lang="en-US" sz="3600" b="1" dirty="0"/>
            </a:br>
            <a:r>
              <a:rPr lang="en-US" sz="3600" b="1" dirty="0"/>
              <a:t>							       </a:t>
            </a:r>
            <a:r>
              <a:rPr lang="en-US" sz="3600" dirty="0"/>
              <a:t>at Southern California Edison</a:t>
            </a:r>
          </a:p>
        </p:txBody>
      </p:sp>
      <p:sp>
        <p:nvSpPr>
          <p:cNvPr id="4" name="Slide Number Placeholder 3">
            <a:extLst>
              <a:ext uri="{FF2B5EF4-FFF2-40B4-BE49-F238E27FC236}">
                <a16:creationId xmlns:a16="http://schemas.microsoft.com/office/drawing/2014/main" id="{70858019-E5D1-4238-96A6-EA5BF164ECDC}"/>
              </a:ext>
            </a:extLst>
          </p:cNvPr>
          <p:cNvSpPr>
            <a:spLocks noGrp="1"/>
          </p:cNvSpPr>
          <p:nvPr>
            <p:ph type="sldNum" sz="quarter" idx="12"/>
          </p:nvPr>
        </p:nvSpPr>
        <p:spPr/>
        <p:txBody>
          <a:bodyPr/>
          <a:lstStyle/>
          <a:p>
            <a:fld id="{EBF53699-E175-46B2-9FE5-5D14452BAEE3}" type="slidenum">
              <a:rPr lang="en-US" smtClean="0"/>
              <a:t>42</a:t>
            </a:fld>
            <a:endParaRPr lang="en-US"/>
          </a:p>
        </p:txBody>
      </p:sp>
      <p:pic>
        <p:nvPicPr>
          <p:cNvPr id="12" name="Picture 11">
            <a:extLst>
              <a:ext uri="{FF2B5EF4-FFF2-40B4-BE49-F238E27FC236}">
                <a16:creationId xmlns:a16="http://schemas.microsoft.com/office/drawing/2014/main" id="{48D450C4-E3DF-416C-BCC3-08636DE811DD}"/>
              </a:ext>
            </a:extLst>
          </p:cNvPr>
          <p:cNvPicPr>
            <a:picLocks noChangeAspect="1"/>
          </p:cNvPicPr>
          <p:nvPr/>
        </p:nvPicPr>
        <p:blipFill>
          <a:blip r:embed="rId3"/>
          <a:stretch>
            <a:fillRect/>
          </a:stretch>
        </p:blipFill>
        <p:spPr>
          <a:xfrm>
            <a:off x="10542489" y="0"/>
            <a:ext cx="1622622" cy="352425"/>
          </a:xfrm>
          <a:prstGeom prst="rect">
            <a:avLst/>
          </a:prstGeom>
        </p:spPr>
      </p:pic>
      <p:sp>
        <p:nvSpPr>
          <p:cNvPr id="8" name="Rectangle 7">
            <a:extLst>
              <a:ext uri="{FF2B5EF4-FFF2-40B4-BE49-F238E27FC236}">
                <a16:creationId xmlns:a16="http://schemas.microsoft.com/office/drawing/2014/main" id="{DD8A04AE-C88C-4221-8011-8916355E6B67}"/>
              </a:ext>
            </a:extLst>
          </p:cNvPr>
          <p:cNvSpPr/>
          <p:nvPr/>
        </p:nvSpPr>
        <p:spPr>
          <a:xfrm>
            <a:off x="299787" y="904875"/>
            <a:ext cx="10801350" cy="2923877"/>
          </a:xfrm>
          <a:prstGeom prst="rect">
            <a:avLst/>
          </a:prstGeom>
        </p:spPr>
        <p:txBody>
          <a:bodyPr wrap="square">
            <a:spAutoFit/>
          </a:bodyPr>
          <a:lstStyle/>
          <a:p>
            <a:pPr marL="457200" indent="-457200">
              <a:buFont typeface="+mj-lt"/>
              <a:buAutoNum type="arabicPeriod" startAt="3"/>
            </a:pPr>
            <a:r>
              <a:rPr lang="en-US" sz="2400" dirty="0"/>
              <a:t>Processing log files obtained for each of the 14 projects</a:t>
            </a:r>
          </a:p>
          <a:p>
            <a:endParaRPr lang="en-US" sz="2400" dirty="0"/>
          </a:p>
          <a:p>
            <a:r>
              <a:rPr lang="en-US" sz="2400" dirty="0"/>
              <a:t>Reverse engineer lineage metadata from the log files </a:t>
            </a:r>
          </a:p>
          <a:p>
            <a:pPr lvl="1"/>
            <a:endParaRPr lang="en-US" sz="2400" dirty="0"/>
          </a:p>
          <a:p>
            <a:endParaRPr lang="en-US" sz="2400" dirty="0"/>
          </a:p>
          <a:p>
            <a:endParaRPr lang="en-US" sz="2400" dirty="0"/>
          </a:p>
          <a:p>
            <a:pPr marL="742950" lvl="1" indent="-285750">
              <a:buFont typeface="Arial" panose="020B0604020202020204" pitchFamily="34" charset="0"/>
              <a:buChar char="•"/>
            </a:pPr>
            <a:endParaRPr lang="en-US" sz="2000" dirty="0"/>
          </a:p>
          <a:p>
            <a:endParaRPr lang="en-US" sz="2000" dirty="0"/>
          </a:p>
        </p:txBody>
      </p:sp>
      <p:sp>
        <p:nvSpPr>
          <p:cNvPr id="7" name="Rectangle: Rounded Corners 6">
            <a:extLst>
              <a:ext uri="{FF2B5EF4-FFF2-40B4-BE49-F238E27FC236}">
                <a16:creationId xmlns:a16="http://schemas.microsoft.com/office/drawing/2014/main" id="{725D2DB9-891F-4C7E-B2A2-5DC00F7B6661}"/>
              </a:ext>
            </a:extLst>
          </p:cNvPr>
          <p:cNvSpPr/>
          <p:nvPr/>
        </p:nvSpPr>
        <p:spPr>
          <a:xfrm>
            <a:off x="3413476" y="3842896"/>
            <a:ext cx="5514155" cy="20789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3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5231-574E-4924-B6C8-2325EE6AE81A}"/>
              </a:ext>
            </a:extLst>
          </p:cNvPr>
          <p:cNvSpPr>
            <a:spLocks noGrp="1"/>
          </p:cNvSpPr>
          <p:nvPr>
            <p:ph type="title"/>
          </p:nvPr>
        </p:nvSpPr>
        <p:spPr>
          <a:xfrm>
            <a:off x="-1" y="1"/>
            <a:ext cx="12135173" cy="904874"/>
          </a:xfrm>
        </p:spPr>
        <p:txBody>
          <a:bodyPr>
            <a:normAutofit fontScale="90000"/>
          </a:bodyPr>
          <a:lstStyle/>
          <a:p>
            <a:r>
              <a:rPr lang="en-US" sz="3600" b="1" dirty="0"/>
              <a:t>Metadata enabled audit of GIS data and processing </a:t>
            </a:r>
            <a:br>
              <a:rPr lang="en-US" sz="3600" b="1" dirty="0"/>
            </a:br>
            <a:r>
              <a:rPr lang="en-US" sz="3600" b="1" dirty="0"/>
              <a:t>							       </a:t>
            </a:r>
            <a:r>
              <a:rPr lang="en-US" sz="3600" dirty="0"/>
              <a:t>at Southern California Edison</a:t>
            </a:r>
          </a:p>
        </p:txBody>
      </p:sp>
      <p:sp>
        <p:nvSpPr>
          <p:cNvPr id="4" name="Slide Number Placeholder 3">
            <a:extLst>
              <a:ext uri="{FF2B5EF4-FFF2-40B4-BE49-F238E27FC236}">
                <a16:creationId xmlns:a16="http://schemas.microsoft.com/office/drawing/2014/main" id="{70858019-E5D1-4238-96A6-EA5BF164ECDC}"/>
              </a:ext>
            </a:extLst>
          </p:cNvPr>
          <p:cNvSpPr>
            <a:spLocks noGrp="1"/>
          </p:cNvSpPr>
          <p:nvPr>
            <p:ph type="sldNum" sz="quarter" idx="12"/>
          </p:nvPr>
        </p:nvSpPr>
        <p:spPr/>
        <p:txBody>
          <a:bodyPr/>
          <a:lstStyle/>
          <a:p>
            <a:fld id="{EBF53699-E175-46B2-9FE5-5D14452BAEE3}" type="slidenum">
              <a:rPr lang="en-US" smtClean="0"/>
              <a:t>43</a:t>
            </a:fld>
            <a:endParaRPr lang="en-US"/>
          </a:p>
        </p:txBody>
      </p:sp>
      <p:pic>
        <p:nvPicPr>
          <p:cNvPr id="12" name="Picture 11">
            <a:extLst>
              <a:ext uri="{FF2B5EF4-FFF2-40B4-BE49-F238E27FC236}">
                <a16:creationId xmlns:a16="http://schemas.microsoft.com/office/drawing/2014/main" id="{48D450C4-E3DF-416C-BCC3-08636DE811DD}"/>
              </a:ext>
            </a:extLst>
          </p:cNvPr>
          <p:cNvPicPr>
            <a:picLocks noChangeAspect="1"/>
          </p:cNvPicPr>
          <p:nvPr/>
        </p:nvPicPr>
        <p:blipFill>
          <a:blip r:embed="rId2"/>
          <a:stretch>
            <a:fillRect/>
          </a:stretch>
        </p:blipFill>
        <p:spPr>
          <a:xfrm>
            <a:off x="10542489" y="0"/>
            <a:ext cx="1622622" cy="352425"/>
          </a:xfrm>
          <a:prstGeom prst="rect">
            <a:avLst/>
          </a:prstGeom>
        </p:spPr>
      </p:pic>
      <p:sp>
        <p:nvSpPr>
          <p:cNvPr id="8" name="Rectangle 7">
            <a:extLst>
              <a:ext uri="{FF2B5EF4-FFF2-40B4-BE49-F238E27FC236}">
                <a16:creationId xmlns:a16="http://schemas.microsoft.com/office/drawing/2014/main" id="{DD8A04AE-C88C-4221-8011-8916355E6B67}"/>
              </a:ext>
            </a:extLst>
          </p:cNvPr>
          <p:cNvSpPr/>
          <p:nvPr/>
        </p:nvSpPr>
        <p:spPr>
          <a:xfrm>
            <a:off x="569494" y="999123"/>
            <a:ext cx="10231855" cy="4031873"/>
          </a:xfrm>
          <a:prstGeom prst="rect">
            <a:avLst/>
          </a:prstGeom>
        </p:spPr>
        <p:txBody>
          <a:bodyPr wrap="square">
            <a:spAutoFit/>
          </a:bodyPr>
          <a:lstStyle/>
          <a:p>
            <a:r>
              <a:rPr lang="en-US" sz="2400" dirty="0"/>
              <a:t>GIS Lab analysts identified 54 data files input into the Information System to support their projects, obtained from:</a:t>
            </a:r>
          </a:p>
          <a:p>
            <a:pPr marL="1257300" lvl="2" indent="-342900">
              <a:buFont typeface="Arial" panose="020B0604020202020204" pitchFamily="34" charset="0"/>
              <a:buChar char="•"/>
            </a:pPr>
            <a:r>
              <a:rPr lang="en-US" sz="2000" dirty="0"/>
              <a:t>Internal client department</a:t>
            </a:r>
          </a:p>
          <a:p>
            <a:pPr marL="1257300" lvl="2" indent="-342900">
              <a:buFont typeface="Arial" panose="020B0604020202020204" pitchFamily="34" charset="0"/>
              <a:buChar char="•"/>
            </a:pPr>
            <a:r>
              <a:rPr lang="en-US" sz="2000" dirty="0"/>
              <a:t>Other internal departments</a:t>
            </a:r>
          </a:p>
          <a:p>
            <a:pPr marL="1257300" lvl="2" indent="-342900">
              <a:buFont typeface="Arial" panose="020B0604020202020204" pitchFamily="34" charset="0"/>
              <a:buChar char="•"/>
            </a:pPr>
            <a:r>
              <a:rPr lang="en-US" sz="2000" dirty="0"/>
              <a:t>California state agencies</a:t>
            </a:r>
          </a:p>
          <a:p>
            <a:pPr marL="1257300" lvl="2" indent="-342900">
              <a:buFont typeface="Arial" panose="020B0604020202020204" pitchFamily="34" charset="0"/>
              <a:buChar char="•"/>
            </a:pPr>
            <a:r>
              <a:rPr lang="en-US" sz="2000" dirty="0"/>
              <a:t>Outside consultants</a:t>
            </a:r>
          </a:p>
          <a:p>
            <a:pPr marL="1257300" lvl="2" indent="-342900">
              <a:buFont typeface="Arial" panose="020B0604020202020204" pitchFamily="34" charset="0"/>
              <a:buChar char="•"/>
            </a:pPr>
            <a:endParaRPr lang="en-US" sz="2000" dirty="0"/>
          </a:p>
          <a:p>
            <a:pPr marL="1257300" lvl="2" indent="-342900">
              <a:buFont typeface="Arial" panose="020B0604020202020204" pitchFamily="34" charset="0"/>
              <a:buChar char="•"/>
            </a:pPr>
            <a:endParaRPr lang="en-US" sz="2000" dirty="0"/>
          </a:p>
          <a:p>
            <a:endParaRPr lang="en-US" sz="2400" dirty="0"/>
          </a:p>
          <a:p>
            <a:endParaRPr lang="en-US" sz="2400" dirty="0"/>
          </a:p>
          <a:p>
            <a:pPr marL="742950" lvl="1" indent="-285750">
              <a:buFont typeface="Arial" panose="020B0604020202020204" pitchFamily="34" charset="0"/>
              <a:buChar char="•"/>
            </a:pPr>
            <a:endParaRPr lang="en-US" sz="2000" dirty="0"/>
          </a:p>
          <a:p>
            <a:endParaRPr lang="en-US" sz="2000" dirty="0"/>
          </a:p>
        </p:txBody>
      </p:sp>
      <p:sp>
        <p:nvSpPr>
          <p:cNvPr id="7" name="Rectangle 6">
            <a:extLst>
              <a:ext uri="{FF2B5EF4-FFF2-40B4-BE49-F238E27FC236}">
                <a16:creationId xmlns:a16="http://schemas.microsoft.com/office/drawing/2014/main" id="{08B78249-AD28-4C65-86BA-0C345F97A6E3}"/>
              </a:ext>
            </a:extLst>
          </p:cNvPr>
          <p:cNvSpPr/>
          <p:nvPr/>
        </p:nvSpPr>
        <p:spPr>
          <a:xfrm>
            <a:off x="179470" y="3309361"/>
            <a:ext cx="11162300" cy="1200329"/>
          </a:xfrm>
          <a:prstGeom prst="rect">
            <a:avLst/>
          </a:prstGeom>
        </p:spPr>
        <p:txBody>
          <a:bodyPr wrap="square">
            <a:spAutoFit/>
          </a:bodyPr>
          <a:lstStyle/>
          <a:p>
            <a:pPr lvl="1"/>
            <a:r>
              <a:rPr lang="en-US" sz="2400" dirty="0"/>
              <a:t>Log processing identified 806 datasets referenced in the log files :</a:t>
            </a:r>
          </a:p>
          <a:p>
            <a:pPr marL="1200150" lvl="2" indent="-285750">
              <a:buFont typeface="Arial" panose="020B0604020202020204" pitchFamily="34" charset="0"/>
              <a:buChar char="•"/>
            </a:pPr>
            <a:r>
              <a:rPr lang="en-US" sz="2400" dirty="0"/>
              <a:t>487 source datasets (i.e. lacking child links pointing to inputs)</a:t>
            </a:r>
          </a:p>
          <a:p>
            <a:pPr marL="1200150" lvl="2" indent="-285750">
              <a:buFont typeface="Arial" panose="020B0604020202020204" pitchFamily="34" charset="0"/>
              <a:buChar char="•"/>
            </a:pPr>
            <a:r>
              <a:rPr lang="en-US" sz="2400" dirty="0"/>
              <a:t>319 derived datasets</a:t>
            </a:r>
          </a:p>
        </p:txBody>
      </p:sp>
    </p:spTree>
    <p:extLst>
      <p:ext uri="{BB962C8B-B14F-4D97-AF65-F5344CB8AC3E}">
        <p14:creationId xmlns:p14="http://schemas.microsoft.com/office/powerpoint/2010/main" val="65790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5231-574E-4924-B6C8-2325EE6AE81A}"/>
              </a:ext>
            </a:extLst>
          </p:cNvPr>
          <p:cNvSpPr>
            <a:spLocks noGrp="1"/>
          </p:cNvSpPr>
          <p:nvPr>
            <p:ph type="title"/>
          </p:nvPr>
        </p:nvSpPr>
        <p:spPr>
          <a:xfrm>
            <a:off x="-1" y="0"/>
            <a:ext cx="12135173" cy="1098883"/>
          </a:xfrm>
        </p:spPr>
        <p:txBody>
          <a:bodyPr>
            <a:normAutofit fontScale="90000"/>
          </a:bodyPr>
          <a:lstStyle/>
          <a:p>
            <a:r>
              <a:rPr lang="en-US" sz="3600" b="1" dirty="0"/>
              <a:t>Metadata enabled audit of GIS data and processing </a:t>
            </a:r>
            <a:br>
              <a:rPr lang="en-US" sz="3600" b="1" dirty="0"/>
            </a:br>
            <a:r>
              <a:rPr lang="en-US" sz="3600" b="1" dirty="0"/>
              <a:t>							       </a:t>
            </a:r>
            <a:r>
              <a:rPr lang="en-US" sz="3600" dirty="0"/>
              <a:t>at Southern California Edison</a:t>
            </a:r>
          </a:p>
        </p:txBody>
      </p:sp>
      <p:sp>
        <p:nvSpPr>
          <p:cNvPr id="4" name="Slide Number Placeholder 3">
            <a:extLst>
              <a:ext uri="{FF2B5EF4-FFF2-40B4-BE49-F238E27FC236}">
                <a16:creationId xmlns:a16="http://schemas.microsoft.com/office/drawing/2014/main" id="{70858019-E5D1-4238-96A6-EA5BF164ECDC}"/>
              </a:ext>
            </a:extLst>
          </p:cNvPr>
          <p:cNvSpPr>
            <a:spLocks noGrp="1"/>
          </p:cNvSpPr>
          <p:nvPr>
            <p:ph type="sldNum" sz="quarter" idx="12"/>
          </p:nvPr>
        </p:nvSpPr>
        <p:spPr/>
        <p:txBody>
          <a:bodyPr/>
          <a:lstStyle/>
          <a:p>
            <a:fld id="{EBF53699-E175-46B2-9FE5-5D14452BAEE3}" type="slidenum">
              <a:rPr lang="en-US" smtClean="0"/>
              <a:t>44</a:t>
            </a:fld>
            <a:endParaRPr lang="en-US"/>
          </a:p>
        </p:txBody>
      </p:sp>
      <p:pic>
        <p:nvPicPr>
          <p:cNvPr id="12" name="Picture 11">
            <a:extLst>
              <a:ext uri="{FF2B5EF4-FFF2-40B4-BE49-F238E27FC236}">
                <a16:creationId xmlns:a16="http://schemas.microsoft.com/office/drawing/2014/main" id="{48D450C4-E3DF-416C-BCC3-08636DE811DD}"/>
              </a:ext>
            </a:extLst>
          </p:cNvPr>
          <p:cNvPicPr>
            <a:picLocks noChangeAspect="1"/>
          </p:cNvPicPr>
          <p:nvPr/>
        </p:nvPicPr>
        <p:blipFill>
          <a:blip r:embed="rId2"/>
          <a:stretch>
            <a:fillRect/>
          </a:stretch>
        </p:blipFill>
        <p:spPr>
          <a:xfrm>
            <a:off x="10542489" y="0"/>
            <a:ext cx="1622622" cy="352425"/>
          </a:xfrm>
          <a:prstGeom prst="rect">
            <a:avLst/>
          </a:prstGeom>
        </p:spPr>
      </p:pic>
      <p:sp>
        <p:nvSpPr>
          <p:cNvPr id="8" name="Rectangle 7">
            <a:extLst>
              <a:ext uri="{FF2B5EF4-FFF2-40B4-BE49-F238E27FC236}">
                <a16:creationId xmlns:a16="http://schemas.microsoft.com/office/drawing/2014/main" id="{DD8A04AE-C88C-4221-8011-8916355E6B67}"/>
              </a:ext>
            </a:extLst>
          </p:cNvPr>
          <p:cNvSpPr/>
          <p:nvPr/>
        </p:nvSpPr>
        <p:spPr>
          <a:xfrm>
            <a:off x="331369" y="1092866"/>
            <a:ext cx="11173327" cy="3785652"/>
          </a:xfrm>
          <a:prstGeom prst="rect">
            <a:avLst/>
          </a:prstGeom>
        </p:spPr>
        <p:txBody>
          <a:bodyPr wrap="square">
            <a:spAutoFit/>
          </a:bodyPr>
          <a:lstStyle/>
          <a:p>
            <a:r>
              <a:rPr lang="en-US" sz="2800" dirty="0"/>
              <a:t>Next step… would have focused on use of metadata analysis to identify </a:t>
            </a:r>
            <a:r>
              <a:rPr lang="en-US" sz="2800" b="1" dirty="0"/>
              <a:t>commonalities and differences </a:t>
            </a:r>
            <a:r>
              <a:rPr lang="en-US" sz="2800" dirty="0"/>
              <a:t>in: </a:t>
            </a:r>
          </a:p>
          <a:p>
            <a:pPr marL="914400" lvl="1" indent="-457200">
              <a:buFont typeface="+mj-lt"/>
              <a:buAutoNum type="arabicPeriod"/>
            </a:pPr>
            <a:r>
              <a:rPr lang="en-US" sz="2800" dirty="0"/>
              <a:t>Source data usage</a:t>
            </a:r>
          </a:p>
          <a:p>
            <a:pPr marL="914400" lvl="1" indent="-457200">
              <a:buFont typeface="+mj-lt"/>
              <a:buAutoNum type="arabicPeriod"/>
            </a:pPr>
            <a:r>
              <a:rPr lang="en-US" sz="2800" dirty="0"/>
              <a:t>Analytical processing logic</a:t>
            </a:r>
            <a:endParaRPr lang="en-US" sz="2400" dirty="0"/>
          </a:p>
          <a:p>
            <a:pPr marL="1257300" lvl="2" indent="-342900">
              <a:buFont typeface="Arial" panose="020B0604020202020204" pitchFamily="34" charset="0"/>
              <a:buChar char="•"/>
            </a:pPr>
            <a:endParaRPr lang="en-US" sz="2000" dirty="0"/>
          </a:p>
          <a:p>
            <a:pPr marL="1257300" lvl="2" indent="-342900">
              <a:buFont typeface="Arial" panose="020B0604020202020204" pitchFamily="34" charset="0"/>
              <a:buChar char="•"/>
            </a:pPr>
            <a:endParaRPr lang="en-US" sz="2000" dirty="0"/>
          </a:p>
          <a:p>
            <a:endParaRPr lang="en-US" sz="2400" dirty="0"/>
          </a:p>
          <a:p>
            <a:endParaRPr lang="en-US" sz="2400" dirty="0"/>
          </a:p>
          <a:p>
            <a:pPr marL="742950" lvl="1" indent="-285750">
              <a:buFont typeface="Arial" panose="020B0604020202020204" pitchFamily="34" charset="0"/>
              <a:buChar char="•"/>
            </a:pPr>
            <a:endParaRPr lang="en-US" sz="2000" dirty="0"/>
          </a:p>
          <a:p>
            <a:endParaRPr lang="en-US" sz="2000" dirty="0"/>
          </a:p>
        </p:txBody>
      </p:sp>
      <p:pic>
        <p:nvPicPr>
          <p:cNvPr id="3" name="Picture 2">
            <a:extLst>
              <a:ext uri="{FF2B5EF4-FFF2-40B4-BE49-F238E27FC236}">
                <a16:creationId xmlns:a16="http://schemas.microsoft.com/office/drawing/2014/main" id="{662761CD-CDBC-4D97-92B5-C4D954C694EF}"/>
              </a:ext>
            </a:extLst>
          </p:cNvPr>
          <p:cNvPicPr>
            <a:picLocks noChangeAspect="1"/>
          </p:cNvPicPr>
          <p:nvPr/>
        </p:nvPicPr>
        <p:blipFill>
          <a:blip r:embed="rId3"/>
          <a:stretch>
            <a:fillRect/>
          </a:stretch>
        </p:blipFill>
        <p:spPr>
          <a:xfrm>
            <a:off x="342291" y="3167820"/>
            <a:ext cx="3694433" cy="2300725"/>
          </a:xfrm>
          <a:prstGeom prst="rect">
            <a:avLst/>
          </a:prstGeom>
        </p:spPr>
      </p:pic>
      <p:pic>
        <p:nvPicPr>
          <p:cNvPr id="5" name="Picture 4">
            <a:extLst>
              <a:ext uri="{FF2B5EF4-FFF2-40B4-BE49-F238E27FC236}">
                <a16:creationId xmlns:a16="http://schemas.microsoft.com/office/drawing/2014/main" id="{19A600C6-8856-4E7C-915B-6ACD70833DF3}"/>
              </a:ext>
            </a:extLst>
          </p:cNvPr>
          <p:cNvPicPr>
            <a:picLocks noChangeAspect="1"/>
          </p:cNvPicPr>
          <p:nvPr/>
        </p:nvPicPr>
        <p:blipFill>
          <a:blip r:embed="rId4"/>
          <a:stretch>
            <a:fillRect/>
          </a:stretch>
        </p:blipFill>
        <p:spPr>
          <a:xfrm>
            <a:off x="4286926" y="3182299"/>
            <a:ext cx="3600466" cy="2286246"/>
          </a:xfrm>
          <a:prstGeom prst="rect">
            <a:avLst/>
          </a:prstGeom>
        </p:spPr>
      </p:pic>
      <p:pic>
        <p:nvPicPr>
          <p:cNvPr id="6" name="Picture 5">
            <a:extLst>
              <a:ext uri="{FF2B5EF4-FFF2-40B4-BE49-F238E27FC236}">
                <a16:creationId xmlns:a16="http://schemas.microsoft.com/office/drawing/2014/main" id="{341534C0-C2BA-46BB-A693-897226503065}"/>
              </a:ext>
            </a:extLst>
          </p:cNvPr>
          <p:cNvPicPr>
            <a:picLocks noChangeAspect="1"/>
          </p:cNvPicPr>
          <p:nvPr/>
        </p:nvPicPr>
        <p:blipFill>
          <a:blip r:embed="rId5"/>
          <a:stretch>
            <a:fillRect/>
          </a:stretch>
        </p:blipFill>
        <p:spPr>
          <a:xfrm>
            <a:off x="7990434" y="3180084"/>
            <a:ext cx="4144738" cy="3160632"/>
          </a:xfrm>
          <a:prstGeom prst="rect">
            <a:avLst/>
          </a:prstGeom>
        </p:spPr>
      </p:pic>
      <p:sp>
        <p:nvSpPr>
          <p:cNvPr id="7" name="TextBox 6">
            <a:extLst>
              <a:ext uri="{FF2B5EF4-FFF2-40B4-BE49-F238E27FC236}">
                <a16:creationId xmlns:a16="http://schemas.microsoft.com/office/drawing/2014/main" id="{0E9BC08F-693C-43ED-BE79-5B0AE4D3FE58}"/>
              </a:ext>
            </a:extLst>
          </p:cNvPr>
          <p:cNvSpPr txBox="1"/>
          <p:nvPr/>
        </p:nvSpPr>
        <p:spPr>
          <a:xfrm>
            <a:off x="640884" y="5448541"/>
            <a:ext cx="2924175" cy="369332"/>
          </a:xfrm>
          <a:prstGeom prst="rect">
            <a:avLst/>
          </a:prstGeom>
          <a:noFill/>
        </p:spPr>
        <p:txBody>
          <a:bodyPr wrap="square" rtlCol="0">
            <a:spAutoFit/>
          </a:bodyPr>
          <a:lstStyle/>
          <a:p>
            <a:pPr algn="ctr"/>
            <a:r>
              <a:rPr lang="en-US" dirty="0"/>
              <a:t>Source equivalence testing</a:t>
            </a:r>
          </a:p>
        </p:txBody>
      </p:sp>
      <p:sp>
        <p:nvSpPr>
          <p:cNvPr id="11" name="TextBox 10">
            <a:extLst>
              <a:ext uri="{FF2B5EF4-FFF2-40B4-BE49-F238E27FC236}">
                <a16:creationId xmlns:a16="http://schemas.microsoft.com/office/drawing/2014/main" id="{628C90F5-1F0B-4157-957B-5CCE3C365614}"/>
              </a:ext>
            </a:extLst>
          </p:cNvPr>
          <p:cNvSpPr txBox="1"/>
          <p:nvPr/>
        </p:nvSpPr>
        <p:spPr>
          <a:xfrm>
            <a:off x="4551492" y="5633207"/>
            <a:ext cx="2924175" cy="369332"/>
          </a:xfrm>
          <a:prstGeom prst="rect">
            <a:avLst/>
          </a:prstGeom>
          <a:noFill/>
        </p:spPr>
        <p:txBody>
          <a:bodyPr wrap="square" rtlCol="0">
            <a:spAutoFit/>
          </a:bodyPr>
          <a:lstStyle/>
          <a:p>
            <a:pPr algn="ctr"/>
            <a:r>
              <a:rPr lang="en-US" dirty="0"/>
              <a:t>Derived equivalence testing</a:t>
            </a:r>
          </a:p>
        </p:txBody>
      </p:sp>
    </p:spTree>
    <p:extLst>
      <p:ext uri="{BB962C8B-B14F-4D97-AF65-F5344CB8AC3E}">
        <p14:creationId xmlns:p14="http://schemas.microsoft.com/office/powerpoint/2010/main" val="1286968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5231-574E-4924-B6C8-2325EE6AE81A}"/>
              </a:ext>
            </a:extLst>
          </p:cNvPr>
          <p:cNvSpPr>
            <a:spLocks noGrp="1"/>
          </p:cNvSpPr>
          <p:nvPr>
            <p:ph type="title"/>
          </p:nvPr>
        </p:nvSpPr>
        <p:spPr>
          <a:xfrm>
            <a:off x="-1" y="1"/>
            <a:ext cx="12135173" cy="904874"/>
          </a:xfrm>
        </p:spPr>
        <p:txBody>
          <a:bodyPr>
            <a:normAutofit fontScale="90000"/>
          </a:bodyPr>
          <a:lstStyle/>
          <a:p>
            <a:r>
              <a:rPr lang="en-US" sz="3600" b="1" dirty="0"/>
              <a:t>Metadata enabled audit of GIS data and processing </a:t>
            </a:r>
            <a:br>
              <a:rPr lang="en-US" sz="3600" b="1" dirty="0"/>
            </a:br>
            <a:r>
              <a:rPr lang="en-US" sz="3600" b="1" dirty="0"/>
              <a:t>							       </a:t>
            </a:r>
            <a:r>
              <a:rPr lang="en-US" sz="3600" dirty="0"/>
              <a:t>at Southern California Edison</a:t>
            </a:r>
          </a:p>
        </p:txBody>
      </p:sp>
      <p:sp>
        <p:nvSpPr>
          <p:cNvPr id="4" name="Slide Number Placeholder 3">
            <a:extLst>
              <a:ext uri="{FF2B5EF4-FFF2-40B4-BE49-F238E27FC236}">
                <a16:creationId xmlns:a16="http://schemas.microsoft.com/office/drawing/2014/main" id="{70858019-E5D1-4238-96A6-EA5BF164ECDC}"/>
              </a:ext>
            </a:extLst>
          </p:cNvPr>
          <p:cNvSpPr>
            <a:spLocks noGrp="1"/>
          </p:cNvSpPr>
          <p:nvPr>
            <p:ph type="sldNum" sz="quarter" idx="12"/>
          </p:nvPr>
        </p:nvSpPr>
        <p:spPr/>
        <p:txBody>
          <a:bodyPr/>
          <a:lstStyle/>
          <a:p>
            <a:fld id="{EBF53699-E175-46B2-9FE5-5D14452BAEE3}" type="slidenum">
              <a:rPr lang="en-US" smtClean="0"/>
              <a:t>45</a:t>
            </a:fld>
            <a:endParaRPr lang="en-US"/>
          </a:p>
        </p:txBody>
      </p:sp>
      <p:pic>
        <p:nvPicPr>
          <p:cNvPr id="12" name="Picture 11">
            <a:extLst>
              <a:ext uri="{FF2B5EF4-FFF2-40B4-BE49-F238E27FC236}">
                <a16:creationId xmlns:a16="http://schemas.microsoft.com/office/drawing/2014/main" id="{48D450C4-E3DF-416C-BCC3-08636DE811DD}"/>
              </a:ext>
            </a:extLst>
          </p:cNvPr>
          <p:cNvPicPr>
            <a:picLocks noChangeAspect="1"/>
          </p:cNvPicPr>
          <p:nvPr/>
        </p:nvPicPr>
        <p:blipFill>
          <a:blip r:embed="rId2"/>
          <a:stretch>
            <a:fillRect/>
          </a:stretch>
        </p:blipFill>
        <p:spPr>
          <a:xfrm>
            <a:off x="10542489" y="0"/>
            <a:ext cx="1622622" cy="352425"/>
          </a:xfrm>
          <a:prstGeom prst="rect">
            <a:avLst/>
          </a:prstGeom>
        </p:spPr>
      </p:pic>
      <p:sp>
        <p:nvSpPr>
          <p:cNvPr id="8" name="Rectangle 7">
            <a:extLst>
              <a:ext uri="{FF2B5EF4-FFF2-40B4-BE49-F238E27FC236}">
                <a16:creationId xmlns:a16="http://schemas.microsoft.com/office/drawing/2014/main" id="{DD8A04AE-C88C-4221-8011-8916355E6B67}"/>
              </a:ext>
            </a:extLst>
          </p:cNvPr>
          <p:cNvSpPr/>
          <p:nvPr/>
        </p:nvSpPr>
        <p:spPr>
          <a:xfrm>
            <a:off x="272716" y="999123"/>
            <a:ext cx="11550316" cy="6247864"/>
          </a:xfrm>
          <a:prstGeom prst="rect">
            <a:avLst/>
          </a:prstGeom>
        </p:spPr>
        <p:txBody>
          <a:bodyPr wrap="square">
            <a:spAutoFit/>
          </a:bodyPr>
          <a:lstStyle/>
          <a:p>
            <a:r>
              <a:rPr lang="en-US" sz="2400" b="1" dirty="0"/>
              <a:t>But… findings:</a:t>
            </a:r>
          </a:p>
          <a:p>
            <a:endParaRPr lang="en-US" sz="2400" b="1" dirty="0"/>
          </a:p>
          <a:p>
            <a:pPr marL="914400" lvl="1" indent="-457200">
              <a:buFont typeface="+mj-lt"/>
              <a:buAutoNum type="arabicPeriod"/>
            </a:pPr>
            <a:r>
              <a:rPr lang="en-US" sz="2400" dirty="0"/>
              <a:t>Much metadata for documenting the data sources were missing…</a:t>
            </a:r>
          </a:p>
          <a:p>
            <a:pPr marL="914400" lvl="1" indent="-457200">
              <a:buFont typeface="+mj-lt"/>
              <a:buAutoNum type="arabicPeriod"/>
            </a:pPr>
            <a:endParaRPr lang="en-US" sz="2400" dirty="0"/>
          </a:p>
          <a:p>
            <a:pPr marL="1257300" lvl="2" indent="-342900">
              <a:buFont typeface="Arial" panose="020B0604020202020204" pitchFamily="34" charset="0"/>
              <a:buChar char="•"/>
            </a:pPr>
            <a:r>
              <a:rPr lang="en-US" sz="2400" dirty="0"/>
              <a:t>GIS Lab Technical Staff analysts were unable to remember much about the data they had used in earlier projects</a:t>
            </a:r>
          </a:p>
          <a:p>
            <a:pPr marL="1257300" lvl="2" indent="-342900">
              <a:buFont typeface="Arial" panose="020B0604020202020204" pitchFamily="34" charset="0"/>
              <a:buChar char="•"/>
            </a:pPr>
            <a:endParaRPr lang="en-US" sz="2400" dirty="0"/>
          </a:p>
          <a:p>
            <a:pPr marL="1257300" lvl="2" indent="-342900">
              <a:buFont typeface="Arial" panose="020B0604020202020204" pitchFamily="34" charset="0"/>
              <a:buChar char="•"/>
            </a:pPr>
            <a:r>
              <a:rPr lang="en-US" sz="2400" dirty="0"/>
              <a:t>Of the 54 data files used as input to the GIS database:</a:t>
            </a:r>
          </a:p>
          <a:p>
            <a:pPr marL="1714500" lvl="3" indent="-342900">
              <a:buFont typeface="Courier New" panose="02070309020205020404" pitchFamily="49" charset="0"/>
              <a:buChar char="o"/>
            </a:pPr>
            <a:r>
              <a:rPr lang="en-US" sz="2400" dirty="0"/>
              <a:t>89% were of unknown Spatial Projections</a:t>
            </a:r>
          </a:p>
          <a:p>
            <a:pPr marL="1714500" lvl="3" indent="-342900">
              <a:buFont typeface="Courier New" panose="02070309020205020404" pitchFamily="49" charset="0"/>
              <a:buChar char="o"/>
            </a:pPr>
            <a:r>
              <a:rPr lang="en-US" sz="2400" dirty="0"/>
              <a:t>79% were of unknown Original Publication Dates</a:t>
            </a:r>
          </a:p>
          <a:p>
            <a:pPr marL="1714500" lvl="3" indent="-342900">
              <a:buFont typeface="Courier New" panose="02070309020205020404" pitchFamily="49" charset="0"/>
              <a:buChar char="o"/>
            </a:pPr>
            <a:r>
              <a:rPr lang="en-US" sz="2400" dirty="0"/>
              <a:t>70% were of unknown Scales and Spatial Resolutions</a:t>
            </a:r>
          </a:p>
          <a:p>
            <a:pPr marL="1714500" lvl="3" indent="-342900">
              <a:buFont typeface="Courier New" panose="02070309020205020404" pitchFamily="49" charset="0"/>
              <a:buChar char="o"/>
            </a:pPr>
            <a:r>
              <a:rPr lang="en-US" sz="2400" dirty="0"/>
              <a:t>68% were from unknown Original Source Organizations</a:t>
            </a:r>
          </a:p>
          <a:p>
            <a:pPr marL="1714500" lvl="3" indent="-342900">
              <a:buFont typeface="Courier New" panose="02070309020205020404" pitchFamily="49" charset="0"/>
              <a:buChar char="o"/>
            </a:pPr>
            <a:r>
              <a:rPr lang="en-US" sz="2400" dirty="0"/>
              <a:t>43% contained attributes and spatial data assumed “fit for use” but untested</a:t>
            </a:r>
          </a:p>
          <a:p>
            <a:pPr marL="1714500" lvl="3" indent="-342900">
              <a:buFont typeface="Courier New" panose="02070309020205020404" pitchFamily="49" charset="0"/>
              <a:buChar char="o"/>
            </a:pPr>
            <a:endParaRPr lang="en-US" sz="2400" dirty="0"/>
          </a:p>
          <a:p>
            <a:endParaRPr lang="en-US" sz="2400" dirty="0"/>
          </a:p>
          <a:p>
            <a:pPr marL="742950" lvl="1" indent="-285750">
              <a:buFont typeface="Arial" panose="020B0604020202020204" pitchFamily="34" charset="0"/>
              <a:buChar char="•"/>
            </a:pPr>
            <a:endParaRPr lang="en-US" sz="2000" dirty="0"/>
          </a:p>
          <a:p>
            <a:endParaRPr lang="en-US" sz="2000" dirty="0"/>
          </a:p>
        </p:txBody>
      </p:sp>
    </p:spTree>
    <p:extLst>
      <p:ext uri="{BB962C8B-B14F-4D97-AF65-F5344CB8AC3E}">
        <p14:creationId xmlns:p14="http://schemas.microsoft.com/office/powerpoint/2010/main" val="352394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 calcmode="lin" valueType="num">
                                      <p:cBhvr additive="base">
                                        <p:cTn id="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anim calcmode="lin" valueType="num">
                                      <p:cBhvr additive="base">
                                        <p:cTn id="1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anim calcmode="lin" valueType="num">
                                      <p:cBhvr additive="base">
                                        <p:cTn id="15"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anim calcmode="lin" valueType="num">
                                      <p:cBhvr additive="base">
                                        <p:cTn id="19"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anim calcmode="lin" valueType="num">
                                      <p:cBhvr additive="base">
                                        <p:cTn id="23"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0" end="1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anim calcmode="lin" valueType="num">
                                      <p:cBhvr additive="base">
                                        <p:cTn id="27"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5231-574E-4924-B6C8-2325EE6AE81A}"/>
              </a:ext>
            </a:extLst>
          </p:cNvPr>
          <p:cNvSpPr>
            <a:spLocks noGrp="1"/>
          </p:cNvSpPr>
          <p:nvPr>
            <p:ph type="title"/>
          </p:nvPr>
        </p:nvSpPr>
        <p:spPr>
          <a:xfrm>
            <a:off x="-1" y="1"/>
            <a:ext cx="12135173" cy="904874"/>
          </a:xfrm>
        </p:spPr>
        <p:txBody>
          <a:bodyPr>
            <a:normAutofit fontScale="90000"/>
          </a:bodyPr>
          <a:lstStyle/>
          <a:p>
            <a:r>
              <a:rPr lang="en-US" sz="3600" b="1" dirty="0"/>
              <a:t>Metadata enabled audit of GIS data and processing </a:t>
            </a:r>
            <a:br>
              <a:rPr lang="en-US" sz="3600" b="1" dirty="0"/>
            </a:br>
            <a:r>
              <a:rPr lang="en-US" sz="3600" b="1" dirty="0"/>
              <a:t>							       </a:t>
            </a:r>
            <a:r>
              <a:rPr lang="en-US" sz="3600" dirty="0"/>
              <a:t>at Southern California Edison</a:t>
            </a:r>
          </a:p>
        </p:txBody>
      </p:sp>
      <p:sp>
        <p:nvSpPr>
          <p:cNvPr id="4" name="Slide Number Placeholder 3">
            <a:extLst>
              <a:ext uri="{FF2B5EF4-FFF2-40B4-BE49-F238E27FC236}">
                <a16:creationId xmlns:a16="http://schemas.microsoft.com/office/drawing/2014/main" id="{70858019-E5D1-4238-96A6-EA5BF164ECDC}"/>
              </a:ext>
            </a:extLst>
          </p:cNvPr>
          <p:cNvSpPr>
            <a:spLocks noGrp="1"/>
          </p:cNvSpPr>
          <p:nvPr>
            <p:ph type="sldNum" sz="quarter" idx="12"/>
          </p:nvPr>
        </p:nvSpPr>
        <p:spPr/>
        <p:txBody>
          <a:bodyPr/>
          <a:lstStyle/>
          <a:p>
            <a:fld id="{EBF53699-E175-46B2-9FE5-5D14452BAEE3}" type="slidenum">
              <a:rPr lang="en-US" smtClean="0"/>
              <a:t>46</a:t>
            </a:fld>
            <a:endParaRPr lang="en-US"/>
          </a:p>
        </p:txBody>
      </p:sp>
      <p:pic>
        <p:nvPicPr>
          <p:cNvPr id="12" name="Picture 11">
            <a:extLst>
              <a:ext uri="{FF2B5EF4-FFF2-40B4-BE49-F238E27FC236}">
                <a16:creationId xmlns:a16="http://schemas.microsoft.com/office/drawing/2014/main" id="{48D450C4-E3DF-416C-BCC3-08636DE811DD}"/>
              </a:ext>
            </a:extLst>
          </p:cNvPr>
          <p:cNvPicPr>
            <a:picLocks noChangeAspect="1"/>
          </p:cNvPicPr>
          <p:nvPr/>
        </p:nvPicPr>
        <p:blipFill>
          <a:blip r:embed="rId2"/>
          <a:stretch>
            <a:fillRect/>
          </a:stretch>
        </p:blipFill>
        <p:spPr>
          <a:xfrm>
            <a:off x="10542489" y="0"/>
            <a:ext cx="1622622" cy="352425"/>
          </a:xfrm>
          <a:prstGeom prst="rect">
            <a:avLst/>
          </a:prstGeom>
        </p:spPr>
      </p:pic>
      <p:sp>
        <p:nvSpPr>
          <p:cNvPr id="8" name="Rectangle 7">
            <a:extLst>
              <a:ext uri="{FF2B5EF4-FFF2-40B4-BE49-F238E27FC236}">
                <a16:creationId xmlns:a16="http://schemas.microsoft.com/office/drawing/2014/main" id="{DD8A04AE-C88C-4221-8011-8916355E6B67}"/>
              </a:ext>
            </a:extLst>
          </p:cNvPr>
          <p:cNvSpPr/>
          <p:nvPr/>
        </p:nvSpPr>
        <p:spPr>
          <a:xfrm>
            <a:off x="272716" y="999123"/>
            <a:ext cx="11550316" cy="4770537"/>
          </a:xfrm>
          <a:prstGeom prst="rect">
            <a:avLst/>
          </a:prstGeom>
        </p:spPr>
        <p:txBody>
          <a:bodyPr wrap="square">
            <a:spAutoFit/>
          </a:bodyPr>
          <a:lstStyle/>
          <a:p>
            <a:r>
              <a:rPr lang="en-US" sz="2400" b="1" dirty="0"/>
              <a:t>Findings:</a:t>
            </a:r>
          </a:p>
          <a:p>
            <a:endParaRPr lang="en-US" sz="2400" b="1" dirty="0"/>
          </a:p>
          <a:p>
            <a:pPr marL="800100" lvl="1" indent="-342900">
              <a:buFont typeface="+mj-lt"/>
              <a:buAutoNum type="arabicPeriod" startAt="2"/>
            </a:pPr>
            <a:r>
              <a:rPr lang="en-US" sz="2400" dirty="0"/>
              <a:t>Lack of naming conventions for identifying primary data source files and source datasets once they were imported into the Information System</a:t>
            </a:r>
          </a:p>
          <a:p>
            <a:pPr marL="1200150" lvl="2" indent="-285750">
              <a:buFont typeface="Arial" panose="020B0604020202020204" pitchFamily="34" charset="0"/>
              <a:buChar char="•"/>
            </a:pPr>
            <a:r>
              <a:rPr lang="en-US" dirty="0"/>
              <a:t>For example, </a:t>
            </a:r>
          </a:p>
          <a:p>
            <a:pPr marL="1657350" lvl="3" indent="-285750">
              <a:buFont typeface="Arial" panose="020B0604020202020204" pitchFamily="34" charset="0"/>
              <a:buChar char="•"/>
            </a:pPr>
            <a:r>
              <a:rPr lang="en-US" dirty="0"/>
              <a:t>“TER” used as mnemonic device to name datasets after import:</a:t>
            </a:r>
          </a:p>
          <a:p>
            <a:pPr marL="2114550" lvl="4" indent="-285750">
              <a:buFont typeface="Arial" panose="020B0604020202020204" pitchFamily="34" charset="0"/>
              <a:buChar char="•"/>
            </a:pPr>
            <a:r>
              <a:rPr lang="en-US" dirty="0"/>
              <a:t>5 datasets in Project 1: TERBND, TER.MRK, TERMRK1, TERMRK2, and TERMERK3</a:t>
            </a:r>
          </a:p>
          <a:p>
            <a:pPr marL="2114550" lvl="4" indent="-285750">
              <a:buFont typeface="Arial" panose="020B0604020202020204" pitchFamily="34" charset="0"/>
              <a:buChar char="•"/>
            </a:pPr>
            <a:endParaRPr lang="en-US" sz="1000" dirty="0"/>
          </a:p>
          <a:p>
            <a:pPr marL="2114550" lvl="4" indent="-285750">
              <a:buFont typeface="Arial" panose="020B0604020202020204" pitchFamily="34" charset="0"/>
              <a:buChar char="•"/>
            </a:pPr>
            <a:r>
              <a:rPr lang="en-US" dirty="0"/>
              <a:t>3 datasets in Project 2: TERRITORY, SCE-TERR, SCE-TERR2</a:t>
            </a:r>
          </a:p>
          <a:p>
            <a:pPr marL="2114550" lvl="4" indent="-285750">
              <a:buFont typeface="Arial" panose="020B0604020202020204" pitchFamily="34" charset="0"/>
              <a:buChar char="•"/>
            </a:pPr>
            <a:endParaRPr lang="en-US" dirty="0"/>
          </a:p>
          <a:p>
            <a:pPr marL="2114550" lvl="4" indent="-285750">
              <a:buFont typeface="Arial" panose="020B0604020202020204" pitchFamily="34" charset="0"/>
              <a:buChar char="•"/>
            </a:pPr>
            <a:r>
              <a:rPr lang="en-US" dirty="0"/>
              <a:t>Information Analysts could not differentiate them </a:t>
            </a:r>
          </a:p>
          <a:p>
            <a:pPr marL="2114550" lvl="4" indent="-285750">
              <a:buFont typeface="Arial" panose="020B0604020202020204" pitchFamily="34" charset="0"/>
              <a:buChar char="•"/>
            </a:pPr>
            <a:endParaRPr lang="en-US" dirty="0"/>
          </a:p>
          <a:p>
            <a:pPr marL="1200150" lvl="2" indent="-285750">
              <a:buFont typeface="Arial" panose="020B0604020202020204" pitchFamily="34" charset="0"/>
              <a:buChar char="•"/>
            </a:pPr>
            <a:endParaRPr lang="en-US" dirty="0"/>
          </a:p>
          <a:p>
            <a:r>
              <a:rPr lang="en-US" i="1" dirty="0"/>
              <a:t>Utility company only had one service territory boundary, there were 8 different versions of it. Without taking the </a:t>
            </a:r>
            <a:r>
              <a:rPr lang="en-US" i="1" dirty="0" err="1"/>
              <a:t>itme</a:t>
            </a:r>
            <a:r>
              <a:rPr lang="en-US" i="1" dirty="0"/>
              <a:t> to visually inspect and compare the actual data – it was not clear what, if any, significant differences existed among the versions </a:t>
            </a:r>
          </a:p>
        </p:txBody>
      </p:sp>
    </p:spTree>
    <p:extLst>
      <p:ext uri="{BB962C8B-B14F-4D97-AF65-F5344CB8AC3E}">
        <p14:creationId xmlns:p14="http://schemas.microsoft.com/office/powerpoint/2010/main" val="413926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 calcmode="lin" valueType="num">
                                      <p:cBhvr additive="base">
                                        <p:cTn id="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anim calcmode="lin" valueType="num">
                                      <p:cBhvr additive="base">
                                        <p:cTn id="1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anim calcmode="lin" valueType="num">
                                      <p:cBhvr additive="base">
                                        <p:cTn id="19"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12" end="12"/>
                                            </p:txEl>
                                          </p:spTgt>
                                        </p:tgtEl>
                                        <p:attrNameLst>
                                          <p:attrName>style.visibility</p:attrName>
                                        </p:attrNameLst>
                                      </p:cBhvr>
                                      <p:to>
                                        <p:strVal val="visible"/>
                                      </p:to>
                                    </p:set>
                                    <p:anim calcmode="lin" valueType="num">
                                      <p:cBhvr additive="base">
                                        <p:cTn id="25"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5231-574E-4924-B6C8-2325EE6AE81A}"/>
              </a:ext>
            </a:extLst>
          </p:cNvPr>
          <p:cNvSpPr>
            <a:spLocks noGrp="1"/>
          </p:cNvSpPr>
          <p:nvPr>
            <p:ph type="title"/>
          </p:nvPr>
        </p:nvSpPr>
        <p:spPr>
          <a:xfrm>
            <a:off x="-1" y="1"/>
            <a:ext cx="12135173" cy="904874"/>
          </a:xfrm>
        </p:spPr>
        <p:txBody>
          <a:bodyPr>
            <a:normAutofit fontScale="90000"/>
          </a:bodyPr>
          <a:lstStyle/>
          <a:p>
            <a:r>
              <a:rPr lang="en-US" sz="3600" b="1" dirty="0"/>
              <a:t>Metadata enabled audit of GIS data and processing </a:t>
            </a:r>
            <a:br>
              <a:rPr lang="en-US" sz="3600" b="1" dirty="0"/>
            </a:br>
            <a:r>
              <a:rPr lang="en-US" sz="3600" b="1" dirty="0"/>
              <a:t>							       </a:t>
            </a:r>
            <a:r>
              <a:rPr lang="en-US" sz="3600" dirty="0"/>
              <a:t>at Southern California Edison</a:t>
            </a:r>
          </a:p>
        </p:txBody>
      </p:sp>
      <p:sp>
        <p:nvSpPr>
          <p:cNvPr id="4" name="Slide Number Placeholder 3">
            <a:extLst>
              <a:ext uri="{FF2B5EF4-FFF2-40B4-BE49-F238E27FC236}">
                <a16:creationId xmlns:a16="http://schemas.microsoft.com/office/drawing/2014/main" id="{70858019-E5D1-4238-96A6-EA5BF164ECDC}"/>
              </a:ext>
            </a:extLst>
          </p:cNvPr>
          <p:cNvSpPr>
            <a:spLocks noGrp="1"/>
          </p:cNvSpPr>
          <p:nvPr>
            <p:ph type="sldNum" sz="quarter" idx="12"/>
          </p:nvPr>
        </p:nvSpPr>
        <p:spPr/>
        <p:txBody>
          <a:bodyPr/>
          <a:lstStyle/>
          <a:p>
            <a:fld id="{EBF53699-E175-46B2-9FE5-5D14452BAEE3}" type="slidenum">
              <a:rPr lang="en-US" smtClean="0"/>
              <a:t>47</a:t>
            </a:fld>
            <a:endParaRPr lang="en-US"/>
          </a:p>
        </p:txBody>
      </p:sp>
      <p:pic>
        <p:nvPicPr>
          <p:cNvPr id="12" name="Picture 11">
            <a:extLst>
              <a:ext uri="{FF2B5EF4-FFF2-40B4-BE49-F238E27FC236}">
                <a16:creationId xmlns:a16="http://schemas.microsoft.com/office/drawing/2014/main" id="{48D450C4-E3DF-416C-BCC3-08636DE811DD}"/>
              </a:ext>
            </a:extLst>
          </p:cNvPr>
          <p:cNvPicPr>
            <a:picLocks noChangeAspect="1"/>
          </p:cNvPicPr>
          <p:nvPr/>
        </p:nvPicPr>
        <p:blipFill>
          <a:blip r:embed="rId2"/>
          <a:stretch>
            <a:fillRect/>
          </a:stretch>
        </p:blipFill>
        <p:spPr>
          <a:xfrm>
            <a:off x="10542489" y="0"/>
            <a:ext cx="1622622" cy="352425"/>
          </a:xfrm>
          <a:prstGeom prst="rect">
            <a:avLst/>
          </a:prstGeom>
        </p:spPr>
      </p:pic>
      <p:sp>
        <p:nvSpPr>
          <p:cNvPr id="8" name="Rectangle 7">
            <a:extLst>
              <a:ext uri="{FF2B5EF4-FFF2-40B4-BE49-F238E27FC236}">
                <a16:creationId xmlns:a16="http://schemas.microsoft.com/office/drawing/2014/main" id="{DD8A04AE-C88C-4221-8011-8916355E6B67}"/>
              </a:ext>
            </a:extLst>
          </p:cNvPr>
          <p:cNvSpPr/>
          <p:nvPr/>
        </p:nvSpPr>
        <p:spPr>
          <a:xfrm>
            <a:off x="272716" y="999123"/>
            <a:ext cx="11550316" cy="2462213"/>
          </a:xfrm>
          <a:prstGeom prst="rect">
            <a:avLst/>
          </a:prstGeom>
        </p:spPr>
        <p:txBody>
          <a:bodyPr wrap="square">
            <a:spAutoFit/>
          </a:bodyPr>
          <a:lstStyle/>
          <a:p>
            <a:r>
              <a:rPr lang="en-US" sz="2400" b="1" dirty="0"/>
              <a:t>Recommendation:</a:t>
            </a:r>
          </a:p>
          <a:p>
            <a:pPr marL="800100" lvl="1" indent="-342900">
              <a:buFont typeface="Arial" panose="020B0604020202020204" pitchFamily="34" charset="0"/>
              <a:buChar char="•"/>
            </a:pPr>
            <a:r>
              <a:rPr lang="en-US" sz="2400" dirty="0"/>
              <a:t>GIS Lab’s  </a:t>
            </a:r>
            <a:r>
              <a:rPr lang="en-US" sz="2400" i="1" dirty="0"/>
              <a:t>“…database was inadequately documented and should not be reused.”</a:t>
            </a:r>
          </a:p>
          <a:p>
            <a:pPr marL="1200150" lvl="2" indent="-285750">
              <a:buFont typeface="Arial" panose="020B0604020202020204" pitchFamily="34" charset="0"/>
              <a:buChar char="•"/>
            </a:pPr>
            <a:endParaRPr lang="en-US" dirty="0"/>
          </a:p>
          <a:p>
            <a:pPr lvl="3"/>
            <a:endParaRPr lang="en-US" sz="2400" dirty="0"/>
          </a:p>
          <a:p>
            <a:endParaRPr lang="en-US" sz="2400" dirty="0"/>
          </a:p>
          <a:p>
            <a:pPr marL="742950" lvl="1" indent="-285750">
              <a:buFont typeface="Arial" panose="020B0604020202020204" pitchFamily="34" charset="0"/>
              <a:buChar char="•"/>
            </a:pPr>
            <a:endParaRPr lang="en-US" sz="2000" dirty="0"/>
          </a:p>
          <a:p>
            <a:endParaRPr lang="en-US" sz="2000" dirty="0"/>
          </a:p>
        </p:txBody>
      </p:sp>
      <p:pic>
        <p:nvPicPr>
          <p:cNvPr id="3" name="Picture 2">
            <a:extLst>
              <a:ext uri="{FF2B5EF4-FFF2-40B4-BE49-F238E27FC236}">
                <a16:creationId xmlns:a16="http://schemas.microsoft.com/office/drawing/2014/main" id="{45D5C3C8-EDD5-4146-94C2-A8295DAC58CF}"/>
              </a:ext>
            </a:extLst>
          </p:cNvPr>
          <p:cNvPicPr>
            <a:picLocks noChangeAspect="1"/>
          </p:cNvPicPr>
          <p:nvPr/>
        </p:nvPicPr>
        <p:blipFill>
          <a:blip r:embed="rId3"/>
          <a:stretch>
            <a:fillRect/>
          </a:stretch>
        </p:blipFill>
        <p:spPr>
          <a:xfrm>
            <a:off x="2399403" y="2360887"/>
            <a:ext cx="2789838" cy="4015432"/>
          </a:xfrm>
          <a:prstGeom prst="rect">
            <a:avLst/>
          </a:prstGeom>
          <a:ln w="12700">
            <a:solidFill>
              <a:schemeClr val="tx1"/>
            </a:solidFill>
          </a:ln>
        </p:spPr>
      </p:pic>
      <p:pic>
        <p:nvPicPr>
          <p:cNvPr id="5" name="Picture 4">
            <a:extLst>
              <a:ext uri="{FF2B5EF4-FFF2-40B4-BE49-F238E27FC236}">
                <a16:creationId xmlns:a16="http://schemas.microsoft.com/office/drawing/2014/main" id="{EAD7FF9D-F535-44EC-85E9-6FF890254C05}"/>
              </a:ext>
            </a:extLst>
          </p:cNvPr>
          <p:cNvPicPr>
            <a:picLocks noChangeAspect="1"/>
          </p:cNvPicPr>
          <p:nvPr/>
        </p:nvPicPr>
        <p:blipFill>
          <a:blip r:embed="rId4"/>
          <a:stretch>
            <a:fillRect/>
          </a:stretch>
        </p:blipFill>
        <p:spPr>
          <a:xfrm>
            <a:off x="5708087" y="2354094"/>
            <a:ext cx="2706900" cy="3942849"/>
          </a:xfrm>
          <a:prstGeom prst="rect">
            <a:avLst/>
          </a:prstGeom>
          <a:ln w="12700">
            <a:solidFill>
              <a:schemeClr val="tx1"/>
            </a:solidFill>
          </a:ln>
        </p:spPr>
      </p:pic>
    </p:spTree>
    <p:extLst>
      <p:ext uri="{BB962C8B-B14F-4D97-AF65-F5344CB8AC3E}">
        <p14:creationId xmlns:p14="http://schemas.microsoft.com/office/powerpoint/2010/main" val="1637236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92494"/>
          </a:xfrm>
        </p:spPr>
        <p:txBody>
          <a:bodyPr>
            <a:normAutofit fontScale="90000"/>
          </a:bodyPr>
          <a:lstStyle/>
          <a:p>
            <a:r>
              <a:rPr lang="en-US" sz="4000" b="1" dirty="0"/>
              <a:t>Conclusion: </a:t>
            </a:r>
            <a:r>
              <a:rPr lang="en-US" sz="4000" dirty="0"/>
              <a:t>Data lineage metadata can help information systems meet key data privacy by design requirements, including:</a:t>
            </a:r>
          </a:p>
        </p:txBody>
      </p:sp>
      <p:sp>
        <p:nvSpPr>
          <p:cNvPr id="3" name="Content Placeholder 2"/>
          <p:cNvSpPr>
            <a:spLocks noGrp="1"/>
          </p:cNvSpPr>
          <p:nvPr>
            <p:ph idx="1"/>
          </p:nvPr>
        </p:nvSpPr>
        <p:spPr>
          <a:xfrm>
            <a:off x="688041" y="1592494"/>
            <a:ext cx="10815918" cy="4751395"/>
          </a:xfrm>
        </p:spPr>
        <p:txBody>
          <a:bodyPr>
            <a:normAutofit/>
          </a:bodyPr>
          <a:lstStyle/>
          <a:p>
            <a:r>
              <a:rPr lang="en-US" dirty="0"/>
              <a:t>Enabling data subjects access, review and rectify their personal data? </a:t>
            </a:r>
          </a:p>
          <a:p>
            <a:r>
              <a:rPr lang="en-US" dirty="0"/>
              <a:t>Enable data subjects to withdraw given consent with effect for the future by:</a:t>
            </a:r>
          </a:p>
          <a:p>
            <a:pPr marL="971550" lvl="1" indent="-514350">
              <a:buFont typeface="+mj-lt"/>
              <a:buAutoNum type="alphaLcPeriod"/>
            </a:pPr>
            <a:r>
              <a:rPr lang="en-US" dirty="0"/>
              <a:t>Blocking access to their personal data?</a:t>
            </a:r>
          </a:p>
          <a:p>
            <a:pPr marL="971550" lvl="1" indent="-514350">
              <a:buFont typeface="+mj-lt"/>
              <a:buAutoNum type="alphaLcPeriod"/>
            </a:pPr>
            <a:r>
              <a:rPr lang="en-US" dirty="0"/>
              <a:t>Constraining processing and usage of their personal data? </a:t>
            </a:r>
          </a:p>
          <a:p>
            <a:pPr marL="971550" lvl="1" indent="-514350">
              <a:buFont typeface="+mj-lt"/>
              <a:buAutoNum type="alphaLcPeriod"/>
            </a:pPr>
            <a:r>
              <a:rPr lang="en-US" dirty="0"/>
              <a:t>Erasing their personal data?</a:t>
            </a:r>
          </a:p>
          <a:p>
            <a:r>
              <a:rPr lang="en-US" dirty="0"/>
              <a:t>Blocking and restricting personal data obtained for one purpose from being processed for other purposes not compatible with the original purpose</a:t>
            </a:r>
          </a:p>
          <a:p>
            <a:endParaRPr lang="en-US" sz="2000" dirty="0"/>
          </a:p>
        </p:txBody>
      </p:sp>
      <p:pic>
        <p:nvPicPr>
          <p:cNvPr id="4" name="Picture 3"/>
          <p:cNvPicPr>
            <a:picLocks noChangeAspect="1"/>
          </p:cNvPicPr>
          <p:nvPr/>
        </p:nvPicPr>
        <p:blipFill>
          <a:blip r:embed="rId2"/>
          <a:stretch>
            <a:fillRect/>
          </a:stretch>
        </p:blipFill>
        <p:spPr>
          <a:xfrm>
            <a:off x="10012218" y="5068650"/>
            <a:ext cx="2179782" cy="1789350"/>
          </a:xfrm>
          <a:prstGeom prst="rect">
            <a:avLst/>
          </a:prstGeom>
        </p:spPr>
      </p:pic>
      <p:pic>
        <p:nvPicPr>
          <p:cNvPr id="5" name="Picture 4"/>
          <p:cNvPicPr>
            <a:picLocks noChangeAspect="1"/>
          </p:cNvPicPr>
          <p:nvPr/>
        </p:nvPicPr>
        <p:blipFill>
          <a:blip r:embed="rId3"/>
          <a:stretch>
            <a:fillRect/>
          </a:stretch>
        </p:blipFill>
        <p:spPr>
          <a:xfrm>
            <a:off x="6739847" y="5068650"/>
            <a:ext cx="2660577" cy="1717202"/>
          </a:xfrm>
          <a:prstGeom prst="rect">
            <a:avLst/>
          </a:prstGeom>
        </p:spPr>
      </p:pic>
      <p:sp>
        <p:nvSpPr>
          <p:cNvPr id="6" name="Slide Number Placeholder 5"/>
          <p:cNvSpPr>
            <a:spLocks noGrp="1"/>
          </p:cNvSpPr>
          <p:nvPr>
            <p:ph type="sldNum" sz="quarter" idx="12"/>
          </p:nvPr>
        </p:nvSpPr>
        <p:spPr/>
        <p:txBody>
          <a:bodyPr/>
          <a:lstStyle/>
          <a:p>
            <a:fld id="{7BC98A21-439F-4DB1-A63B-069B13B3CCA6}" type="slidenum">
              <a:rPr lang="en-US" smtClean="0"/>
              <a:t>48</a:t>
            </a:fld>
            <a:endParaRPr lang="en-US"/>
          </a:p>
        </p:txBody>
      </p:sp>
    </p:spTree>
    <p:extLst>
      <p:ext uri="{BB962C8B-B14F-4D97-AF65-F5344CB8AC3E}">
        <p14:creationId xmlns:p14="http://schemas.microsoft.com/office/powerpoint/2010/main" val="559340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A1D-1001-4252-88FA-20FD2AEBFC59}"/>
              </a:ext>
            </a:extLst>
          </p:cNvPr>
          <p:cNvSpPr>
            <a:spLocks noGrp="1"/>
          </p:cNvSpPr>
          <p:nvPr>
            <p:ph type="title"/>
          </p:nvPr>
        </p:nvSpPr>
        <p:spPr>
          <a:xfrm>
            <a:off x="0" y="587897"/>
            <a:ext cx="12192000" cy="1690688"/>
          </a:xfrm>
        </p:spPr>
        <p:txBody>
          <a:bodyPr>
            <a:normAutofit fontScale="90000"/>
          </a:bodyPr>
          <a:lstStyle/>
          <a:p>
            <a:r>
              <a:rPr lang="en-US" b="1" dirty="0"/>
              <a:t>Conclusion: </a:t>
            </a:r>
            <a:br>
              <a:rPr lang="en-US" b="1" dirty="0"/>
            </a:br>
            <a:br>
              <a:rPr lang="en-US" b="1" dirty="0"/>
            </a:br>
            <a:r>
              <a:rPr lang="en-US" dirty="0"/>
              <a:t>Data lineage metadata can be used to help information system developers meet key data protection by design requirements:</a:t>
            </a:r>
          </a:p>
        </p:txBody>
      </p:sp>
      <p:sp>
        <p:nvSpPr>
          <p:cNvPr id="3" name="Content Placeholder 2">
            <a:extLst>
              <a:ext uri="{FF2B5EF4-FFF2-40B4-BE49-F238E27FC236}">
                <a16:creationId xmlns:a16="http://schemas.microsoft.com/office/drawing/2014/main" id="{4B227B53-20E3-4AB3-96D9-95A32D1E9BDC}"/>
              </a:ext>
            </a:extLst>
          </p:cNvPr>
          <p:cNvSpPr>
            <a:spLocks noGrp="1"/>
          </p:cNvSpPr>
          <p:nvPr>
            <p:ph idx="1"/>
          </p:nvPr>
        </p:nvSpPr>
        <p:spPr>
          <a:xfrm>
            <a:off x="578140" y="3006785"/>
            <a:ext cx="11292281" cy="3263318"/>
          </a:xfrm>
        </p:spPr>
        <p:txBody>
          <a:bodyPr>
            <a:normAutofit lnSpcReduction="10000"/>
          </a:bodyPr>
          <a:lstStyle/>
          <a:p>
            <a:pPr marL="514350" indent="-514350">
              <a:buFont typeface="+mj-lt"/>
              <a:buAutoNum type="arabicPeriod"/>
            </a:pPr>
            <a:r>
              <a:rPr lang="en-US" dirty="0"/>
              <a:t>Data subjects have </a:t>
            </a:r>
            <a:r>
              <a:rPr lang="en-US" b="1" dirty="0"/>
              <a:t>right to access, review and rectify </a:t>
            </a:r>
            <a:r>
              <a:rPr lang="en-US" dirty="0"/>
              <a:t>their personal data </a:t>
            </a:r>
          </a:p>
          <a:p>
            <a:pPr marL="514350" indent="-514350">
              <a:buFont typeface="+mj-lt"/>
              <a:buAutoNum type="arabicPeriod"/>
            </a:pPr>
            <a:r>
              <a:rPr lang="en-US" dirty="0"/>
              <a:t>Data subjects have the </a:t>
            </a:r>
            <a:r>
              <a:rPr lang="en-US" b="1" dirty="0"/>
              <a:t>right to withdraw given consent </a:t>
            </a:r>
            <a:r>
              <a:rPr lang="en-US" dirty="0"/>
              <a:t>with effect for the future and </a:t>
            </a:r>
          </a:p>
          <a:p>
            <a:pPr lvl="1"/>
            <a:r>
              <a:rPr lang="en-US" dirty="0"/>
              <a:t>Block access</a:t>
            </a:r>
          </a:p>
          <a:p>
            <a:pPr lvl="1"/>
            <a:r>
              <a:rPr lang="en-US" dirty="0"/>
              <a:t>Constrain processing and use</a:t>
            </a:r>
          </a:p>
          <a:p>
            <a:pPr lvl="1"/>
            <a:r>
              <a:rPr lang="en-US" dirty="0"/>
              <a:t>Erase their personal data</a:t>
            </a:r>
          </a:p>
          <a:p>
            <a:pPr marL="514350" indent="-514350">
              <a:buFont typeface="+mj-lt"/>
              <a:buAutoNum type="arabicPeriod"/>
            </a:pPr>
            <a:r>
              <a:rPr lang="en-US" dirty="0"/>
              <a:t>Personal </a:t>
            </a:r>
            <a:r>
              <a:rPr lang="en-US" b="1" dirty="0"/>
              <a:t>data obtained for one purpose must not be processed for other purposes</a:t>
            </a:r>
            <a:r>
              <a:rPr lang="en-US" dirty="0"/>
              <a:t> not compatible with the original purpose</a:t>
            </a:r>
          </a:p>
        </p:txBody>
      </p:sp>
      <p:sp>
        <p:nvSpPr>
          <p:cNvPr id="4" name="Slide Number Placeholder 3">
            <a:extLst>
              <a:ext uri="{FF2B5EF4-FFF2-40B4-BE49-F238E27FC236}">
                <a16:creationId xmlns:a16="http://schemas.microsoft.com/office/drawing/2014/main" id="{56DE133C-747E-4CFD-ACBE-B993758DC970}"/>
              </a:ext>
            </a:extLst>
          </p:cNvPr>
          <p:cNvSpPr>
            <a:spLocks noGrp="1"/>
          </p:cNvSpPr>
          <p:nvPr>
            <p:ph type="sldNum" sz="quarter" idx="12"/>
          </p:nvPr>
        </p:nvSpPr>
        <p:spPr/>
        <p:txBody>
          <a:bodyPr/>
          <a:lstStyle/>
          <a:p>
            <a:fld id="{EBF53699-E175-46B2-9FE5-5D14452BAEE3}" type="slidenum">
              <a:rPr lang="en-US" smtClean="0"/>
              <a:t>49</a:t>
            </a:fld>
            <a:endParaRPr lang="en-US"/>
          </a:p>
        </p:txBody>
      </p:sp>
    </p:spTree>
    <p:extLst>
      <p:ext uri="{BB962C8B-B14F-4D97-AF65-F5344CB8AC3E}">
        <p14:creationId xmlns:p14="http://schemas.microsoft.com/office/powerpoint/2010/main" val="134589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56"/>
            <a:ext cx="12192000" cy="1325563"/>
          </a:xfrm>
        </p:spPr>
        <p:txBody>
          <a:bodyPr/>
          <a:lstStyle/>
          <a:p>
            <a:r>
              <a:rPr lang="en-US" dirty="0"/>
              <a:t>Privacy and Data Protection by Design</a:t>
            </a:r>
          </a:p>
        </p:txBody>
      </p:sp>
      <p:sp>
        <p:nvSpPr>
          <p:cNvPr id="4" name="Rectangle 3"/>
          <p:cNvSpPr/>
          <p:nvPr/>
        </p:nvSpPr>
        <p:spPr>
          <a:xfrm>
            <a:off x="669822" y="1865857"/>
            <a:ext cx="11108321" cy="1384995"/>
          </a:xfrm>
          <a:prstGeom prst="rect">
            <a:avLst/>
          </a:prstGeom>
        </p:spPr>
        <p:txBody>
          <a:bodyPr wrap="square">
            <a:spAutoFit/>
          </a:bodyPr>
          <a:lstStyle/>
          <a:p>
            <a:r>
              <a:rPr lang="en-US" sz="2800" dirty="0"/>
              <a:t>“Although the concept has found its way into legislation as the…  European General Data Protection Regulation, </a:t>
            </a:r>
            <a:r>
              <a:rPr lang="en-US" sz="2800" b="1" dirty="0"/>
              <a:t>its concrete implementation remains un-clear at the present moment</a:t>
            </a:r>
            <a:r>
              <a:rPr lang="en-US" sz="2800" dirty="0"/>
              <a:t>”  </a:t>
            </a:r>
          </a:p>
        </p:txBody>
      </p:sp>
      <p:sp>
        <p:nvSpPr>
          <p:cNvPr id="5" name="Slide Number Placeholder 4"/>
          <p:cNvSpPr>
            <a:spLocks noGrp="1"/>
          </p:cNvSpPr>
          <p:nvPr>
            <p:ph type="sldNum" sz="quarter" idx="12"/>
          </p:nvPr>
        </p:nvSpPr>
        <p:spPr/>
        <p:txBody>
          <a:bodyPr/>
          <a:lstStyle/>
          <a:p>
            <a:fld id="{7BC98A21-439F-4DB1-A63B-069B13B3CCA6}" type="slidenum">
              <a:rPr lang="en-US" smtClean="0"/>
              <a:t>5</a:t>
            </a:fld>
            <a:endParaRPr lang="en-US"/>
          </a:p>
        </p:txBody>
      </p:sp>
      <p:sp>
        <p:nvSpPr>
          <p:cNvPr id="7" name="TextBox 6"/>
          <p:cNvSpPr txBox="1"/>
          <p:nvPr/>
        </p:nvSpPr>
        <p:spPr>
          <a:xfrm>
            <a:off x="4810827" y="3489436"/>
            <a:ext cx="6803657" cy="646331"/>
          </a:xfrm>
          <a:prstGeom prst="rect">
            <a:avLst/>
          </a:prstGeom>
          <a:noFill/>
        </p:spPr>
        <p:txBody>
          <a:bodyPr wrap="none" rtlCol="0">
            <a:spAutoFit/>
          </a:bodyPr>
          <a:lstStyle/>
          <a:p>
            <a:r>
              <a:rPr lang="en-US" dirty="0" err="1"/>
              <a:t>Danezis</a:t>
            </a:r>
            <a:r>
              <a:rPr lang="en-US" dirty="0"/>
              <a:t>, G. et al. (2014) “Privacy and Data Protection by Design”, </a:t>
            </a:r>
          </a:p>
          <a:p>
            <a:r>
              <a:rPr lang="en-US" dirty="0"/>
              <a:t>European Union Agency for Network and Information Security (ENISA) </a:t>
            </a:r>
          </a:p>
        </p:txBody>
      </p:sp>
    </p:spTree>
    <p:extLst>
      <p:ext uri="{BB962C8B-B14F-4D97-AF65-F5344CB8AC3E}">
        <p14:creationId xmlns:p14="http://schemas.microsoft.com/office/powerpoint/2010/main" val="537268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5172-2371-4343-AD46-7C6971A78D7A}"/>
              </a:ext>
            </a:extLst>
          </p:cNvPr>
          <p:cNvSpPr>
            <a:spLocks noGrp="1"/>
          </p:cNvSpPr>
          <p:nvPr>
            <p:ph type="title"/>
          </p:nvPr>
        </p:nvSpPr>
        <p:spPr>
          <a:xfrm>
            <a:off x="0" y="0"/>
            <a:ext cx="12192000" cy="1447763"/>
          </a:xfrm>
        </p:spPr>
        <p:txBody>
          <a:bodyPr>
            <a:normAutofit fontScale="90000"/>
          </a:bodyPr>
          <a:lstStyle/>
          <a:p>
            <a:r>
              <a:rPr lang="en-US" sz="3600" b="1" dirty="0"/>
              <a:t>Outlook: C</a:t>
            </a:r>
            <a:r>
              <a:rPr lang="en-US" sz="3600" dirty="0"/>
              <a:t>ommercial database management systems are beginning to include lineage metadata capabilities for tracking attribute values processed and transformed among relational database tables </a:t>
            </a:r>
            <a:r>
              <a:rPr lang="en-US" dirty="0"/>
              <a:t>…</a:t>
            </a:r>
          </a:p>
        </p:txBody>
      </p:sp>
      <p:sp>
        <p:nvSpPr>
          <p:cNvPr id="4" name="Slide Number Placeholder 3">
            <a:extLst>
              <a:ext uri="{FF2B5EF4-FFF2-40B4-BE49-F238E27FC236}">
                <a16:creationId xmlns:a16="http://schemas.microsoft.com/office/drawing/2014/main" id="{8A742500-27E6-402E-9EAA-C28D0E8B1F94}"/>
              </a:ext>
            </a:extLst>
          </p:cNvPr>
          <p:cNvSpPr>
            <a:spLocks noGrp="1"/>
          </p:cNvSpPr>
          <p:nvPr>
            <p:ph type="sldNum" sz="quarter" idx="12"/>
          </p:nvPr>
        </p:nvSpPr>
        <p:spPr/>
        <p:txBody>
          <a:bodyPr/>
          <a:lstStyle/>
          <a:p>
            <a:fld id="{EBF53699-E175-46B2-9FE5-5D14452BAEE3}" type="slidenum">
              <a:rPr lang="en-US" smtClean="0"/>
              <a:t>50</a:t>
            </a:fld>
            <a:endParaRPr lang="en-US"/>
          </a:p>
        </p:txBody>
      </p:sp>
      <p:pic>
        <p:nvPicPr>
          <p:cNvPr id="5" name="Picture 4">
            <a:extLst>
              <a:ext uri="{FF2B5EF4-FFF2-40B4-BE49-F238E27FC236}">
                <a16:creationId xmlns:a16="http://schemas.microsoft.com/office/drawing/2014/main" id="{2D326252-1EDB-4A4E-9D8B-046B624C80D1}"/>
              </a:ext>
            </a:extLst>
          </p:cNvPr>
          <p:cNvPicPr>
            <a:picLocks noChangeAspect="1"/>
          </p:cNvPicPr>
          <p:nvPr/>
        </p:nvPicPr>
        <p:blipFill>
          <a:blip r:embed="rId2"/>
          <a:stretch>
            <a:fillRect/>
          </a:stretch>
        </p:blipFill>
        <p:spPr>
          <a:xfrm>
            <a:off x="838200" y="1899971"/>
            <a:ext cx="9667875" cy="4664750"/>
          </a:xfrm>
          <a:prstGeom prst="rect">
            <a:avLst/>
          </a:prstGeom>
        </p:spPr>
      </p:pic>
      <p:pic>
        <p:nvPicPr>
          <p:cNvPr id="6" name="Picture 5">
            <a:extLst>
              <a:ext uri="{FF2B5EF4-FFF2-40B4-BE49-F238E27FC236}">
                <a16:creationId xmlns:a16="http://schemas.microsoft.com/office/drawing/2014/main" id="{71AC63E1-48EB-4289-8EE4-A2D0279A9BE3}"/>
              </a:ext>
            </a:extLst>
          </p:cNvPr>
          <p:cNvPicPr>
            <a:picLocks noChangeAspect="1"/>
          </p:cNvPicPr>
          <p:nvPr/>
        </p:nvPicPr>
        <p:blipFill>
          <a:blip r:embed="rId3"/>
          <a:stretch>
            <a:fillRect/>
          </a:stretch>
        </p:blipFill>
        <p:spPr>
          <a:xfrm>
            <a:off x="4482968" y="1447763"/>
            <a:ext cx="7429212" cy="2076487"/>
          </a:xfrm>
          <a:prstGeom prst="rect">
            <a:avLst/>
          </a:prstGeom>
        </p:spPr>
      </p:pic>
    </p:spTree>
    <p:extLst>
      <p:ext uri="{BB962C8B-B14F-4D97-AF65-F5344CB8AC3E}">
        <p14:creationId xmlns:p14="http://schemas.microsoft.com/office/powerpoint/2010/main" val="44886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54B7-24FF-4462-B6AC-B659EB076E55}"/>
              </a:ext>
            </a:extLst>
          </p:cNvPr>
          <p:cNvSpPr>
            <a:spLocks noGrp="1"/>
          </p:cNvSpPr>
          <p:nvPr>
            <p:ph type="title"/>
          </p:nvPr>
        </p:nvSpPr>
        <p:spPr>
          <a:xfrm>
            <a:off x="0" y="0"/>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F4DD1E12-0B6C-4284-8D38-1FF00BC26FEE}"/>
              </a:ext>
            </a:extLst>
          </p:cNvPr>
          <p:cNvSpPr>
            <a:spLocks noGrp="1"/>
          </p:cNvSpPr>
          <p:nvPr>
            <p:ph idx="1"/>
          </p:nvPr>
        </p:nvSpPr>
        <p:spPr>
          <a:xfrm>
            <a:off x="838200" y="1325563"/>
            <a:ext cx="10515600" cy="4351338"/>
          </a:xfrm>
        </p:spPr>
        <p:txBody>
          <a:bodyPr/>
          <a:lstStyle/>
          <a:p>
            <a:pPr>
              <a:buFont typeface="Wingdings" panose="05000000000000000000" pitchFamily="2" charset="2"/>
              <a:buChar char="ü"/>
            </a:pPr>
            <a:r>
              <a:rPr lang="en-US" sz="3600" dirty="0">
                <a:solidFill>
                  <a:schemeClr val="tx1">
                    <a:lumMod val="50000"/>
                    <a:lumOff val="50000"/>
                  </a:schemeClr>
                </a:solidFill>
              </a:rPr>
              <a:t>Data protection by design</a:t>
            </a:r>
          </a:p>
          <a:p>
            <a:r>
              <a:rPr lang="en-US" sz="3600" dirty="0"/>
              <a:t>System Security Plan</a:t>
            </a:r>
          </a:p>
          <a:p>
            <a:pPr lvl="1"/>
            <a:r>
              <a:rPr lang="en-US" sz="3200" dirty="0"/>
              <a:t>Cloud computing specifications</a:t>
            </a:r>
          </a:p>
          <a:p>
            <a:pPr lvl="1"/>
            <a:r>
              <a:rPr lang="en-US" sz="3200" dirty="0"/>
              <a:t>Security control inheritance</a:t>
            </a:r>
          </a:p>
          <a:p>
            <a:pPr lvl="1"/>
            <a:r>
              <a:rPr lang="en-US" sz="3200" dirty="0"/>
              <a:t>Team project SSP review and discussion </a:t>
            </a:r>
          </a:p>
          <a:p>
            <a:endParaRPr lang="en-US" dirty="0"/>
          </a:p>
        </p:txBody>
      </p:sp>
      <p:sp>
        <p:nvSpPr>
          <p:cNvPr id="4" name="Slide Number Placeholder 3">
            <a:extLst>
              <a:ext uri="{FF2B5EF4-FFF2-40B4-BE49-F238E27FC236}">
                <a16:creationId xmlns:a16="http://schemas.microsoft.com/office/drawing/2014/main" id="{E620DA0D-2CB9-4F12-838E-B651B527633A}"/>
              </a:ext>
            </a:extLst>
          </p:cNvPr>
          <p:cNvSpPr>
            <a:spLocks noGrp="1"/>
          </p:cNvSpPr>
          <p:nvPr>
            <p:ph type="sldNum" sz="quarter" idx="12"/>
          </p:nvPr>
        </p:nvSpPr>
        <p:spPr/>
        <p:txBody>
          <a:bodyPr/>
          <a:lstStyle/>
          <a:p>
            <a:fld id="{EBF53699-E175-46B2-9FE5-5D14452BAEE3}" type="slidenum">
              <a:rPr lang="en-US" smtClean="0"/>
              <a:t>51</a:t>
            </a:fld>
            <a:endParaRPr lang="en-US"/>
          </a:p>
        </p:txBody>
      </p:sp>
    </p:spTree>
    <p:extLst>
      <p:ext uri="{BB962C8B-B14F-4D97-AF65-F5344CB8AC3E}">
        <p14:creationId xmlns:p14="http://schemas.microsoft.com/office/powerpoint/2010/main" val="4087847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Cloud computing</a:t>
            </a:r>
          </a:p>
        </p:txBody>
      </p:sp>
      <p:sp>
        <p:nvSpPr>
          <p:cNvPr id="3" name="Content Placeholder 2"/>
          <p:cNvSpPr>
            <a:spLocks noGrp="1"/>
          </p:cNvSpPr>
          <p:nvPr>
            <p:ph idx="1"/>
          </p:nvPr>
        </p:nvSpPr>
        <p:spPr>
          <a:xfrm>
            <a:off x="406121" y="1325563"/>
            <a:ext cx="10515600" cy="4851400"/>
          </a:xfrm>
        </p:spPr>
        <p:txBody>
          <a:bodyPr>
            <a:normAutofit/>
          </a:bodyPr>
          <a:lstStyle/>
          <a:p>
            <a:pPr marL="0" indent="0">
              <a:buNone/>
            </a:pPr>
            <a:r>
              <a:rPr lang="en-US" b="1" dirty="0"/>
              <a:t>Cloud computing </a:t>
            </a:r>
            <a:r>
              <a:rPr lang="en-US" dirty="0"/>
              <a:t>enables ubiquitous, convenient, on-demand network access to a shared pool of configurable computing resources that can be rapidly provisioned and released with minimal management effort or service provider interaction</a:t>
            </a:r>
          </a:p>
          <a:p>
            <a:pPr marL="0" indent="0">
              <a:buNone/>
            </a:pPr>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8694232" y="3156139"/>
            <a:ext cx="3293320" cy="3581545"/>
          </a:xfrm>
          <a:prstGeom prst="rect">
            <a:avLst/>
          </a:prstGeom>
          <a:ln w="25400">
            <a:solidFill>
              <a:schemeClr val="tx1"/>
            </a:solidFill>
          </a:ln>
        </p:spPr>
      </p:pic>
    </p:spTree>
    <p:extLst>
      <p:ext uri="{BB962C8B-B14F-4D97-AF65-F5344CB8AC3E}">
        <p14:creationId xmlns:p14="http://schemas.microsoft.com/office/powerpoint/2010/main" val="353276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074013" cy="1039045"/>
          </a:xfrm>
        </p:spPr>
        <p:txBody>
          <a:bodyPr/>
          <a:lstStyle/>
          <a:p>
            <a:r>
              <a:rPr lang="en-US" dirty="0"/>
              <a:t>Essential Characteristics of Cloud Computing</a:t>
            </a:r>
          </a:p>
        </p:txBody>
      </p:sp>
      <p:sp>
        <p:nvSpPr>
          <p:cNvPr id="3" name="Content Placeholder 2"/>
          <p:cNvSpPr>
            <a:spLocks noGrp="1"/>
          </p:cNvSpPr>
          <p:nvPr>
            <p:ph idx="1"/>
          </p:nvPr>
        </p:nvSpPr>
        <p:spPr>
          <a:xfrm>
            <a:off x="2281083" y="1307690"/>
            <a:ext cx="9003890" cy="3952567"/>
          </a:xfrm>
        </p:spPr>
        <p:txBody>
          <a:bodyPr>
            <a:noAutofit/>
          </a:bodyPr>
          <a:lstStyle/>
          <a:p>
            <a:pPr marL="514350" indent="-514350">
              <a:buFont typeface="+mj-lt"/>
              <a:buAutoNum type="arabicPeriod"/>
            </a:pPr>
            <a:r>
              <a:rPr lang="en-US" b="1" dirty="0"/>
              <a:t>On-demand self-service</a:t>
            </a:r>
          </a:p>
          <a:p>
            <a:pPr marL="514350" indent="-514350">
              <a:buFont typeface="+mj-lt"/>
              <a:buAutoNum type="arabicPeriod"/>
            </a:pPr>
            <a:r>
              <a:rPr lang="en-US" b="1" dirty="0"/>
              <a:t>Broad network access</a:t>
            </a:r>
          </a:p>
          <a:p>
            <a:pPr marL="514350" indent="-514350">
              <a:buFont typeface="+mj-lt"/>
              <a:buAutoNum type="arabicPeriod"/>
            </a:pPr>
            <a:r>
              <a:rPr lang="en-US" b="1" dirty="0"/>
              <a:t>Resource pooling</a:t>
            </a:r>
            <a:endParaRPr lang="en-US" dirty="0"/>
          </a:p>
          <a:p>
            <a:pPr marL="514350" indent="-514350">
              <a:buFont typeface="+mj-lt"/>
              <a:buAutoNum type="arabicPeriod"/>
            </a:pPr>
            <a:r>
              <a:rPr lang="en-US" b="1" dirty="0"/>
              <a:t>Rapid elasticity</a:t>
            </a:r>
          </a:p>
          <a:p>
            <a:pPr marL="514350" indent="-514350">
              <a:buFont typeface="+mj-lt"/>
              <a:buAutoNum type="arabicPeriod"/>
            </a:pPr>
            <a:r>
              <a:rPr lang="en-US" b="1" dirty="0"/>
              <a:t>Measured service</a:t>
            </a:r>
            <a:endParaRPr lang="en-US" sz="2400" dirty="0"/>
          </a:p>
        </p:txBody>
      </p:sp>
      <p:sp>
        <p:nvSpPr>
          <p:cNvPr id="4" name="Rectangle 3"/>
          <p:cNvSpPr/>
          <p:nvPr/>
        </p:nvSpPr>
        <p:spPr>
          <a:xfrm>
            <a:off x="4781284" y="6488668"/>
            <a:ext cx="7865807" cy="369332"/>
          </a:xfrm>
          <a:prstGeom prst="rect">
            <a:avLst/>
          </a:prstGeom>
        </p:spPr>
        <p:txBody>
          <a:bodyPr wrap="square">
            <a:spAutoFit/>
          </a:bodyPr>
          <a:lstStyle/>
          <a:p>
            <a:r>
              <a:rPr lang="en-US" dirty="0"/>
              <a:t>http://nvlpubs.nist.gov/nistpubs/Legacy/SP/nistspecialpublication800-145.pdf</a:t>
            </a:r>
          </a:p>
        </p:txBody>
      </p:sp>
    </p:spTree>
    <p:extLst>
      <p:ext uri="{BB962C8B-B14F-4D97-AF65-F5344CB8AC3E}">
        <p14:creationId xmlns:p14="http://schemas.microsoft.com/office/powerpoint/2010/main" val="1145566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fontScale="90000"/>
          </a:bodyPr>
          <a:lstStyle/>
          <a:p>
            <a:r>
              <a:rPr lang="en-US" dirty="0"/>
              <a:t>Which Service Model(s) of cloud computing is your project’s information system providing to your end users?</a:t>
            </a:r>
          </a:p>
        </p:txBody>
      </p:sp>
      <p:pic>
        <p:nvPicPr>
          <p:cNvPr id="5" name="Picture 4"/>
          <p:cNvPicPr>
            <a:picLocks noChangeAspect="1"/>
          </p:cNvPicPr>
          <p:nvPr/>
        </p:nvPicPr>
        <p:blipFill>
          <a:blip r:embed="rId2"/>
          <a:stretch>
            <a:fillRect/>
          </a:stretch>
        </p:blipFill>
        <p:spPr>
          <a:xfrm>
            <a:off x="357830" y="2057400"/>
            <a:ext cx="11701823" cy="3041809"/>
          </a:xfrm>
          <a:prstGeom prst="rect">
            <a:avLst/>
          </a:prstGeom>
        </p:spPr>
      </p:pic>
    </p:spTree>
    <p:extLst>
      <p:ext uri="{BB962C8B-B14F-4D97-AF65-F5344CB8AC3E}">
        <p14:creationId xmlns:p14="http://schemas.microsoft.com/office/powerpoint/2010/main" val="1406474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3 Service Models of Cloud Computing</a:t>
            </a:r>
          </a:p>
        </p:txBody>
      </p:sp>
      <p:sp>
        <p:nvSpPr>
          <p:cNvPr id="3" name="Content Placeholder 2"/>
          <p:cNvSpPr>
            <a:spLocks noGrp="1"/>
          </p:cNvSpPr>
          <p:nvPr>
            <p:ph idx="1"/>
          </p:nvPr>
        </p:nvSpPr>
        <p:spPr>
          <a:xfrm>
            <a:off x="838200" y="1111045"/>
            <a:ext cx="10515600" cy="5065918"/>
          </a:xfrm>
        </p:spPr>
        <p:txBody>
          <a:bodyPr>
            <a:normAutofit/>
          </a:bodyPr>
          <a:lstStyle/>
          <a:p>
            <a:pPr marL="0" indent="0">
              <a:buNone/>
            </a:pPr>
            <a:r>
              <a:rPr lang="en-US" b="1" dirty="0"/>
              <a:t>Infrastructure as a Service (IaaS)</a:t>
            </a:r>
          </a:p>
          <a:p>
            <a:pPr marL="0" indent="0">
              <a:buNone/>
            </a:pPr>
            <a:r>
              <a:rPr lang="en-US" dirty="0"/>
              <a:t>Provides processing, storage, networks, and other fundamental computing resources </a:t>
            </a:r>
          </a:p>
          <a:p>
            <a:pPr marL="0" indent="0">
              <a:buNone/>
            </a:pPr>
            <a:r>
              <a:rPr lang="en-US" dirty="0"/>
              <a:t>Consumer is able to deploy and run arbitrary software, which can include operating systems and applications</a:t>
            </a:r>
          </a:p>
          <a:p>
            <a:r>
              <a:rPr lang="en-US" dirty="0"/>
              <a:t>The consumer does not manage or control the underlying cloud infrastructure, </a:t>
            </a:r>
          </a:p>
          <a:p>
            <a:pPr lvl="1"/>
            <a:r>
              <a:rPr lang="en-US" dirty="0"/>
              <a:t>but has control over operating systems, storage, and deployed applications; and possibly limited control of select networking components (e.g., host firewalls)</a:t>
            </a:r>
          </a:p>
        </p:txBody>
      </p:sp>
      <p:sp>
        <p:nvSpPr>
          <p:cNvPr id="4" name="Rectangle 3"/>
          <p:cNvSpPr/>
          <p:nvPr/>
        </p:nvSpPr>
        <p:spPr>
          <a:xfrm>
            <a:off x="4791333" y="6488668"/>
            <a:ext cx="7865807" cy="369332"/>
          </a:xfrm>
          <a:prstGeom prst="rect">
            <a:avLst/>
          </a:prstGeom>
        </p:spPr>
        <p:txBody>
          <a:bodyPr wrap="square">
            <a:spAutoFit/>
          </a:bodyPr>
          <a:lstStyle/>
          <a:p>
            <a:r>
              <a:rPr lang="en-US" dirty="0"/>
              <a:t>http://nvlpubs.nist.gov/nistpubs/Legacy/SP/nistspecialpublication800-145.pdf</a:t>
            </a:r>
          </a:p>
        </p:txBody>
      </p:sp>
    </p:spTree>
    <p:extLst>
      <p:ext uri="{BB962C8B-B14F-4D97-AF65-F5344CB8AC3E}">
        <p14:creationId xmlns:p14="http://schemas.microsoft.com/office/powerpoint/2010/main" val="29704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3 Service Models of Cloud Computing</a:t>
            </a:r>
          </a:p>
        </p:txBody>
      </p:sp>
      <p:sp>
        <p:nvSpPr>
          <p:cNvPr id="3" name="Content Placeholder 2"/>
          <p:cNvSpPr>
            <a:spLocks noGrp="1"/>
          </p:cNvSpPr>
          <p:nvPr>
            <p:ph idx="1"/>
          </p:nvPr>
        </p:nvSpPr>
        <p:spPr>
          <a:xfrm>
            <a:off x="838200" y="1111045"/>
            <a:ext cx="10515600" cy="5065918"/>
          </a:xfrm>
        </p:spPr>
        <p:txBody>
          <a:bodyPr>
            <a:normAutofit/>
          </a:bodyPr>
          <a:lstStyle/>
          <a:p>
            <a:pPr marL="0" indent="0">
              <a:buNone/>
            </a:pPr>
            <a:r>
              <a:rPr lang="en-US" b="1" dirty="0"/>
              <a:t>Platform as a Service (PaaS)</a:t>
            </a:r>
          </a:p>
          <a:p>
            <a:pPr marL="0" indent="0">
              <a:buNone/>
            </a:pPr>
            <a:r>
              <a:rPr lang="en-US" dirty="0"/>
              <a:t>Consumer is provided capability to deploy onto the cloud infrastructure consumer-created or acquired applications created using programming languages, libraries, services, and tools supported by the provider</a:t>
            </a:r>
          </a:p>
          <a:p>
            <a:pPr lvl="1"/>
            <a:r>
              <a:rPr lang="en-US" sz="2800" dirty="0"/>
              <a:t>The consumer does not manage or control the underlying cloud infrastructure including network, servers, operating systems, or storage, </a:t>
            </a:r>
          </a:p>
          <a:p>
            <a:pPr lvl="2"/>
            <a:r>
              <a:rPr lang="en-US" sz="2400" dirty="0"/>
              <a:t>but has control over the deployed applications and possibly configuration settings for the application-hosting environment</a:t>
            </a:r>
          </a:p>
        </p:txBody>
      </p:sp>
      <p:sp>
        <p:nvSpPr>
          <p:cNvPr id="4" name="Rectangle 3"/>
          <p:cNvSpPr/>
          <p:nvPr/>
        </p:nvSpPr>
        <p:spPr>
          <a:xfrm>
            <a:off x="4791333" y="6488668"/>
            <a:ext cx="7865807" cy="369332"/>
          </a:xfrm>
          <a:prstGeom prst="rect">
            <a:avLst/>
          </a:prstGeom>
        </p:spPr>
        <p:txBody>
          <a:bodyPr wrap="square">
            <a:spAutoFit/>
          </a:bodyPr>
          <a:lstStyle/>
          <a:p>
            <a:r>
              <a:rPr lang="en-US" dirty="0"/>
              <a:t>http://nvlpubs.nist.gov/nistpubs/Legacy/SP/nistspecialpublication800-145.pdf</a:t>
            </a:r>
          </a:p>
        </p:txBody>
      </p:sp>
    </p:spTree>
    <p:extLst>
      <p:ext uri="{BB962C8B-B14F-4D97-AF65-F5344CB8AC3E}">
        <p14:creationId xmlns:p14="http://schemas.microsoft.com/office/powerpoint/2010/main" val="176309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3 Service Models of Cloud Computing</a:t>
            </a:r>
          </a:p>
        </p:txBody>
      </p:sp>
      <p:sp>
        <p:nvSpPr>
          <p:cNvPr id="3" name="Content Placeholder 2"/>
          <p:cNvSpPr>
            <a:spLocks noGrp="1"/>
          </p:cNvSpPr>
          <p:nvPr>
            <p:ph idx="1"/>
          </p:nvPr>
        </p:nvSpPr>
        <p:spPr>
          <a:xfrm>
            <a:off x="838200" y="1111045"/>
            <a:ext cx="10515600" cy="5065918"/>
          </a:xfrm>
        </p:spPr>
        <p:txBody>
          <a:bodyPr>
            <a:normAutofit/>
          </a:bodyPr>
          <a:lstStyle/>
          <a:p>
            <a:pPr marL="0" indent="0">
              <a:buNone/>
            </a:pPr>
            <a:r>
              <a:rPr lang="en-US" b="1" dirty="0"/>
              <a:t>Software as a Service (SaaS)</a:t>
            </a:r>
          </a:p>
          <a:p>
            <a:pPr marL="0" indent="0">
              <a:buNone/>
            </a:pPr>
            <a:r>
              <a:rPr lang="en-US" dirty="0"/>
              <a:t>The capability provided to the consumer is to use the provider’s applications running on a cloud infrastructure </a:t>
            </a:r>
          </a:p>
          <a:p>
            <a:pPr lvl="1"/>
            <a:r>
              <a:rPr lang="en-US" sz="2800" dirty="0"/>
              <a:t>Accessible from various client devices through either a thin client interface, such as a web browser or a program interface</a:t>
            </a:r>
          </a:p>
          <a:p>
            <a:pPr lvl="1"/>
            <a:r>
              <a:rPr lang="en-US" sz="2800" dirty="0"/>
              <a:t>The consumer does not manage or control the underlying cloud infrastructure including network, servers, operating systems, storage, or even individual application capabilities, with the possible exception of limited user specific application configuration settings </a:t>
            </a:r>
          </a:p>
        </p:txBody>
      </p:sp>
      <p:sp>
        <p:nvSpPr>
          <p:cNvPr id="4" name="Rectangle 3"/>
          <p:cNvSpPr/>
          <p:nvPr/>
        </p:nvSpPr>
        <p:spPr>
          <a:xfrm>
            <a:off x="4791333" y="6488668"/>
            <a:ext cx="7865807" cy="369332"/>
          </a:xfrm>
          <a:prstGeom prst="rect">
            <a:avLst/>
          </a:prstGeom>
        </p:spPr>
        <p:txBody>
          <a:bodyPr wrap="square">
            <a:spAutoFit/>
          </a:bodyPr>
          <a:lstStyle/>
          <a:p>
            <a:r>
              <a:rPr lang="en-US" dirty="0"/>
              <a:t>http://nvlpubs.nist.gov/nistpubs/Legacy/SP/nistspecialpublication800-145.pdf</a:t>
            </a:r>
          </a:p>
        </p:txBody>
      </p:sp>
    </p:spTree>
    <p:extLst>
      <p:ext uri="{BB962C8B-B14F-4D97-AF65-F5344CB8AC3E}">
        <p14:creationId xmlns:p14="http://schemas.microsoft.com/office/powerpoint/2010/main" val="199229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r>
              <a:rPr lang="en-US" dirty="0"/>
              <a:t>Which cloud deployment model is your project’s information system based on?</a:t>
            </a:r>
          </a:p>
        </p:txBody>
      </p:sp>
      <p:pic>
        <p:nvPicPr>
          <p:cNvPr id="3" name="Picture 2"/>
          <p:cNvPicPr>
            <a:picLocks noChangeAspect="1"/>
          </p:cNvPicPr>
          <p:nvPr/>
        </p:nvPicPr>
        <p:blipFill>
          <a:blip r:embed="rId2"/>
          <a:stretch>
            <a:fillRect/>
          </a:stretch>
        </p:blipFill>
        <p:spPr>
          <a:xfrm>
            <a:off x="2112907" y="1325563"/>
            <a:ext cx="8077839" cy="5510049"/>
          </a:xfrm>
          <a:prstGeom prst="rect">
            <a:avLst/>
          </a:prstGeom>
        </p:spPr>
      </p:pic>
    </p:spTree>
    <p:extLst>
      <p:ext uri="{BB962C8B-B14F-4D97-AF65-F5344CB8AC3E}">
        <p14:creationId xmlns:p14="http://schemas.microsoft.com/office/powerpoint/2010/main" val="501072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4 Deployment Models of Cloud Computing</a:t>
            </a:r>
          </a:p>
        </p:txBody>
      </p:sp>
      <p:sp>
        <p:nvSpPr>
          <p:cNvPr id="3" name="Content Placeholder 2"/>
          <p:cNvSpPr>
            <a:spLocks noGrp="1"/>
          </p:cNvSpPr>
          <p:nvPr>
            <p:ph idx="1"/>
          </p:nvPr>
        </p:nvSpPr>
        <p:spPr>
          <a:xfrm>
            <a:off x="838200" y="1209368"/>
            <a:ext cx="10515600" cy="5279300"/>
          </a:xfrm>
        </p:spPr>
        <p:txBody>
          <a:bodyPr>
            <a:normAutofit/>
          </a:bodyPr>
          <a:lstStyle/>
          <a:p>
            <a:pPr marL="0" indent="0">
              <a:buNone/>
            </a:pPr>
            <a:r>
              <a:rPr lang="en-US" sz="3200" b="1" dirty="0"/>
              <a:t>Public cloud</a:t>
            </a:r>
          </a:p>
          <a:p>
            <a:pPr marL="0" indent="0">
              <a:buNone/>
            </a:pPr>
            <a:r>
              <a:rPr lang="en-US" sz="3200" dirty="0"/>
              <a:t>The cloud infrastructure is provisioned for open use by the general public </a:t>
            </a:r>
          </a:p>
          <a:p>
            <a:pPr lvl="1"/>
            <a:r>
              <a:rPr lang="en-US" sz="2800" dirty="0"/>
              <a:t>It may be owned, managed, and operated by a business, academic, or government organization, or some combination of them. It exists on the premises of the cloud provider</a:t>
            </a:r>
          </a:p>
        </p:txBody>
      </p:sp>
      <p:sp>
        <p:nvSpPr>
          <p:cNvPr id="4" name="Rectangle 3"/>
          <p:cNvSpPr/>
          <p:nvPr/>
        </p:nvSpPr>
        <p:spPr>
          <a:xfrm>
            <a:off x="4807972" y="6488668"/>
            <a:ext cx="7865807" cy="369332"/>
          </a:xfrm>
          <a:prstGeom prst="rect">
            <a:avLst/>
          </a:prstGeom>
        </p:spPr>
        <p:txBody>
          <a:bodyPr wrap="square">
            <a:spAutoFit/>
          </a:bodyPr>
          <a:lstStyle/>
          <a:p>
            <a:r>
              <a:rPr lang="en-US" dirty="0"/>
              <a:t>http://nvlpubs.nist.gov/nistpubs/Legacy/SP/nistspecialpublication800-145.pdf</a:t>
            </a:r>
          </a:p>
        </p:txBody>
      </p:sp>
    </p:spTree>
    <p:extLst>
      <p:ext uri="{BB962C8B-B14F-4D97-AF65-F5344CB8AC3E}">
        <p14:creationId xmlns:p14="http://schemas.microsoft.com/office/powerpoint/2010/main" val="392043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71518"/>
          </a:xfrm>
        </p:spPr>
        <p:txBody>
          <a:bodyPr>
            <a:normAutofit/>
          </a:bodyPr>
          <a:lstStyle/>
          <a:p>
            <a:r>
              <a:rPr lang="en-US" sz="4000" dirty="0"/>
              <a:t>Some challenging data protection requirements may be solved with techniques presented in this webinar…</a:t>
            </a:r>
          </a:p>
        </p:txBody>
      </p:sp>
      <p:sp>
        <p:nvSpPr>
          <p:cNvPr id="5" name="Slide Number Placeholder 4"/>
          <p:cNvSpPr>
            <a:spLocks noGrp="1"/>
          </p:cNvSpPr>
          <p:nvPr>
            <p:ph type="sldNum" sz="quarter" idx="12"/>
          </p:nvPr>
        </p:nvSpPr>
        <p:spPr/>
        <p:txBody>
          <a:bodyPr/>
          <a:lstStyle/>
          <a:p>
            <a:fld id="{7BC98A21-439F-4DB1-A63B-069B13B3CCA6}" type="slidenum">
              <a:rPr lang="en-US" smtClean="0"/>
              <a:t>6</a:t>
            </a:fld>
            <a:endParaRPr lang="en-US"/>
          </a:p>
        </p:txBody>
      </p:sp>
      <p:sp>
        <p:nvSpPr>
          <p:cNvPr id="7" name="Content Placeholder 2">
            <a:extLst>
              <a:ext uri="{FF2B5EF4-FFF2-40B4-BE49-F238E27FC236}">
                <a16:creationId xmlns:a16="http://schemas.microsoft.com/office/drawing/2014/main" id="{6EB94192-53DC-47C7-BA31-D7D6ABA8E0BC}"/>
              </a:ext>
            </a:extLst>
          </p:cNvPr>
          <p:cNvSpPr txBox="1">
            <a:spLocks/>
          </p:cNvSpPr>
          <p:nvPr/>
        </p:nvSpPr>
        <p:spPr>
          <a:xfrm>
            <a:off x="1957137" y="1836644"/>
            <a:ext cx="9396663" cy="4519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000" b="1" dirty="0">
                <a:solidFill>
                  <a:schemeClr val="bg1">
                    <a:lumMod val="65000"/>
                  </a:schemeClr>
                </a:solidFill>
              </a:rPr>
              <a:t>Collection</a:t>
            </a:r>
            <a:r>
              <a:rPr lang="en-US" sz="2000" dirty="0">
                <a:solidFill>
                  <a:schemeClr val="bg1">
                    <a:lumMod val="65000"/>
                  </a:schemeClr>
                </a:solidFill>
              </a:rPr>
              <a:t> of personal data is </a:t>
            </a:r>
            <a:r>
              <a:rPr lang="en-US" sz="2000" b="1" dirty="0">
                <a:solidFill>
                  <a:schemeClr val="bg1">
                    <a:lumMod val="65000"/>
                  </a:schemeClr>
                </a:solidFill>
              </a:rPr>
              <a:t>fully avoided or minimized </a:t>
            </a:r>
            <a:r>
              <a:rPr lang="en-US" sz="2000" dirty="0">
                <a:solidFill>
                  <a:schemeClr val="bg1">
                    <a:lumMod val="65000"/>
                  </a:schemeClr>
                </a:solidFill>
              </a:rPr>
              <a:t>at the earliest stage of processing </a:t>
            </a:r>
          </a:p>
          <a:p>
            <a:pPr marL="514350" indent="-514350">
              <a:buFont typeface="+mj-lt"/>
              <a:buAutoNum type="arabicPeriod"/>
            </a:pPr>
            <a:r>
              <a:rPr lang="en-US" sz="2000" dirty="0">
                <a:solidFill>
                  <a:schemeClr val="bg1">
                    <a:lumMod val="65000"/>
                  </a:schemeClr>
                </a:solidFill>
              </a:rPr>
              <a:t>Data subjects give </a:t>
            </a:r>
            <a:r>
              <a:rPr lang="en-US" sz="2000" b="1" u="sng" dirty="0">
                <a:solidFill>
                  <a:schemeClr val="bg1">
                    <a:lumMod val="65000"/>
                  </a:schemeClr>
                </a:solidFill>
              </a:rPr>
              <a:t>specific</a:t>
            </a:r>
            <a:r>
              <a:rPr lang="en-US" sz="2000" b="1" dirty="0">
                <a:solidFill>
                  <a:schemeClr val="bg1">
                    <a:lumMod val="65000"/>
                  </a:schemeClr>
                </a:solidFill>
              </a:rPr>
              <a:t>, </a:t>
            </a:r>
            <a:r>
              <a:rPr lang="en-US" sz="2000" b="1" u="sng" dirty="0">
                <a:solidFill>
                  <a:schemeClr val="bg1">
                    <a:lumMod val="65000"/>
                  </a:schemeClr>
                </a:solidFill>
              </a:rPr>
              <a:t>informed</a:t>
            </a:r>
            <a:r>
              <a:rPr lang="en-US" sz="2000" b="1" dirty="0">
                <a:solidFill>
                  <a:schemeClr val="bg1">
                    <a:lumMod val="65000"/>
                  </a:schemeClr>
                </a:solidFill>
              </a:rPr>
              <a:t> and </a:t>
            </a:r>
            <a:r>
              <a:rPr lang="en-US" sz="2000" b="1" u="sng" dirty="0">
                <a:solidFill>
                  <a:schemeClr val="bg1">
                    <a:lumMod val="65000"/>
                  </a:schemeClr>
                </a:solidFill>
              </a:rPr>
              <a:t>explicit</a:t>
            </a:r>
            <a:r>
              <a:rPr lang="en-US" sz="2000" b="1" dirty="0">
                <a:solidFill>
                  <a:schemeClr val="bg1">
                    <a:lumMod val="65000"/>
                  </a:schemeClr>
                </a:solidFill>
              </a:rPr>
              <a:t> consent </a:t>
            </a:r>
            <a:r>
              <a:rPr lang="en-US" sz="2000" dirty="0">
                <a:solidFill>
                  <a:schemeClr val="bg1">
                    <a:lumMod val="65000"/>
                  </a:schemeClr>
                </a:solidFill>
              </a:rPr>
              <a:t>to the processing of their data</a:t>
            </a:r>
          </a:p>
          <a:p>
            <a:pPr marL="514350" indent="-514350">
              <a:buFont typeface="+mj-lt"/>
              <a:buAutoNum type="arabicPeriod"/>
            </a:pPr>
            <a:r>
              <a:rPr lang="en-US" sz="2000" dirty="0"/>
              <a:t>Data subjects have </a:t>
            </a:r>
            <a:r>
              <a:rPr lang="en-US" sz="2000" b="1" dirty="0"/>
              <a:t>right to access, review and rectify </a:t>
            </a:r>
            <a:r>
              <a:rPr lang="en-US" sz="2000" dirty="0"/>
              <a:t>their personal data </a:t>
            </a:r>
          </a:p>
          <a:p>
            <a:pPr marL="514350" indent="-514350">
              <a:buFont typeface="+mj-lt"/>
              <a:buAutoNum type="arabicPeriod"/>
            </a:pPr>
            <a:r>
              <a:rPr lang="en-US" sz="2000" dirty="0"/>
              <a:t>Data subjects have the </a:t>
            </a:r>
            <a:r>
              <a:rPr lang="en-US" sz="2000" b="1" dirty="0"/>
              <a:t>right to withdraw given consent </a:t>
            </a:r>
            <a:r>
              <a:rPr lang="en-US" sz="2000" dirty="0"/>
              <a:t>with effect for the future and </a:t>
            </a:r>
          </a:p>
          <a:p>
            <a:pPr lvl="1"/>
            <a:r>
              <a:rPr lang="en-US" sz="1800" dirty="0"/>
              <a:t>Block access</a:t>
            </a:r>
          </a:p>
          <a:p>
            <a:pPr lvl="1"/>
            <a:r>
              <a:rPr lang="en-US" sz="1800" dirty="0"/>
              <a:t>Constrain processing and use</a:t>
            </a:r>
          </a:p>
          <a:p>
            <a:pPr lvl="1"/>
            <a:r>
              <a:rPr lang="en-US" sz="1800" dirty="0"/>
              <a:t>Erase their personal data</a:t>
            </a:r>
          </a:p>
          <a:p>
            <a:pPr marL="514350" indent="-514350">
              <a:buFont typeface="+mj-lt"/>
              <a:buAutoNum type="arabicPeriod"/>
            </a:pPr>
            <a:r>
              <a:rPr lang="en-US" sz="2000" dirty="0"/>
              <a:t>Personal </a:t>
            </a:r>
            <a:r>
              <a:rPr lang="en-US" sz="2000" b="1" dirty="0"/>
              <a:t>data obtained for one purpose must not be processed for other purposes</a:t>
            </a:r>
            <a:r>
              <a:rPr lang="en-US" sz="2000" dirty="0"/>
              <a:t> not compatible with the original purpose</a:t>
            </a:r>
          </a:p>
        </p:txBody>
      </p:sp>
    </p:spTree>
    <p:extLst>
      <p:ext uri="{BB962C8B-B14F-4D97-AF65-F5344CB8AC3E}">
        <p14:creationId xmlns:p14="http://schemas.microsoft.com/office/powerpoint/2010/main" val="1779029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4 Deployment Models of Cloud Computing</a:t>
            </a:r>
          </a:p>
        </p:txBody>
      </p:sp>
      <p:sp>
        <p:nvSpPr>
          <p:cNvPr id="3" name="Content Placeholder 2"/>
          <p:cNvSpPr>
            <a:spLocks noGrp="1"/>
          </p:cNvSpPr>
          <p:nvPr>
            <p:ph idx="1"/>
          </p:nvPr>
        </p:nvSpPr>
        <p:spPr>
          <a:xfrm>
            <a:off x="838200" y="1209368"/>
            <a:ext cx="10515600" cy="5279300"/>
          </a:xfrm>
        </p:spPr>
        <p:txBody>
          <a:bodyPr>
            <a:normAutofit/>
          </a:bodyPr>
          <a:lstStyle/>
          <a:p>
            <a:pPr marL="0" indent="0">
              <a:buNone/>
            </a:pPr>
            <a:r>
              <a:rPr lang="en-US" sz="3200" b="1" dirty="0"/>
              <a:t>Private cloud</a:t>
            </a:r>
          </a:p>
          <a:p>
            <a:pPr marL="0" indent="0">
              <a:buNone/>
            </a:pPr>
            <a:r>
              <a:rPr lang="en-US" sz="3200" dirty="0"/>
              <a:t>The cloud infrastructure is provisioned for exclusive use by a single organization comprising multiple consumers (e.g., business units)</a:t>
            </a:r>
          </a:p>
          <a:p>
            <a:pPr lvl="1"/>
            <a:r>
              <a:rPr lang="en-US" sz="3200" dirty="0"/>
              <a:t>It may be owned, managed, and operated by the organization, a third party, or some combination of them, and it may exist on or off premises. </a:t>
            </a:r>
          </a:p>
        </p:txBody>
      </p:sp>
      <p:sp>
        <p:nvSpPr>
          <p:cNvPr id="4" name="Rectangle 3"/>
          <p:cNvSpPr/>
          <p:nvPr/>
        </p:nvSpPr>
        <p:spPr>
          <a:xfrm>
            <a:off x="4807972" y="6488668"/>
            <a:ext cx="7865807" cy="369332"/>
          </a:xfrm>
          <a:prstGeom prst="rect">
            <a:avLst/>
          </a:prstGeom>
        </p:spPr>
        <p:txBody>
          <a:bodyPr wrap="square">
            <a:spAutoFit/>
          </a:bodyPr>
          <a:lstStyle/>
          <a:p>
            <a:r>
              <a:rPr lang="en-US" dirty="0"/>
              <a:t>http://nvlpubs.nist.gov/nistpubs/Legacy/SP/nistspecialpublication800-145.pdf</a:t>
            </a:r>
          </a:p>
        </p:txBody>
      </p:sp>
    </p:spTree>
    <p:extLst>
      <p:ext uri="{BB962C8B-B14F-4D97-AF65-F5344CB8AC3E}">
        <p14:creationId xmlns:p14="http://schemas.microsoft.com/office/powerpoint/2010/main" val="258890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4 Deployment Models of Cloud Computing</a:t>
            </a:r>
          </a:p>
        </p:txBody>
      </p:sp>
      <p:sp>
        <p:nvSpPr>
          <p:cNvPr id="3" name="Content Placeholder 2"/>
          <p:cNvSpPr>
            <a:spLocks noGrp="1"/>
          </p:cNvSpPr>
          <p:nvPr>
            <p:ph idx="1"/>
          </p:nvPr>
        </p:nvSpPr>
        <p:spPr>
          <a:xfrm>
            <a:off x="838200" y="1209368"/>
            <a:ext cx="10515600" cy="5279300"/>
          </a:xfrm>
        </p:spPr>
        <p:txBody>
          <a:bodyPr>
            <a:normAutofit/>
          </a:bodyPr>
          <a:lstStyle/>
          <a:p>
            <a:pPr marL="0" indent="0">
              <a:buNone/>
            </a:pPr>
            <a:r>
              <a:rPr lang="en-US" sz="3200" b="1" dirty="0"/>
              <a:t>Community cloud</a:t>
            </a:r>
          </a:p>
          <a:p>
            <a:pPr marL="0" indent="0">
              <a:buNone/>
            </a:pPr>
            <a:r>
              <a:rPr lang="en-US" sz="3200" dirty="0"/>
              <a:t>Provisioned for use by a specific community of consumers from organizations with shared concerns </a:t>
            </a:r>
          </a:p>
          <a:p>
            <a:pPr lvl="1"/>
            <a:r>
              <a:rPr lang="en-US" dirty="0"/>
              <a:t>It may be owned, managed, and operated by one or more of the organizations in the community, a third party, or some combination of them, and it may exist on or off premises</a:t>
            </a:r>
          </a:p>
        </p:txBody>
      </p:sp>
      <p:sp>
        <p:nvSpPr>
          <p:cNvPr id="4" name="Rectangle 3"/>
          <p:cNvSpPr/>
          <p:nvPr/>
        </p:nvSpPr>
        <p:spPr>
          <a:xfrm>
            <a:off x="4807972" y="6488668"/>
            <a:ext cx="7865807" cy="369332"/>
          </a:xfrm>
          <a:prstGeom prst="rect">
            <a:avLst/>
          </a:prstGeom>
        </p:spPr>
        <p:txBody>
          <a:bodyPr wrap="square">
            <a:spAutoFit/>
          </a:bodyPr>
          <a:lstStyle/>
          <a:p>
            <a:r>
              <a:rPr lang="en-US" dirty="0"/>
              <a:t>http://nvlpubs.nist.gov/nistpubs/Legacy/SP/nistspecialpublication800-145.pdf</a:t>
            </a:r>
          </a:p>
        </p:txBody>
      </p:sp>
    </p:spTree>
    <p:extLst>
      <p:ext uri="{BB962C8B-B14F-4D97-AF65-F5344CB8AC3E}">
        <p14:creationId xmlns:p14="http://schemas.microsoft.com/office/powerpoint/2010/main" val="325719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4 Deployment Models of Cloud Computing</a:t>
            </a:r>
          </a:p>
        </p:txBody>
      </p:sp>
      <p:sp>
        <p:nvSpPr>
          <p:cNvPr id="3" name="Content Placeholder 2"/>
          <p:cNvSpPr>
            <a:spLocks noGrp="1"/>
          </p:cNvSpPr>
          <p:nvPr>
            <p:ph idx="1"/>
          </p:nvPr>
        </p:nvSpPr>
        <p:spPr>
          <a:xfrm>
            <a:off x="838200" y="1209368"/>
            <a:ext cx="10515600" cy="5279300"/>
          </a:xfrm>
        </p:spPr>
        <p:txBody>
          <a:bodyPr>
            <a:normAutofit/>
          </a:bodyPr>
          <a:lstStyle/>
          <a:p>
            <a:pPr marL="0" indent="0">
              <a:buNone/>
            </a:pPr>
            <a:r>
              <a:rPr lang="en-US" sz="3200" b="1" dirty="0"/>
              <a:t>Hybrid cloud</a:t>
            </a:r>
          </a:p>
          <a:p>
            <a:pPr marL="0" indent="0">
              <a:buNone/>
            </a:pPr>
            <a:r>
              <a:rPr lang="en-US" sz="3200" dirty="0"/>
              <a:t>A composition of two or more distinct cloud infrastructures (private, community, or public) that remain unique entities</a:t>
            </a:r>
          </a:p>
          <a:p>
            <a:pPr lvl="1"/>
            <a:r>
              <a:rPr lang="en-US" sz="3200" dirty="0"/>
              <a:t>…but are bound together by standardized or proprietary technology that enables data and application portability</a:t>
            </a:r>
          </a:p>
        </p:txBody>
      </p:sp>
      <p:sp>
        <p:nvSpPr>
          <p:cNvPr id="4" name="Rectangle 3"/>
          <p:cNvSpPr/>
          <p:nvPr/>
        </p:nvSpPr>
        <p:spPr>
          <a:xfrm>
            <a:off x="4807972" y="6488668"/>
            <a:ext cx="7865807" cy="369332"/>
          </a:xfrm>
          <a:prstGeom prst="rect">
            <a:avLst/>
          </a:prstGeom>
        </p:spPr>
        <p:txBody>
          <a:bodyPr wrap="square">
            <a:spAutoFit/>
          </a:bodyPr>
          <a:lstStyle/>
          <a:p>
            <a:r>
              <a:rPr lang="en-US" dirty="0"/>
              <a:t>http://nvlpubs.nist.gov/nistpubs/Legacy/SP/nistspecialpublication800-145.pdf</a:t>
            </a:r>
          </a:p>
        </p:txBody>
      </p:sp>
    </p:spTree>
    <p:extLst>
      <p:ext uri="{BB962C8B-B14F-4D97-AF65-F5344CB8AC3E}">
        <p14:creationId xmlns:p14="http://schemas.microsoft.com/office/powerpoint/2010/main" val="40171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54B7-24FF-4462-B6AC-B659EB076E55}"/>
              </a:ext>
            </a:extLst>
          </p:cNvPr>
          <p:cNvSpPr>
            <a:spLocks noGrp="1"/>
          </p:cNvSpPr>
          <p:nvPr>
            <p:ph type="title"/>
          </p:nvPr>
        </p:nvSpPr>
        <p:spPr>
          <a:xfrm>
            <a:off x="0" y="0"/>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F4DD1E12-0B6C-4284-8D38-1FF00BC26FEE}"/>
              </a:ext>
            </a:extLst>
          </p:cNvPr>
          <p:cNvSpPr>
            <a:spLocks noGrp="1"/>
          </p:cNvSpPr>
          <p:nvPr>
            <p:ph idx="1"/>
          </p:nvPr>
        </p:nvSpPr>
        <p:spPr/>
        <p:txBody>
          <a:bodyPr/>
          <a:lstStyle/>
          <a:p>
            <a:pPr>
              <a:buFont typeface="Wingdings" panose="05000000000000000000" pitchFamily="2" charset="2"/>
              <a:buChar char="ü"/>
            </a:pPr>
            <a:r>
              <a:rPr lang="en-US" sz="3600" dirty="0">
                <a:solidFill>
                  <a:schemeClr val="tx1">
                    <a:lumMod val="50000"/>
                    <a:lumOff val="50000"/>
                  </a:schemeClr>
                </a:solidFill>
              </a:rPr>
              <a:t>Data protection by design</a:t>
            </a:r>
          </a:p>
          <a:p>
            <a:pPr>
              <a:buFont typeface="Wingdings" panose="05000000000000000000" pitchFamily="2" charset="2"/>
              <a:buChar char="ü"/>
            </a:pPr>
            <a:r>
              <a:rPr lang="en-US" sz="3600" dirty="0">
                <a:solidFill>
                  <a:schemeClr val="tx1">
                    <a:lumMod val="50000"/>
                    <a:lumOff val="50000"/>
                  </a:schemeClr>
                </a:solidFill>
              </a:rPr>
              <a:t>Cloud computing specifications</a:t>
            </a:r>
          </a:p>
          <a:p>
            <a:r>
              <a:rPr lang="en-US" sz="3600" dirty="0"/>
              <a:t>Security control origination</a:t>
            </a:r>
          </a:p>
          <a:p>
            <a:r>
              <a:rPr lang="en-US" sz="3600" dirty="0"/>
              <a:t>Team project SSP progress review and discussion</a:t>
            </a:r>
          </a:p>
          <a:p>
            <a:endParaRPr lang="en-US" dirty="0"/>
          </a:p>
        </p:txBody>
      </p:sp>
      <p:sp>
        <p:nvSpPr>
          <p:cNvPr id="4" name="Slide Number Placeholder 3">
            <a:extLst>
              <a:ext uri="{FF2B5EF4-FFF2-40B4-BE49-F238E27FC236}">
                <a16:creationId xmlns:a16="http://schemas.microsoft.com/office/drawing/2014/main" id="{E620DA0D-2CB9-4F12-838E-B651B527633A}"/>
              </a:ext>
            </a:extLst>
          </p:cNvPr>
          <p:cNvSpPr>
            <a:spLocks noGrp="1"/>
          </p:cNvSpPr>
          <p:nvPr>
            <p:ph type="sldNum" sz="quarter" idx="12"/>
          </p:nvPr>
        </p:nvSpPr>
        <p:spPr/>
        <p:txBody>
          <a:bodyPr/>
          <a:lstStyle/>
          <a:p>
            <a:fld id="{EBF53699-E175-46B2-9FE5-5D14452BAEE3}" type="slidenum">
              <a:rPr lang="en-US" smtClean="0"/>
              <a:t>63</a:t>
            </a:fld>
            <a:endParaRPr lang="en-US"/>
          </a:p>
        </p:txBody>
      </p:sp>
    </p:spTree>
    <p:extLst>
      <p:ext uri="{BB962C8B-B14F-4D97-AF65-F5344CB8AC3E}">
        <p14:creationId xmlns:p14="http://schemas.microsoft.com/office/powerpoint/2010/main" val="3393713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Security Control Origination</a:t>
            </a:r>
          </a:p>
        </p:txBody>
      </p:sp>
      <p:sp>
        <p:nvSpPr>
          <p:cNvPr id="3" name="Content Placeholder 2"/>
          <p:cNvSpPr>
            <a:spLocks noGrp="1"/>
          </p:cNvSpPr>
          <p:nvPr>
            <p:ph idx="1"/>
          </p:nvPr>
        </p:nvSpPr>
        <p:spPr>
          <a:xfrm>
            <a:off x="838200" y="1443789"/>
            <a:ext cx="10515600" cy="2804361"/>
          </a:xfrm>
        </p:spPr>
        <p:txBody>
          <a:bodyPr/>
          <a:lstStyle/>
          <a:p>
            <a:pPr marL="0" indent="0">
              <a:buNone/>
            </a:pPr>
            <a:r>
              <a:rPr lang="en-US" sz="3600" b="1" dirty="0"/>
              <a:t>Security control “inheritance” exist when </a:t>
            </a:r>
          </a:p>
          <a:p>
            <a:pPr marL="0" indent="0">
              <a:buNone/>
            </a:pPr>
            <a:r>
              <a:rPr lang="en-US" sz="3200" i="1" dirty="0"/>
              <a:t>an information system or application receives protection from security controls developed, implemented, assessed, authorized, and monitored by entities other than those responsible for the system or application</a:t>
            </a:r>
          </a:p>
        </p:txBody>
      </p:sp>
      <p:sp>
        <p:nvSpPr>
          <p:cNvPr id="4" name="Rectangle 3"/>
          <p:cNvSpPr/>
          <p:nvPr/>
        </p:nvSpPr>
        <p:spPr>
          <a:xfrm>
            <a:off x="8528191" y="5253607"/>
            <a:ext cx="2595198" cy="369332"/>
          </a:xfrm>
          <a:prstGeom prst="rect">
            <a:avLst/>
          </a:prstGeom>
        </p:spPr>
        <p:txBody>
          <a:bodyPr wrap="none">
            <a:spAutoFit/>
          </a:bodyPr>
          <a:lstStyle/>
          <a:p>
            <a:r>
              <a:rPr lang="en-US" b="0" i="0">
                <a:effectLst/>
                <a:latin typeface="Calibri" panose="020F0502020204030204" pitchFamily="34" charset="0"/>
              </a:rPr>
              <a:t>NIST SP 800-53 Revision 4</a:t>
            </a:r>
            <a:endParaRPr lang="en-US"/>
          </a:p>
        </p:txBody>
      </p:sp>
    </p:spTree>
    <p:extLst>
      <p:ext uri="{BB962C8B-B14F-4D97-AF65-F5344CB8AC3E}">
        <p14:creationId xmlns:p14="http://schemas.microsoft.com/office/powerpoint/2010/main" val="3397272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Control </a:t>
            </a:r>
            <a:r>
              <a:rPr lang="en-US" b="1" dirty="0" err="1"/>
              <a:t>Originatoin</a:t>
            </a:r>
            <a:endParaRPr lang="en-US" b="1" dirty="0"/>
          </a:p>
        </p:txBody>
      </p:sp>
      <p:sp>
        <p:nvSpPr>
          <p:cNvPr id="3" name="Content Placeholder 2"/>
          <p:cNvSpPr>
            <a:spLocks noGrp="1"/>
          </p:cNvSpPr>
          <p:nvPr>
            <p:ph idx="1"/>
          </p:nvPr>
        </p:nvSpPr>
        <p:spPr>
          <a:xfrm>
            <a:off x="838200" y="1143000"/>
            <a:ext cx="10515600" cy="5546558"/>
          </a:xfrm>
        </p:spPr>
        <p:txBody>
          <a:bodyPr>
            <a:normAutofit/>
          </a:bodyPr>
          <a:lstStyle/>
          <a:p>
            <a:pPr marL="0" indent="0">
              <a:buNone/>
            </a:pPr>
            <a:r>
              <a:rPr lang="en-US" dirty="0"/>
              <a:t>Many of the controls needed to protect organizational information systems are inheritable by other systems, e.g.</a:t>
            </a:r>
          </a:p>
          <a:p>
            <a:pPr lvl="1"/>
            <a:r>
              <a:rPr lang="en-US" dirty="0"/>
              <a:t>Security awareness training</a:t>
            </a:r>
          </a:p>
          <a:p>
            <a:pPr lvl="1"/>
            <a:r>
              <a:rPr lang="en-US" dirty="0"/>
              <a:t>Incident response plans</a:t>
            </a:r>
          </a:p>
          <a:p>
            <a:pPr lvl="1"/>
            <a:r>
              <a:rPr lang="en-US" dirty="0"/>
              <a:t>Physical access to facilities</a:t>
            </a:r>
          </a:p>
          <a:p>
            <a:pPr lvl="1"/>
            <a:r>
              <a:rPr lang="en-US" dirty="0"/>
              <a:t>Rules of behavior </a:t>
            </a:r>
          </a:p>
          <a:p>
            <a:pPr lvl="1"/>
            <a:r>
              <a:rPr lang="en-US" dirty="0"/>
              <a:t>Public Key Infrastructure [PKI]</a:t>
            </a:r>
          </a:p>
          <a:p>
            <a:pPr lvl="1"/>
            <a:r>
              <a:rPr lang="en-US" dirty="0"/>
              <a:t>Authorized secure standard configurations for clients/servers</a:t>
            </a:r>
          </a:p>
          <a:p>
            <a:pPr lvl="1"/>
            <a:r>
              <a:rPr lang="en-US" dirty="0"/>
              <a:t>Access control systems</a:t>
            </a:r>
          </a:p>
          <a:p>
            <a:pPr lvl="1"/>
            <a:r>
              <a:rPr lang="en-US" dirty="0"/>
              <a:t>Boundary protection</a:t>
            </a:r>
          </a:p>
          <a:p>
            <a:pPr lvl="1"/>
            <a:r>
              <a:rPr lang="en-US" dirty="0"/>
              <a:t>Cross-domain solutions</a:t>
            </a:r>
          </a:p>
        </p:txBody>
      </p:sp>
    </p:spTree>
    <p:extLst>
      <p:ext uri="{BB962C8B-B14F-4D97-AF65-F5344CB8AC3E}">
        <p14:creationId xmlns:p14="http://schemas.microsoft.com/office/powerpoint/2010/main" val="197629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914400"/>
          </a:xfrm>
        </p:spPr>
        <p:txBody>
          <a:bodyPr/>
          <a:lstStyle/>
          <a:p>
            <a:r>
              <a:rPr lang="en-US" dirty="0"/>
              <a:t>Control Origination</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581249" y="914400"/>
            <a:ext cx="10901801" cy="2514599"/>
          </a:xfrm>
          <a:prstGeom prst="rect">
            <a:avLst/>
          </a:prstGeom>
        </p:spPr>
      </p:pic>
      <p:sp>
        <p:nvSpPr>
          <p:cNvPr id="6" name="Rectangle 5"/>
          <p:cNvSpPr/>
          <p:nvPr/>
        </p:nvSpPr>
        <p:spPr>
          <a:xfrm>
            <a:off x="312821" y="3943005"/>
            <a:ext cx="11754854" cy="2431435"/>
          </a:xfrm>
          <a:prstGeom prst="rect">
            <a:avLst/>
          </a:prstGeom>
        </p:spPr>
        <p:txBody>
          <a:bodyPr wrap="square">
            <a:spAutoFit/>
          </a:bodyPr>
          <a:lstStyle/>
          <a:p>
            <a:pPr marL="342900" indent="-342900">
              <a:buFont typeface="Arial" panose="020B0604020202020204" pitchFamily="34" charset="0"/>
              <a:buChar char="•"/>
            </a:pPr>
            <a:r>
              <a:rPr lang="en-US" sz="2000" b="0" i="0" dirty="0">
                <a:effectLst/>
                <a:latin typeface="Calibri" panose="020F0502020204030204" pitchFamily="34" charset="0"/>
              </a:rPr>
              <a:t>Indicate what sections of the security control are inherited and provide a description of what is inherited</a:t>
            </a:r>
          </a:p>
          <a:p>
            <a:pPr marL="342900" indent="-342900">
              <a:buFont typeface="Arial" panose="020B0604020202020204" pitchFamily="34" charset="0"/>
              <a:buChar char="•"/>
            </a:pPr>
            <a:r>
              <a:rPr lang="en-US" sz="2000" b="0" i="0" dirty="0">
                <a:effectLst/>
                <a:latin typeface="Calibri" panose="020F0502020204030204" pitchFamily="34" charset="0"/>
              </a:rPr>
              <a:t>If a entire control is inherited, it must be clear to the Assessor what is inherited </a:t>
            </a:r>
          </a:p>
          <a:p>
            <a:pPr marL="342900" indent="-342900">
              <a:buFont typeface="Arial" panose="020B0604020202020204" pitchFamily="34" charset="0"/>
              <a:buChar char="•"/>
            </a:pPr>
            <a:r>
              <a:rPr lang="en-US" sz="2000" b="0" i="0" dirty="0">
                <a:effectLst/>
                <a:latin typeface="Calibri" panose="020F0502020204030204" pitchFamily="34" charset="0"/>
              </a:rPr>
              <a:t>The writer does not need to describe how the leveraged service is performing the particular function</a:t>
            </a:r>
          </a:p>
          <a:p>
            <a:pPr marL="800100" lvl="1" indent="-342900">
              <a:buFont typeface="Arial" panose="020B0604020202020204" pitchFamily="34" charset="0"/>
              <a:buChar char="•"/>
            </a:pPr>
            <a:r>
              <a:rPr lang="en-US" sz="2000" b="0" i="0" dirty="0">
                <a:effectLst/>
                <a:latin typeface="Calibri" panose="020F0502020204030204" pitchFamily="34" charset="0"/>
              </a:rPr>
              <a:t>That detail is found in the SSP of the leveraged system from which the control is inherited</a:t>
            </a:r>
          </a:p>
          <a:p>
            <a:endParaRPr lang="en-US" b="0" i="0" dirty="0">
              <a:solidFill>
                <a:srgbClr val="555555"/>
              </a:solidFill>
              <a:effectLst/>
              <a:latin typeface="Calibri" panose="020F0502020204030204" pitchFamily="34" charset="0"/>
            </a:endParaRPr>
          </a:p>
          <a:p>
            <a:r>
              <a:rPr lang="en-US" b="0" i="1" dirty="0">
                <a:effectLst/>
                <a:latin typeface="Calibri" panose="020F0502020204030204" pitchFamily="34" charset="0"/>
              </a:rPr>
              <a:t>If a policy has been published and is referenced as is the basis for the implementation of the inherited security control, make sure that published document is provided as an attachment, or a supporting artifact with the SSP when submitted for </a:t>
            </a:r>
            <a:r>
              <a:rPr lang="en-US" b="0" i="1" dirty="0" err="1">
                <a:effectLst/>
                <a:latin typeface="Calibri" panose="020F0502020204030204" pitchFamily="34" charset="0"/>
              </a:rPr>
              <a:t>FedRAMP</a:t>
            </a:r>
            <a:r>
              <a:rPr lang="en-US" b="0" i="1" dirty="0">
                <a:effectLst/>
                <a:latin typeface="Calibri" panose="020F0502020204030204" pitchFamily="34" charset="0"/>
              </a:rPr>
              <a:t> review</a:t>
            </a:r>
          </a:p>
        </p:txBody>
      </p:sp>
      <p:sp>
        <p:nvSpPr>
          <p:cNvPr id="7" name="Rectangle 6"/>
          <p:cNvSpPr/>
          <p:nvPr/>
        </p:nvSpPr>
        <p:spPr>
          <a:xfrm>
            <a:off x="6070293" y="6488668"/>
            <a:ext cx="6084551" cy="369332"/>
          </a:xfrm>
          <a:prstGeom prst="rect">
            <a:avLst/>
          </a:prstGeom>
        </p:spPr>
        <p:txBody>
          <a:bodyPr wrap="none">
            <a:spAutoFit/>
          </a:bodyPr>
          <a:lstStyle/>
          <a:p>
            <a:r>
              <a:rPr lang="en-US" dirty="0"/>
              <a:t>https://www.fedramp.gov/weekly-tips-cues-february-15-2017/</a:t>
            </a:r>
          </a:p>
        </p:txBody>
      </p:sp>
    </p:spTree>
    <p:extLst>
      <p:ext uri="{BB962C8B-B14F-4D97-AF65-F5344CB8AC3E}">
        <p14:creationId xmlns:p14="http://schemas.microsoft.com/office/powerpoint/2010/main" val="390209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914400"/>
          </a:xfrm>
        </p:spPr>
        <p:txBody>
          <a:bodyPr/>
          <a:lstStyle/>
          <a:p>
            <a:r>
              <a:rPr lang="en-US" dirty="0"/>
              <a:t>Control Origination</a:t>
            </a:r>
          </a:p>
        </p:txBody>
      </p:sp>
      <p:pic>
        <p:nvPicPr>
          <p:cNvPr id="4" name="Picture 3"/>
          <p:cNvPicPr>
            <a:picLocks noChangeAspect="1"/>
          </p:cNvPicPr>
          <p:nvPr/>
        </p:nvPicPr>
        <p:blipFill>
          <a:blip r:embed="rId2"/>
          <a:stretch>
            <a:fillRect/>
          </a:stretch>
        </p:blipFill>
        <p:spPr>
          <a:xfrm>
            <a:off x="1874554" y="1046747"/>
            <a:ext cx="8400414" cy="5347903"/>
          </a:xfrm>
          <a:prstGeom prst="rect">
            <a:avLst/>
          </a:prstGeom>
        </p:spPr>
      </p:pic>
      <p:sp>
        <p:nvSpPr>
          <p:cNvPr id="7" name="Rounded Rectangle 6"/>
          <p:cNvSpPr/>
          <p:nvPr/>
        </p:nvSpPr>
        <p:spPr>
          <a:xfrm>
            <a:off x="1720515" y="4523874"/>
            <a:ext cx="8554453" cy="200312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02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54B7-24FF-4462-B6AC-B659EB076E55}"/>
              </a:ext>
            </a:extLst>
          </p:cNvPr>
          <p:cNvSpPr>
            <a:spLocks noGrp="1"/>
          </p:cNvSpPr>
          <p:nvPr>
            <p:ph type="title"/>
          </p:nvPr>
        </p:nvSpPr>
        <p:spPr>
          <a:xfrm>
            <a:off x="0" y="0"/>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F4DD1E12-0B6C-4284-8D38-1FF00BC26FEE}"/>
              </a:ext>
            </a:extLst>
          </p:cNvPr>
          <p:cNvSpPr>
            <a:spLocks noGrp="1"/>
          </p:cNvSpPr>
          <p:nvPr>
            <p:ph idx="1"/>
          </p:nvPr>
        </p:nvSpPr>
        <p:spPr/>
        <p:txBody>
          <a:bodyPr/>
          <a:lstStyle/>
          <a:p>
            <a:pPr>
              <a:buFont typeface="Wingdings" panose="05000000000000000000" pitchFamily="2" charset="2"/>
              <a:buChar char="ü"/>
            </a:pPr>
            <a:r>
              <a:rPr lang="en-US" sz="3600" dirty="0">
                <a:solidFill>
                  <a:schemeClr val="tx1">
                    <a:lumMod val="50000"/>
                    <a:lumOff val="50000"/>
                  </a:schemeClr>
                </a:solidFill>
              </a:rPr>
              <a:t>Data protection by design</a:t>
            </a:r>
          </a:p>
          <a:p>
            <a:pPr>
              <a:buFont typeface="Wingdings" panose="05000000000000000000" pitchFamily="2" charset="2"/>
              <a:buChar char="ü"/>
            </a:pPr>
            <a:r>
              <a:rPr lang="en-US" sz="3600" dirty="0">
                <a:solidFill>
                  <a:schemeClr val="tx1">
                    <a:lumMod val="50000"/>
                    <a:lumOff val="50000"/>
                  </a:schemeClr>
                </a:solidFill>
              </a:rPr>
              <a:t>System Security Plan</a:t>
            </a:r>
          </a:p>
          <a:p>
            <a:pPr lvl="1">
              <a:buFont typeface="Wingdings" panose="05000000000000000000" pitchFamily="2" charset="2"/>
              <a:buChar char="ü"/>
            </a:pPr>
            <a:r>
              <a:rPr lang="en-US" sz="3200" dirty="0">
                <a:solidFill>
                  <a:schemeClr val="tx1">
                    <a:lumMod val="50000"/>
                    <a:lumOff val="50000"/>
                  </a:schemeClr>
                </a:solidFill>
              </a:rPr>
              <a:t>Cloud computing specifications</a:t>
            </a:r>
          </a:p>
          <a:p>
            <a:pPr lvl="1">
              <a:buFont typeface="Wingdings" panose="05000000000000000000" pitchFamily="2" charset="2"/>
              <a:buChar char="ü"/>
            </a:pPr>
            <a:r>
              <a:rPr lang="en-US" sz="3200" dirty="0">
                <a:solidFill>
                  <a:schemeClr val="tx1">
                    <a:lumMod val="50000"/>
                    <a:lumOff val="50000"/>
                  </a:schemeClr>
                </a:solidFill>
              </a:rPr>
              <a:t>Security control inheritance</a:t>
            </a:r>
          </a:p>
          <a:p>
            <a:pPr lvl="1"/>
            <a:r>
              <a:rPr lang="en-US" sz="3200" dirty="0"/>
              <a:t>Team project SSP review and discussion </a:t>
            </a:r>
          </a:p>
          <a:p>
            <a:endParaRPr lang="en-US" dirty="0"/>
          </a:p>
        </p:txBody>
      </p:sp>
      <p:sp>
        <p:nvSpPr>
          <p:cNvPr id="4" name="Slide Number Placeholder 3">
            <a:extLst>
              <a:ext uri="{FF2B5EF4-FFF2-40B4-BE49-F238E27FC236}">
                <a16:creationId xmlns:a16="http://schemas.microsoft.com/office/drawing/2014/main" id="{E620DA0D-2CB9-4F12-838E-B651B527633A}"/>
              </a:ext>
            </a:extLst>
          </p:cNvPr>
          <p:cNvSpPr>
            <a:spLocks noGrp="1"/>
          </p:cNvSpPr>
          <p:nvPr>
            <p:ph type="sldNum" sz="quarter" idx="12"/>
          </p:nvPr>
        </p:nvSpPr>
        <p:spPr/>
        <p:txBody>
          <a:bodyPr/>
          <a:lstStyle/>
          <a:p>
            <a:fld id="{EBF53699-E175-46B2-9FE5-5D14452BAEE3}" type="slidenum">
              <a:rPr lang="en-US" smtClean="0"/>
              <a:t>68</a:t>
            </a:fld>
            <a:endParaRPr lang="en-US"/>
          </a:p>
        </p:txBody>
      </p:sp>
    </p:spTree>
    <p:extLst>
      <p:ext uri="{BB962C8B-B14F-4D97-AF65-F5344CB8AC3E}">
        <p14:creationId xmlns:p14="http://schemas.microsoft.com/office/powerpoint/2010/main" val="43959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38D1-C303-470A-8DD0-98C9FE9FB61E}"/>
              </a:ext>
            </a:extLst>
          </p:cNvPr>
          <p:cNvSpPr>
            <a:spLocks noGrp="1"/>
          </p:cNvSpPr>
          <p:nvPr>
            <p:ph type="title"/>
          </p:nvPr>
        </p:nvSpPr>
        <p:spPr>
          <a:xfrm>
            <a:off x="0" y="1"/>
            <a:ext cx="10515600" cy="1114926"/>
          </a:xfrm>
        </p:spPr>
        <p:txBody>
          <a:bodyPr/>
          <a:lstStyle/>
          <a:p>
            <a:r>
              <a:rPr lang="en-US" dirty="0"/>
              <a:t>As a practical matter…</a:t>
            </a:r>
          </a:p>
        </p:txBody>
      </p:sp>
      <p:sp>
        <p:nvSpPr>
          <p:cNvPr id="3" name="Content Placeholder 2">
            <a:extLst>
              <a:ext uri="{FF2B5EF4-FFF2-40B4-BE49-F238E27FC236}">
                <a16:creationId xmlns:a16="http://schemas.microsoft.com/office/drawing/2014/main" id="{E4367926-D208-4A51-8085-2B19B9D01796}"/>
              </a:ext>
            </a:extLst>
          </p:cNvPr>
          <p:cNvSpPr>
            <a:spLocks noGrp="1"/>
          </p:cNvSpPr>
          <p:nvPr>
            <p:ph idx="1"/>
          </p:nvPr>
        </p:nvSpPr>
        <p:spPr>
          <a:xfrm>
            <a:off x="838199" y="1029134"/>
            <a:ext cx="10925175" cy="5606549"/>
          </a:xfrm>
        </p:spPr>
        <p:txBody>
          <a:bodyPr>
            <a:normAutofit/>
          </a:bodyPr>
          <a:lstStyle/>
          <a:p>
            <a:pPr marL="0" indent="0">
              <a:buNone/>
            </a:pPr>
            <a:r>
              <a:rPr lang="en-US" dirty="0"/>
              <a:t>Data within information systems are often stored and organized as datasets within files and/or databases…</a:t>
            </a:r>
          </a:p>
        </p:txBody>
      </p:sp>
      <p:sp>
        <p:nvSpPr>
          <p:cNvPr id="8" name="Slide Number Placeholder 7">
            <a:extLst>
              <a:ext uri="{FF2B5EF4-FFF2-40B4-BE49-F238E27FC236}">
                <a16:creationId xmlns:a16="http://schemas.microsoft.com/office/drawing/2014/main" id="{CD709AD9-A25E-441D-9807-C4C506E9F9A5}"/>
              </a:ext>
            </a:extLst>
          </p:cNvPr>
          <p:cNvSpPr>
            <a:spLocks noGrp="1"/>
          </p:cNvSpPr>
          <p:nvPr>
            <p:ph type="sldNum" sz="quarter" idx="12"/>
          </p:nvPr>
        </p:nvSpPr>
        <p:spPr/>
        <p:txBody>
          <a:bodyPr/>
          <a:lstStyle/>
          <a:p>
            <a:fld id="{EBF53699-E175-46B2-9FE5-5D14452BAEE3}" type="slidenum">
              <a:rPr lang="en-US" smtClean="0"/>
              <a:t>7</a:t>
            </a:fld>
            <a:endParaRPr lang="en-US"/>
          </a:p>
        </p:txBody>
      </p:sp>
      <p:pic>
        <p:nvPicPr>
          <p:cNvPr id="9" name="Picture 8">
            <a:extLst>
              <a:ext uri="{FF2B5EF4-FFF2-40B4-BE49-F238E27FC236}">
                <a16:creationId xmlns:a16="http://schemas.microsoft.com/office/drawing/2014/main" id="{376B4ED4-94F4-44CE-B7D3-983D5769389B}"/>
              </a:ext>
            </a:extLst>
          </p:cNvPr>
          <p:cNvPicPr>
            <a:picLocks noChangeAspect="1"/>
          </p:cNvPicPr>
          <p:nvPr/>
        </p:nvPicPr>
        <p:blipFill>
          <a:blip r:embed="rId2"/>
          <a:stretch>
            <a:fillRect/>
          </a:stretch>
        </p:blipFill>
        <p:spPr>
          <a:xfrm>
            <a:off x="3290731" y="1901992"/>
            <a:ext cx="6020109" cy="1651085"/>
          </a:xfrm>
          <a:prstGeom prst="rect">
            <a:avLst/>
          </a:prstGeom>
        </p:spPr>
      </p:pic>
      <p:sp>
        <p:nvSpPr>
          <p:cNvPr id="4" name="TextBox 3">
            <a:extLst>
              <a:ext uri="{FF2B5EF4-FFF2-40B4-BE49-F238E27FC236}">
                <a16:creationId xmlns:a16="http://schemas.microsoft.com/office/drawing/2014/main" id="{ADC3CD19-3968-41E3-A2CD-111129A11B01}"/>
              </a:ext>
            </a:extLst>
          </p:cNvPr>
          <p:cNvSpPr txBox="1"/>
          <p:nvPr/>
        </p:nvSpPr>
        <p:spPr>
          <a:xfrm>
            <a:off x="214313" y="3892884"/>
            <a:ext cx="11763374" cy="400110"/>
          </a:xfrm>
          <a:prstGeom prst="rect">
            <a:avLst/>
          </a:prstGeom>
          <a:noFill/>
        </p:spPr>
        <p:txBody>
          <a:bodyPr wrap="square" rtlCol="0">
            <a:spAutoFit/>
          </a:bodyPr>
          <a:lstStyle/>
          <a:p>
            <a:r>
              <a:rPr lang="en-US" sz="2000" dirty="0"/>
              <a:t>Regardless of application, there is reliance on data processing workflows to produce and use information</a:t>
            </a:r>
          </a:p>
        </p:txBody>
      </p:sp>
      <p:pic>
        <p:nvPicPr>
          <p:cNvPr id="5" name="Picture 4">
            <a:extLst>
              <a:ext uri="{FF2B5EF4-FFF2-40B4-BE49-F238E27FC236}">
                <a16:creationId xmlns:a16="http://schemas.microsoft.com/office/drawing/2014/main" id="{0F60BC5A-E042-40F6-AB90-F0B45FE3458E}"/>
              </a:ext>
            </a:extLst>
          </p:cNvPr>
          <p:cNvPicPr>
            <a:picLocks noChangeAspect="1"/>
          </p:cNvPicPr>
          <p:nvPr/>
        </p:nvPicPr>
        <p:blipFill>
          <a:blip r:embed="rId3"/>
          <a:stretch>
            <a:fillRect/>
          </a:stretch>
        </p:blipFill>
        <p:spPr>
          <a:xfrm>
            <a:off x="734950" y="4336882"/>
            <a:ext cx="2991840" cy="2283356"/>
          </a:xfrm>
          <a:prstGeom prst="rect">
            <a:avLst/>
          </a:prstGeom>
        </p:spPr>
      </p:pic>
      <p:pic>
        <p:nvPicPr>
          <p:cNvPr id="6" name="Picture 5">
            <a:extLst>
              <a:ext uri="{FF2B5EF4-FFF2-40B4-BE49-F238E27FC236}">
                <a16:creationId xmlns:a16="http://schemas.microsoft.com/office/drawing/2014/main" id="{8D8D2DD0-178B-4ED3-9D2D-3C36B6A9B872}"/>
              </a:ext>
            </a:extLst>
          </p:cNvPr>
          <p:cNvPicPr>
            <a:picLocks noChangeAspect="1"/>
          </p:cNvPicPr>
          <p:nvPr/>
        </p:nvPicPr>
        <p:blipFill>
          <a:blip r:embed="rId4"/>
          <a:stretch>
            <a:fillRect/>
          </a:stretch>
        </p:blipFill>
        <p:spPr>
          <a:xfrm>
            <a:off x="7441511" y="4438119"/>
            <a:ext cx="2860972" cy="2283356"/>
          </a:xfrm>
          <a:prstGeom prst="rect">
            <a:avLst/>
          </a:prstGeom>
        </p:spPr>
      </p:pic>
      <p:pic>
        <p:nvPicPr>
          <p:cNvPr id="7" name="Picture 6">
            <a:extLst>
              <a:ext uri="{FF2B5EF4-FFF2-40B4-BE49-F238E27FC236}">
                <a16:creationId xmlns:a16="http://schemas.microsoft.com/office/drawing/2014/main" id="{661BA3FD-49F5-491A-BD35-F51EFB2F7E41}"/>
              </a:ext>
            </a:extLst>
          </p:cNvPr>
          <p:cNvPicPr>
            <a:picLocks noChangeAspect="1"/>
          </p:cNvPicPr>
          <p:nvPr/>
        </p:nvPicPr>
        <p:blipFill>
          <a:blip r:embed="rId5"/>
          <a:stretch>
            <a:fillRect/>
          </a:stretch>
        </p:blipFill>
        <p:spPr>
          <a:xfrm>
            <a:off x="4093287" y="4536932"/>
            <a:ext cx="3244975" cy="2162589"/>
          </a:xfrm>
          <a:prstGeom prst="rect">
            <a:avLst/>
          </a:prstGeom>
        </p:spPr>
      </p:pic>
      <p:sp>
        <p:nvSpPr>
          <p:cNvPr id="10" name="Rectangle: Rounded Corners 9">
            <a:extLst>
              <a:ext uri="{FF2B5EF4-FFF2-40B4-BE49-F238E27FC236}">
                <a16:creationId xmlns:a16="http://schemas.microsoft.com/office/drawing/2014/main" id="{47E9FB34-6DAB-4417-8943-805B554F839D}"/>
              </a:ext>
            </a:extLst>
          </p:cNvPr>
          <p:cNvSpPr/>
          <p:nvPr/>
        </p:nvSpPr>
        <p:spPr>
          <a:xfrm>
            <a:off x="5595457" y="2358800"/>
            <a:ext cx="2332139" cy="1128924"/>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Tree>
    <p:extLst>
      <p:ext uri="{BB962C8B-B14F-4D97-AF65-F5344CB8AC3E}">
        <p14:creationId xmlns:p14="http://schemas.microsoft.com/office/powerpoint/2010/main" val="6370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1164-A8FD-454C-B444-3441E0EC2E2D}"/>
              </a:ext>
            </a:extLst>
          </p:cNvPr>
          <p:cNvSpPr>
            <a:spLocks noGrp="1"/>
          </p:cNvSpPr>
          <p:nvPr>
            <p:ph type="title"/>
          </p:nvPr>
        </p:nvSpPr>
        <p:spPr>
          <a:xfrm>
            <a:off x="0" y="0"/>
            <a:ext cx="12192000" cy="1325563"/>
          </a:xfrm>
        </p:spPr>
        <p:txBody>
          <a:bodyPr>
            <a:normAutofit/>
          </a:bodyPr>
          <a:lstStyle/>
          <a:p>
            <a:r>
              <a:rPr lang="en-US" sz="3600" dirty="0"/>
              <a:t>Data processing often transforms existing data into new data, which is a double-edged sword…</a:t>
            </a:r>
          </a:p>
        </p:txBody>
      </p:sp>
      <p:sp>
        <p:nvSpPr>
          <p:cNvPr id="4" name="Slide Number Placeholder 3">
            <a:extLst>
              <a:ext uri="{FF2B5EF4-FFF2-40B4-BE49-F238E27FC236}">
                <a16:creationId xmlns:a16="http://schemas.microsoft.com/office/drawing/2014/main" id="{E2294E8E-99D7-49C8-88DE-28048070444F}"/>
              </a:ext>
            </a:extLst>
          </p:cNvPr>
          <p:cNvSpPr>
            <a:spLocks noGrp="1"/>
          </p:cNvSpPr>
          <p:nvPr>
            <p:ph type="sldNum" sz="quarter" idx="12"/>
          </p:nvPr>
        </p:nvSpPr>
        <p:spPr/>
        <p:txBody>
          <a:bodyPr/>
          <a:lstStyle/>
          <a:p>
            <a:fld id="{EBF53699-E175-46B2-9FE5-5D14452BAEE3}" type="slidenum">
              <a:rPr lang="en-US" smtClean="0"/>
              <a:t>8</a:t>
            </a:fld>
            <a:endParaRPr lang="en-US"/>
          </a:p>
        </p:txBody>
      </p:sp>
      <p:pic>
        <p:nvPicPr>
          <p:cNvPr id="5" name="Picture 4">
            <a:extLst>
              <a:ext uri="{FF2B5EF4-FFF2-40B4-BE49-F238E27FC236}">
                <a16:creationId xmlns:a16="http://schemas.microsoft.com/office/drawing/2014/main" id="{8717E2C0-3872-4664-8BBB-6A95FF52936C}"/>
              </a:ext>
            </a:extLst>
          </p:cNvPr>
          <p:cNvPicPr>
            <a:picLocks noChangeAspect="1"/>
          </p:cNvPicPr>
          <p:nvPr/>
        </p:nvPicPr>
        <p:blipFill>
          <a:blip r:embed="rId2"/>
          <a:stretch>
            <a:fillRect/>
          </a:stretch>
        </p:blipFill>
        <p:spPr>
          <a:xfrm>
            <a:off x="4447441" y="1548183"/>
            <a:ext cx="7681626" cy="1798476"/>
          </a:xfrm>
          <a:prstGeom prst="rect">
            <a:avLst/>
          </a:prstGeom>
        </p:spPr>
      </p:pic>
      <p:sp>
        <p:nvSpPr>
          <p:cNvPr id="6" name="Rectangle: Rounded Corners 5">
            <a:extLst>
              <a:ext uri="{FF2B5EF4-FFF2-40B4-BE49-F238E27FC236}">
                <a16:creationId xmlns:a16="http://schemas.microsoft.com/office/drawing/2014/main" id="{E74E533E-4179-47CE-AD49-465D77AC6EAC}"/>
              </a:ext>
            </a:extLst>
          </p:cNvPr>
          <p:cNvSpPr/>
          <p:nvPr/>
        </p:nvSpPr>
        <p:spPr>
          <a:xfrm>
            <a:off x="6489033" y="1914021"/>
            <a:ext cx="3489158" cy="1325563"/>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AA30952C-5AD1-4641-80E0-6775439CEA42}"/>
              </a:ext>
            </a:extLst>
          </p:cNvPr>
          <p:cNvSpPr txBox="1">
            <a:spLocks/>
          </p:cNvSpPr>
          <p:nvPr/>
        </p:nvSpPr>
        <p:spPr>
          <a:xfrm>
            <a:off x="339703" y="1822449"/>
            <a:ext cx="4044616" cy="99408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4000" i="1" dirty="0"/>
              <a:t>The resulting database may have more information than the older version</a:t>
            </a:r>
          </a:p>
          <a:p>
            <a:endParaRPr lang="en-US" i="1" dirty="0"/>
          </a:p>
        </p:txBody>
      </p:sp>
      <p:sp>
        <p:nvSpPr>
          <p:cNvPr id="8" name="Content Placeholder 2">
            <a:extLst>
              <a:ext uri="{FF2B5EF4-FFF2-40B4-BE49-F238E27FC236}">
                <a16:creationId xmlns:a16="http://schemas.microsoft.com/office/drawing/2014/main" id="{521C2C32-909C-43C6-8186-E176373F9A57}"/>
              </a:ext>
            </a:extLst>
          </p:cNvPr>
          <p:cNvSpPr txBox="1">
            <a:spLocks/>
          </p:cNvSpPr>
          <p:nvPr/>
        </p:nvSpPr>
        <p:spPr>
          <a:xfrm>
            <a:off x="293540" y="3605422"/>
            <a:ext cx="11835527" cy="797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200" i="1" dirty="0"/>
              <a:t>The </a:t>
            </a:r>
            <a:r>
              <a:rPr lang="en-US" sz="2200" b="1" i="1" dirty="0"/>
              <a:t>meaning</a:t>
            </a:r>
            <a:r>
              <a:rPr lang="en-US" sz="2200" i="1" dirty="0"/>
              <a:t> of the new information, however, </a:t>
            </a:r>
            <a:r>
              <a:rPr lang="en-US" sz="2200" b="1" i="1" dirty="0"/>
              <a:t>is exogenous and not found in the data itself</a:t>
            </a:r>
          </a:p>
          <a:p>
            <a:endParaRPr lang="en-US" i="1" dirty="0"/>
          </a:p>
        </p:txBody>
      </p:sp>
      <p:pic>
        <p:nvPicPr>
          <p:cNvPr id="9" name="Picture 8">
            <a:extLst>
              <a:ext uri="{FF2B5EF4-FFF2-40B4-BE49-F238E27FC236}">
                <a16:creationId xmlns:a16="http://schemas.microsoft.com/office/drawing/2014/main" id="{51CC352F-BE04-4FCE-A507-552B3D70B1C4}"/>
              </a:ext>
            </a:extLst>
          </p:cNvPr>
          <p:cNvPicPr>
            <a:picLocks noChangeAspect="1"/>
          </p:cNvPicPr>
          <p:nvPr/>
        </p:nvPicPr>
        <p:blipFill>
          <a:blip r:embed="rId3"/>
          <a:stretch>
            <a:fillRect/>
          </a:stretch>
        </p:blipFill>
        <p:spPr>
          <a:xfrm>
            <a:off x="1690235" y="4379695"/>
            <a:ext cx="1943238" cy="1943238"/>
          </a:xfrm>
          <a:prstGeom prst="rect">
            <a:avLst/>
          </a:prstGeom>
        </p:spPr>
      </p:pic>
      <p:pic>
        <p:nvPicPr>
          <p:cNvPr id="10" name="Picture 9">
            <a:extLst>
              <a:ext uri="{FF2B5EF4-FFF2-40B4-BE49-F238E27FC236}">
                <a16:creationId xmlns:a16="http://schemas.microsoft.com/office/drawing/2014/main" id="{BC213782-8A6A-48A7-A90D-B4011445D74F}"/>
              </a:ext>
            </a:extLst>
          </p:cNvPr>
          <p:cNvPicPr>
            <a:picLocks noChangeAspect="1"/>
          </p:cNvPicPr>
          <p:nvPr/>
        </p:nvPicPr>
        <p:blipFill>
          <a:blip r:embed="rId4"/>
          <a:stretch>
            <a:fillRect/>
          </a:stretch>
        </p:blipFill>
        <p:spPr>
          <a:xfrm>
            <a:off x="6398423" y="4811778"/>
            <a:ext cx="1943239" cy="1109112"/>
          </a:xfrm>
          <a:prstGeom prst="rect">
            <a:avLst/>
          </a:prstGeom>
        </p:spPr>
      </p:pic>
      <p:sp>
        <p:nvSpPr>
          <p:cNvPr id="12" name="TextBox 11">
            <a:extLst>
              <a:ext uri="{FF2B5EF4-FFF2-40B4-BE49-F238E27FC236}">
                <a16:creationId xmlns:a16="http://schemas.microsoft.com/office/drawing/2014/main" id="{A9D0C9E6-5F21-4EC1-812E-34DDD6740B4C}"/>
              </a:ext>
            </a:extLst>
          </p:cNvPr>
          <p:cNvSpPr txBox="1"/>
          <p:nvPr/>
        </p:nvSpPr>
        <p:spPr>
          <a:xfrm>
            <a:off x="1918935" y="6290222"/>
            <a:ext cx="1630481" cy="369332"/>
          </a:xfrm>
          <a:prstGeom prst="rect">
            <a:avLst/>
          </a:prstGeom>
          <a:noFill/>
        </p:spPr>
        <p:txBody>
          <a:bodyPr wrap="square" rtlCol="0">
            <a:spAutoFit/>
          </a:bodyPr>
          <a:lstStyle/>
          <a:p>
            <a:pPr algn="ctr"/>
            <a:r>
              <a:rPr lang="en-US" dirty="0"/>
              <a:t>Input data</a:t>
            </a:r>
          </a:p>
        </p:txBody>
      </p:sp>
      <p:sp>
        <p:nvSpPr>
          <p:cNvPr id="13" name="TextBox 12">
            <a:extLst>
              <a:ext uri="{FF2B5EF4-FFF2-40B4-BE49-F238E27FC236}">
                <a16:creationId xmlns:a16="http://schemas.microsoft.com/office/drawing/2014/main" id="{56896644-6EEE-47B2-BA06-63B86B5FBF24}"/>
              </a:ext>
            </a:extLst>
          </p:cNvPr>
          <p:cNvSpPr txBox="1"/>
          <p:nvPr/>
        </p:nvSpPr>
        <p:spPr>
          <a:xfrm>
            <a:off x="6554801" y="5920890"/>
            <a:ext cx="1630481" cy="369332"/>
          </a:xfrm>
          <a:prstGeom prst="rect">
            <a:avLst/>
          </a:prstGeom>
          <a:noFill/>
        </p:spPr>
        <p:txBody>
          <a:bodyPr wrap="square" rtlCol="0">
            <a:spAutoFit/>
          </a:bodyPr>
          <a:lstStyle/>
          <a:p>
            <a:pPr algn="ctr"/>
            <a:r>
              <a:rPr lang="en-US" dirty="0"/>
              <a:t>Derived data</a:t>
            </a:r>
          </a:p>
        </p:txBody>
      </p:sp>
      <p:sp>
        <p:nvSpPr>
          <p:cNvPr id="14" name="Right Brace 13">
            <a:extLst>
              <a:ext uri="{FF2B5EF4-FFF2-40B4-BE49-F238E27FC236}">
                <a16:creationId xmlns:a16="http://schemas.microsoft.com/office/drawing/2014/main" id="{BAAB5FAC-44B3-4392-BDEB-2C138BA5B43C}"/>
              </a:ext>
            </a:extLst>
          </p:cNvPr>
          <p:cNvSpPr/>
          <p:nvPr/>
        </p:nvSpPr>
        <p:spPr>
          <a:xfrm>
            <a:off x="3633473" y="4709556"/>
            <a:ext cx="354004" cy="1580666"/>
          </a:xfrm>
          <a:prstGeom prst="rightBrace">
            <a:avLst>
              <a:gd name="adj1" fmla="val 8333"/>
              <a:gd name="adj2" fmla="val 46448"/>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 name="Group 47">
            <a:extLst>
              <a:ext uri="{FF2B5EF4-FFF2-40B4-BE49-F238E27FC236}">
                <a16:creationId xmlns:a16="http://schemas.microsoft.com/office/drawing/2014/main" id="{C51DD162-53C9-47C4-992B-772F0DED7F2B}"/>
              </a:ext>
            </a:extLst>
          </p:cNvPr>
          <p:cNvGrpSpPr/>
          <p:nvPr/>
        </p:nvGrpSpPr>
        <p:grpSpPr>
          <a:xfrm>
            <a:off x="3987477" y="4544626"/>
            <a:ext cx="3696692" cy="899118"/>
            <a:chOff x="3987477" y="4544626"/>
            <a:chExt cx="3696692" cy="899118"/>
          </a:xfrm>
        </p:grpSpPr>
        <p:sp>
          <p:nvSpPr>
            <p:cNvPr id="15" name="TextBox 14">
              <a:extLst>
                <a:ext uri="{FF2B5EF4-FFF2-40B4-BE49-F238E27FC236}">
                  <a16:creationId xmlns:a16="http://schemas.microsoft.com/office/drawing/2014/main" id="{F3F4EA50-A53C-4792-BC1E-500FB9A969FE}"/>
                </a:ext>
              </a:extLst>
            </p:cNvPr>
            <p:cNvSpPr txBox="1"/>
            <p:nvPr/>
          </p:nvSpPr>
          <p:spPr>
            <a:xfrm>
              <a:off x="4495336" y="4544626"/>
              <a:ext cx="766475" cy="369332"/>
            </a:xfrm>
            <a:prstGeom prst="rect">
              <a:avLst/>
            </a:prstGeom>
            <a:noFill/>
            <a:ln w="28575">
              <a:solidFill>
                <a:srgbClr val="00B050"/>
              </a:solidFill>
            </a:ln>
          </p:spPr>
          <p:txBody>
            <a:bodyPr wrap="square" rtlCol="0">
              <a:spAutoFit/>
            </a:bodyPr>
            <a:lstStyle/>
            <a:p>
              <a:r>
                <a:rPr lang="en-US" dirty="0">
                  <a:highlight>
                    <a:srgbClr val="00FF00"/>
                  </a:highlight>
                </a:rPr>
                <a:t>Mean</a:t>
              </a:r>
            </a:p>
          </p:txBody>
        </p:sp>
        <p:cxnSp>
          <p:nvCxnSpPr>
            <p:cNvPr id="19" name="Straight Arrow Connector 18">
              <a:extLst>
                <a:ext uri="{FF2B5EF4-FFF2-40B4-BE49-F238E27FC236}">
                  <a16:creationId xmlns:a16="http://schemas.microsoft.com/office/drawing/2014/main" id="{E091096F-BC90-4234-B925-A77B65CA2890}"/>
                </a:ext>
              </a:extLst>
            </p:cNvPr>
            <p:cNvCxnSpPr>
              <a:cxnSpLocks/>
              <a:stCxn id="14" idx="1"/>
              <a:endCxn id="15" idx="1"/>
            </p:cNvCxnSpPr>
            <p:nvPr/>
          </p:nvCxnSpPr>
          <p:spPr>
            <a:xfrm flipV="1">
              <a:off x="3987477" y="4729292"/>
              <a:ext cx="507859" cy="71445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7E1FCAB-91E6-4D15-BB11-77A6D7B19B50}"/>
                </a:ext>
              </a:extLst>
            </p:cNvPr>
            <p:cNvCxnSpPr>
              <a:cxnSpLocks/>
              <a:stCxn id="15" idx="3"/>
            </p:cNvCxnSpPr>
            <p:nvPr/>
          </p:nvCxnSpPr>
          <p:spPr>
            <a:xfrm>
              <a:off x="5261811" y="4729292"/>
              <a:ext cx="2422358" cy="51038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52AB2AAB-C13F-419E-9A17-BD9641032C12}"/>
              </a:ext>
            </a:extLst>
          </p:cNvPr>
          <p:cNvGrpSpPr/>
          <p:nvPr/>
        </p:nvGrpSpPr>
        <p:grpSpPr>
          <a:xfrm>
            <a:off x="3987477" y="5262586"/>
            <a:ext cx="3696692" cy="369332"/>
            <a:chOff x="3987477" y="5262586"/>
            <a:chExt cx="3696692" cy="369332"/>
          </a:xfrm>
        </p:grpSpPr>
        <p:sp>
          <p:nvSpPr>
            <p:cNvPr id="16" name="TextBox 15">
              <a:extLst>
                <a:ext uri="{FF2B5EF4-FFF2-40B4-BE49-F238E27FC236}">
                  <a16:creationId xmlns:a16="http://schemas.microsoft.com/office/drawing/2014/main" id="{46A797B9-1311-43A9-970B-ABFB40265DA8}"/>
                </a:ext>
              </a:extLst>
            </p:cNvPr>
            <p:cNvSpPr txBox="1"/>
            <p:nvPr/>
          </p:nvSpPr>
          <p:spPr>
            <a:xfrm>
              <a:off x="4460673" y="5262586"/>
              <a:ext cx="913433" cy="369332"/>
            </a:xfrm>
            <a:prstGeom prst="rect">
              <a:avLst/>
            </a:prstGeom>
            <a:noFill/>
            <a:ln w="28575">
              <a:solidFill>
                <a:schemeClr val="accent5">
                  <a:lumMod val="75000"/>
                </a:schemeClr>
              </a:solidFill>
            </a:ln>
          </p:spPr>
          <p:txBody>
            <a:bodyPr wrap="square" rtlCol="0">
              <a:spAutoFit/>
            </a:bodyPr>
            <a:lstStyle/>
            <a:p>
              <a:r>
                <a:rPr lang="en-US" dirty="0">
                  <a:highlight>
                    <a:srgbClr val="00FFFF"/>
                  </a:highlight>
                </a:rPr>
                <a:t>Median</a:t>
              </a:r>
            </a:p>
          </p:txBody>
        </p:sp>
        <p:cxnSp>
          <p:nvCxnSpPr>
            <p:cNvPr id="27" name="Straight Arrow Connector 26">
              <a:extLst>
                <a:ext uri="{FF2B5EF4-FFF2-40B4-BE49-F238E27FC236}">
                  <a16:creationId xmlns:a16="http://schemas.microsoft.com/office/drawing/2014/main" id="{A18491F6-B0C9-4ACF-8E5D-B9934E57408E}"/>
                </a:ext>
              </a:extLst>
            </p:cNvPr>
            <p:cNvCxnSpPr>
              <a:cxnSpLocks/>
              <a:stCxn id="14" idx="1"/>
              <a:endCxn id="16" idx="1"/>
            </p:cNvCxnSpPr>
            <p:nvPr/>
          </p:nvCxnSpPr>
          <p:spPr>
            <a:xfrm>
              <a:off x="3987477" y="5443744"/>
              <a:ext cx="473196" cy="350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2E7C836-F15E-4CDD-98EA-B3683C3EF998}"/>
                </a:ext>
              </a:extLst>
            </p:cNvPr>
            <p:cNvCxnSpPr>
              <a:cxnSpLocks/>
              <a:stCxn id="16" idx="3"/>
            </p:cNvCxnSpPr>
            <p:nvPr/>
          </p:nvCxnSpPr>
          <p:spPr>
            <a:xfrm>
              <a:off x="5374106" y="5447252"/>
              <a:ext cx="2310063" cy="62475"/>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FB839F11-4654-4137-8C77-5C7AA1A184E3}"/>
              </a:ext>
            </a:extLst>
          </p:cNvPr>
          <p:cNvGrpSpPr/>
          <p:nvPr/>
        </p:nvGrpSpPr>
        <p:grpSpPr>
          <a:xfrm>
            <a:off x="3987477" y="5443744"/>
            <a:ext cx="3689945" cy="797296"/>
            <a:chOff x="3987477" y="5443744"/>
            <a:chExt cx="3689945" cy="797296"/>
          </a:xfrm>
        </p:grpSpPr>
        <p:sp>
          <p:nvSpPr>
            <p:cNvPr id="17" name="TextBox 16">
              <a:extLst>
                <a:ext uri="{FF2B5EF4-FFF2-40B4-BE49-F238E27FC236}">
                  <a16:creationId xmlns:a16="http://schemas.microsoft.com/office/drawing/2014/main" id="{97ABF0B0-8F51-45BA-925F-1C4A8D18DA6A}"/>
                </a:ext>
              </a:extLst>
            </p:cNvPr>
            <p:cNvSpPr txBox="1"/>
            <p:nvPr/>
          </p:nvSpPr>
          <p:spPr>
            <a:xfrm>
              <a:off x="4460673" y="5871708"/>
              <a:ext cx="790738" cy="369332"/>
            </a:xfrm>
            <a:prstGeom prst="rect">
              <a:avLst/>
            </a:prstGeom>
            <a:noFill/>
            <a:ln w="28575">
              <a:solidFill>
                <a:schemeClr val="accent4">
                  <a:lumMod val="75000"/>
                </a:schemeClr>
              </a:solidFill>
            </a:ln>
          </p:spPr>
          <p:txBody>
            <a:bodyPr wrap="square" rtlCol="0">
              <a:spAutoFit/>
            </a:bodyPr>
            <a:lstStyle/>
            <a:p>
              <a:r>
                <a:rPr lang="en-US" dirty="0">
                  <a:highlight>
                    <a:srgbClr val="FFFF00"/>
                  </a:highlight>
                </a:rPr>
                <a:t>Mode</a:t>
              </a:r>
            </a:p>
          </p:txBody>
        </p:sp>
        <p:cxnSp>
          <p:nvCxnSpPr>
            <p:cNvPr id="36" name="Straight Arrow Connector 35">
              <a:extLst>
                <a:ext uri="{FF2B5EF4-FFF2-40B4-BE49-F238E27FC236}">
                  <a16:creationId xmlns:a16="http://schemas.microsoft.com/office/drawing/2014/main" id="{EF4EEAB0-9773-4243-9779-DE34E5A27259}"/>
                </a:ext>
              </a:extLst>
            </p:cNvPr>
            <p:cNvCxnSpPr>
              <a:cxnSpLocks/>
              <a:stCxn id="14" idx="1"/>
              <a:endCxn id="17" idx="1"/>
            </p:cNvCxnSpPr>
            <p:nvPr/>
          </p:nvCxnSpPr>
          <p:spPr>
            <a:xfrm>
              <a:off x="3987477" y="5443744"/>
              <a:ext cx="473196" cy="612630"/>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3AFA3C5-9801-4E2E-A6EA-9BD9221D62E6}"/>
                </a:ext>
              </a:extLst>
            </p:cNvPr>
            <p:cNvCxnSpPr>
              <a:cxnSpLocks/>
              <a:stCxn id="17" idx="3"/>
            </p:cNvCxnSpPr>
            <p:nvPr/>
          </p:nvCxnSpPr>
          <p:spPr>
            <a:xfrm flipV="1">
              <a:off x="5251411" y="5802749"/>
              <a:ext cx="2426011" cy="253625"/>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8EA442ED-E8E9-4B3C-8FEF-7B10F1645915}"/>
              </a:ext>
            </a:extLst>
          </p:cNvPr>
          <p:cNvSpPr txBox="1"/>
          <p:nvPr/>
        </p:nvSpPr>
        <p:spPr>
          <a:xfrm>
            <a:off x="3829005" y="4167664"/>
            <a:ext cx="2054073" cy="369332"/>
          </a:xfrm>
          <a:prstGeom prst="rect">
            <a:avLst/>
          </a:prstGeom>
          <a:noFill/>
        </p:spPr>
        <p:txBody>
          <a:bodyPr wrap="square" rtlCol="0">
            <a:spAutoFit/>
          </a:bodyPr>
          <a:lstStyle/>
          <a:p>
            <a:pPr algn="ctr"/>
            <a:r>
              <a:rPr lang="en-US" dirty="0"/>
              <a:t>Transformations</a:t>
            </a:r>
          </a:p>
        </p:txBody>
      </p:sp>
    </p:spTree>
    <p:extLst>
      <p:ext uri="{BB962C8B-B14F-4D97-AF65-F5344CB8AC3E}">
        <p14:creationId xmlns:p14="http://schemas.microsoft.com/office/powerpoint/2010/main" val="123707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additive="base">
                                        <p:cTn id="61" dur="500" fill="hold"/>
                                        <p:tgtEl>
                                          <p:spTgt spid="48"/>
                                        </p:tgtEl>
                                        <p:attrNameLst>
                                          <p:attrName>ppt_x</p:attrName>
                                        </p:attrNameLst>
                                      </p:cBhvr>
                                      <p:tavLst>
                                        <p:tav tm="0">
                                          <p:val>
                                            <p:strVal val="#ppt_x"/>
                                          </p:val>
                                        </p:tav>
                                        <p:tav tm="100000">
                                          <p:val>
                                            <p:strVal val="#ppt_x"/>
                                          </p:val>
                                        </p:tav>
                                      </p:tavLst>
                                    </p:anim>
                                    <p:anim calcmode="lin" valueType="num">
                                      <p:cBhvr additive="base">
                                        <p:cTn id="6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ppt_x"/>
                                          </p:val>
                                        </p:tav>
                                        <p:tav tm="100000">
                                          <p:val>
                                            <p:strVal val="#ppt_x"/>
                                          </p:val>
                                        </p:tav>
                                      </p:tavLst>
                                    </p:anim>
                                    <p:anim calcmode="lin" valueType="num">
                                      <p:cBhvr additive="base">
                                        <p:cTn id="6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additive="base">
                                        <p:cTn id="73" dur="500" fill="hold"/>
                                        <p:tgtEl>
                                          <p:spTgt spid="50"/>
                                        </p:tgtEl>
                                        <p:attrNameLst>
                                          <p:attrName>ppt_x</p:attrName>
                                        </p:attrNameLst>
                                      </p:cBhvr>
                                      <p:tavLst>
                                        <p:tav tm="0">
                                          <p:val>
                                            <p:strVal val="#ppt_x"/>
                                          </p:val>
                                        </p:tav>
                                        <p:tav tm="100000">
                                          <p:val>
                                            <p:strVal val="#ppt_x"/>
                                          </p:val>
                                        </p:tav>
                                      </p:tavLst>
                                    </p:anim>
                                    <p:anim calcmode="lin" valueType="num">
                                      <p:cBhvr additive="base">
                                        <p:cTn id="7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p:bldP spid="13" grpId="0"/>
      <p:bldP spid="14" grpId="0" animBg="1"/>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061D-87F0-4A7D-A51A-D35579042C66}"/>
              </a:ext>
            </a:extLst>
          </p:cNvPr>
          <p:cNvSpPr>
            <a:spLocks noGrp="1"/>
          </p:cNvSpPr>
          <p:nvPr>
            <p:ph type="title"/>
          </p:nvPr>
        </p:nvSpPr>
        <p:spPr>
          <a:xfrm>
            <a:off x="0" y="0"/>
            <a:ext cx="10515600" cy="1325563"/>
          </a:xfrm>
        </p:spPr>
        <p:txBody>
          <a:bodyPr/>
          <a:lstStyle/>
          <a:p>
            <a:r>
              <a:rPr lang="en-US" dirty="0"/>
              <a:t>Evaluating &amp; judging data’s “fitness for use”</a:t>
            </a:r>
          </a:p>
        </p:txBody>
      </p:sp>
      <p:sp>
        <p:nvSpPr>
          <p:cNvPr id="3" name="Content Placeholder 2">
            <a:extLst>
              <a:ext uri="{FF2B5EF4-FFF2-40B4-BE49-F238E27FC236}">
                <a16:creationId xmlns:a16="http://schemas.microsoft.com/office/drawing/2014/main" id="{E9DBF253-5C11-4397-8F88-D165AB5B1AD4}"/>
              </a:ext>
            </a:extLst>
          </p:cNvPr>
          <p:cNvSpPr>
            <a:spLocks noGrp="1"/>
          </p:cNvSpPr>
          <p:nvPr>
            <p:ph idx="1"/>
          </p:nvPr>
        </p:nvSpPr>
        <p:spPr>
          <a:xfrm>
            <a:off x="706464" y="1168090"/>
            <a:ext cx="10899999" cy="5020274"/>
          </a:xfrm>
        </p:spPr>
        <p:txBody>
          <a:bodyPr>
            <a:normAutofit/>
          </a:bodyPr>
          <a:lstStyle/>
          <a:p>
            <a:pPr lvl="1"/>
            <a:endParaRPr lang="en-US" sz="1600" dirty="0"/>
          </a:p>
          <a:p>
            <a:pPr lvl="2"/>
            <a:r>
              <a:rPr lang="en-US" sz="2900" b="1" dirty="0"/>
              <a:t>Is not the responsibility of the producer </a:t>
            </a:r>
          </a:p>
          <a:p>
            <a:pPr lvl="2"/>
            <a:r>
              <a:rPr lang="en-US" sz="2900" b="1" dirty="0"/>
              <a:t>Is the responsibility of the user …and IT Auditor</a:t>
            </a:r>
          </a:p>
          <a:p>
            <a:pPr marL="914400" lvl="2" indent="0">
              <a:buNone/>
            </a:pPr>
            <a:endParaRPr lang="en-US" sz="2900" b="1" dirty="0"/>
          </a:p>
          <a:p>
            <a:pPr marL="457200" lvl="1" indent="0">
              <a:buNone/>
            </a:pPr>
            <a:r>
              <a:rPr lang="en-US" sz="3600" i="1" dirty="0"/>
              <a:t>Data produced for one purpose is often used to serve other purposes </a:t>
            </a:r>
          </a:p>
          <a:p>
            <a:pPr marL="914400" lvl="2" indent="0">
              <a:buNone/>
            </a:pPr>
            <a:endParaRPr lang="en-US" sz="2900" b="1" dirty="0"/>
          </a:p>
          <a:p>
            <a:pPr marL="0" indent="0">
              <a:buNone/>
            </a:pPr>
            <a:endParaRPr lang="en-US" dirty="0"/>
          </a:p>
          <a:p>
            <a:pPr marL="0" indent="0">
              <a:buNone/>
            </a:pPr>
            <a:r>
              <a:rPr lang="en-US" sz="3300" dirty="0"/>
              <a:t>Data producers should provide information about data that permit informed determinations of fitness for use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FCF9375-B951-460D-948F-39610E5F429F}"/>
              </a:ext>
            </a:extLst>
          </p:cNvPr>
          <p:cNvSpPr>
            <a:spLocks noGrp="1"/>
          </p:cNvSpPr>
          <p:nvPr>
            <p:ph type="sldNum" sz="quarter" idx="12"/>
          </p:nvPr>
        </p:nvSpPr>
        <p:spPr/>
        <p:txBody>
          <a:bodyPr/>
          <a:lstStyle/>
          <a:p>
            <a:fld id="{EBF53699-E175-46B2-9FE5-5D14452BAEE3}" type="slidenum">
              <a:rPr lang="en-US" smtClean="0"/>
              <a:t>9</a:t>
            </a:fld>
            <a:endParaRPr lang="en-US"/>
          </a:p>
        </p:txBody>
      </p:sp>
    </p:spTree>
    <p:extLst>
      <p:ext uri="{BB962C8B-B14F-4D97-AF65-F5344CB8AC3E}">
        <p14:creationId xmlns:p14="http://schemas.microsoft.com/office/powerpoint/2010/main" val="396391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3A84CDB579FB4CB73CBB174DC1AAB9" ma:contentTypeVersion="9" ma:contentTypeDescription="Create a new document." ma:contentTypeScope="" ma:versionID="12d151379a5afaf0db5c06d0a2cc6c90">
  <xsd:schema xmlns:xsd="http://www.w3.org/2001/XMLSchema" xmlns:xs="http://www.w3.org/2001/XMLSchema" xmlns:p="http://schemas.microsoft.com/office/2006/metadata/properties" xmlns:ns2="51e21843-a409-463b-9741-4644d85965ad" targetNamespace="http://schemas.microsoft.com/office/2006/metadata/properties" ma:root="true" ma:fieldsID="49d59087813ae4638c3efbb2ad0c95e7" ns2:_="">
    <xsd:import namespace="51e21843-a409-463b-9741-4644d85965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21843-a409-463b-9741-4644d8596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4DA6AD-97B9-4C46-988B-C99BB3FD698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711E375-4708-4F80-ADA4-501EC7BA36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21843-a409-463b-9741-4644d85965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59D75F-DB65-4D35-92DF-9AF19C30DD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1003</TotalTime>
  <Words>3458</Words>
  <Application>Microsoft Office PowerPoint</Application>
  <PresentationFormat>Widescreen</PresentationFormat>
  <Paragraphs>433</Paragraphs>
  <Slides>68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Calibri Light</vt:lpstr>
      <vt:lpstr>Courier New</vt:lpstr>
      <vt:lpstr>Wingdings</vt:lpstr>
      <vt:lpstr>Office Theme</vt:lpstr>
      <vt:lpstr>Unit #11</vt:lpstr>
      <vt:lpstr>Agenda</vt:lpstr>
      <vt:lpstr>Data security by design and default…</vt:lpstr>
      <vt:lpstr>Achieving “Privacy by Design” is difficult</vt:lpstr>
      <vt:lpstr>Privacy and Data Protection by Design</vt:lpstr>
      <vt:lpstr>Some challenging data protection requirements may be solved with techniques presented in this webinar…</vt:lpstr>
      <vt:lpstr>As a practical matter…</vt:lpstr>
      <vt:lpstr>Data processing often transforms existing data into new data, which is a double-edged sword…</vt:lpstr>
      <vt:lpstr>Evaluating &amp; judging data’s “fitness for use”</vt:lpstr>
      <vt:lpstr>Datasets are often exchanged without information needed to determine their fitness for use… </vt:lpstr>
      <vt:lpstr>Provenance</vt:lpstr>
      <vt:lpstr>Provenance</vt:lpstr>
      <vt:lpstr>Provenance and data lineage</vt:lpstr>
      <vt:lpstr>Early metadata standards for documenting lineage of data produced with Geographic Information Systems</vt:lpstr>
      <vt:lpstr>Geographic Information System (GIS)</vt:lpstr>
      <vt:lpstr>PowerPoint Presentation</vt:lpstr>
      <vt:lpstr>1st Metadata Processing System focused on data lineage (provenance)</vt:lpstr>
      <vt:lpstr>Datasets presented by the operating system after data processing concluded…</vt:lpstr>
      <vt:lpstr>How can I program the computer to help me remember what I knew about the data I was processing when I was processing it?</vt:lpstr>
      <vt:lpstr>How do we understand differences among datasets created during processing applications? </vt:lpstr>
      <vt:lpstr>Data lineage vocabulary helps communicate how data is processed in an information system</vt:lpstr>
      <vt:lpstr>Semantic “parent” &amp; “child” metadata links added to enable deductions about relationships among input &amp; output datasets…</vt:lpstr>
      <vt:lpstr>PowerPoint Presentation</vt:lpstr>
      <vt:lpstr>PowerPoint Presentation</vt:lpstr>
      <vt:lpstr>Meet Geo_lineus  source metadata input</vt:lpstr>
      <vt:lpstr>Command metadata input…</vt:lpstr>
      <vt:lpstr>Product Metadata input…</vt:lpstr>
      <vt:lpstr>Querying metadata…</vt:lpstr>
      <vt:lpstr>Querying metadata…</vt:lpstr>
      <vt:lpstr>Querying metadata…</vt:lpstr>
      <vt:lpstr>Adding a graphical user interface…</vt:lpstr>
      <vt:lpstr>Working with source and command metadata</vt:lpstr>
      <vt:lpstr>Update propagation…</vt:lpstr>
      <vt:lpstr>Data source metadata based integrity constraints</vt:lpstr>
      <vt:lpstr>Data lineage metadata can help information systems meet key data privacy by design requirements, including:</vt:lpstr>
      <vt:lpstr>Case Study: Data lineage metadata enabled audit                                                                 at Southern California Edison</vt:lpstr>
      <vt:lpstr>Data provenance audit problem…</vt:lpstr>
      <vt:lpstr>Metadata Analysis of data and processing</vt:lpstr>
      <vt:lpstr>Lineage metadata enabled audit of data and processing                                                                                at Southern California Edison</vt:lpstr>
      <vt:lpstr>Lineage metadata enabled audit of data and processing                                                                                at Southern California Edison</vt:lpstr>
      <vt:lpstr>Linage metadata enabled audit of data and processing                 at Southern California Edison</vt:lpstr>
      <vt:lpstr>Metadata enabled audit of data and processing                at Southern California Edison</vt:lpstr>
      <vt:lpstr>Metadata enabled audit of GIS data and processing                at Southern California Edison</vt:lpstr>
      <vt:lpstr>Metadata enabled audit of GIS data and processing                at Southern California Edison</vt:lpstr>
      <vt:lpstr>Metadata enabled audit of GIS data and processing                at Southern California Edison</vt:lpstr>
      <vt:lpstr>Metadata enabled audit of GIS data and processing                at Southern California Edison</vt:lpstr>
      <vt:lpstr>Metadata enabled audit of GIS data and processing                at Southern California Edison</vt:lpstr>
      <vt:lpstr>Conclusion: Data lineage metadata can help information systems meet key data privacy by design requirements, including:</vt:lpstr>
      <vt:lpstr>Conclusion:   Data lineage metadata can be used to help information system developers meet key data protection by design requirements:</vt:lpstr>
      <vt:lpstr>Outlook: Commercial database management systems are beginning to include lineage metadata capabilities for tracking attribute values processed and transformed among relational database tables …</vt:lpstr>
      <vt:lpstr>Agenda</vt:lpstr>
      <vt:lpstr>Cloud computing</vt:lpstr>
      <vt:lpstr>Essential Characteristics of Cloud Computing</vt:lpstr>
      <vt:lpstr>Which Service Model(s) of cloud computing is your project’s information system providing to your end users?</vt:lpstr>
      <vt:lpstr>3 Service Models of Cloud Computing</vt:lpstr>
      <vt:lpstr>3 Service Models of Cloud Computing</vt:lpstr>
      <vt:lpstr>3 Service Models of Cloud Computing</vt:lpstr>
      <vt:lpstr>Which cloud deployment model is your project’s information system based on?</vt:lpstr>
      <vt:lpstr>4 Deployment Models of Cloud Computing</vt:lpstr>
      <vt:lpstr>4 Deployment Models of Cloud Computing</vt:lpstr>
      <vt:lpstr>4 Deployment Models of Cloud Computing</vt:lpstr>
      <vt:lpstr>4 Deployment Models of Cloud Computing</vt:lpstr>
      <vt:lpstr>Agenda</vt:lpstr>
      <vt:lpstr>Security Control Origination</vt:lpstr>
      <vt:lpstr>Control Originatoin</vt:lpstr>
      <vt:lpstr>Control Origination</vt:lpstr>
      <vt:lpstr>Control Origination</vt:lpstr>
      <vt:lpstr>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10</dc:title>
  <dc:creator>David Lanter</dc:creator>
  <cp:lastModifiedBy>Jose Gomez</cp:lastModifiedBy>
  <cp:revision>66</cp:revision>
  <dcterms:created xsi:type="dcterms:W3CDTF">2018-04-04T00:25:20Z</dcterms:created>
  <dcterms:modified xsi:type="dcterms:W3CDTF">2021-04-07T18:35:43Z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0x010100463A84CDB579FB4CB73CBB174DC1AAB9</vt:lpwstr>
  </property>
</Properties>
</file>