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1"/>
  </p:notesMasterIdLst>
  <p:sldIdLst>
    <p:sldId id="256" r:id="rId2"/>
    <p:sldId id="358" r:id="rId3"/>
    <p:sldId id="275" r:id="rId4"/>
    <p:sldId id="276" r:id="rId5"/>
    <p:sldId id="333" r:id="rId6"/>
    <p:sldId id="257" r:id="rId7"/>
    <p:sldId id="258" r:id="rId8"/>
    <p:sldId id="259" r:id="rId9"/>
    <p:sldId id="260" r:id="rId10"/>
    <p:sldId id="744" r:id="rId11"/>
    <p:sldId id="278" r:id="rId12"/>
    <p:sldId id="262" r:id="rId13"/>
    <p:sldId id="263" r:id="rId14"/>
    <p:sldId id="264" r:id="rId15"/>
    <p:sldId id="265" r:id="rId16"/>
    <p:sldId id="282" r:id="rId17"/>
    <p:sldId id="261" r:id="rId18"/>
    <p:sldId id="268" r:id="rId19"/>
    <p:sldId id="269" r:id="rId20"/>
    <p:sldId id="283" r:id="rId21"/>
    <p:sldId id="285" r:id="rId22"/>
    <p:sldId id="284" r:id="rId23"/>
    <p:sldId id="351" r:id="rId24"/>
    <p:sldId id="286" r:id="rId25"/>
    <p:sldId id="287" r:id="rId26"/>
    <p:sldId id="290" r:id="rId27"/>
    <p:sldId id="352" r:id="rId28"/>
    <p:sldId id="292" r:id="rId29"/>
    <p:sldId id="353" r:id="rId30"/>
    <p:sldId id="300" r:id="rId31"/>
    <p:sldId id="334" r:id="rId32"/>
    <p:sldId id="297" r:id="rId33"/>
    <p:sldId id="362" r:id="rId34"/>
    <p:sldId id="370" r:id="rId35"/>
    <p:sldId id="373" r:id="rId36"/>
    <p:sldId id="364" r:id="rId37"/>
    <p:sldId id="365" r:id="rId38"/>
    <p:sldId id="354" r:id="rId39"/>
    <p:sldId id="753" r:id="rId40"/>
    <p:sldId id="366" r:id="rId41"/>
    <p:sldId id="360" r:id="rId42"/>
    <p:sldId id="335" r:id="rId43"/>
    <p:sldId id="294" r:id="rId44"/>
    <p:sldId id="340" r:id="rId45"/>
    <p:sldId id="303" r:id="rId46"/>
    <p:sldId id="369" r:id="rId47"/>
    <p:sldId id="371" r:id="rId48"/>
    <p:sldId id="372" r:id="rId49"/>
    <p:sldId id="746" r:id="rId50"/>
    <p:sldId id="747" r:id="rId51"/>
    <p:sldId id="748" r:id="rId52"/>
    <p:sldId id="749" r:id="rId53"/>
    <p:sldId id="750" r:id="rId54"/>
    <p:sldId id="751" r:id="rId55"/>
    <p:sldId id="752" r:id="rId56"/>
    <p:sldId id="337" r:id="rId57"/>
    <p:sldId id="342" r:id="rId58"/>
    <p:sldId id="356" r:id="rId59"/>
    <p:sldId id="35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4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69308" autoAdjust="0"/>
  </p:normalViewPr>
  <p:slideViewPr>
    <p:cSldViewPr snapToGrid="0">
      <p:cViewPr varScale="1">
        <p:scale>
          <a:sx n="74" d="100"/>
          <a:sy n="74" d="100"/>
        </p:scale>
        <p:origin x="3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40966-1CA5-4DB5-BDF7-30D69912C35D}" type="datetimeFigureOut">
              <a:rPr lang="en-US" smtClean="0"/>
              <a:t>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FAE08-AEA5-4DAC-910C-FEC927AE5D8F}" type="slidenum">
              <a:rPr lang="en-US" smtClean="0"/>
              <a:t>‹#›</a:t>
            </a:fld>
            <a:endParaRPr lang="en-US"/>
          </a:p>
        </p:txBody>
      </p:sp>
    </p:spTree>
    <p:extLst>
      <p:ext uri="{BB962C8B-B14F-4D97-AF65-F5344CB8AC3E}">
        <p14:creationId xmlns:p14="http://schemas.microsoft.com/office/powerpoint/2010/main" val="2844972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2</a:t>
            </a:fld>
            <a:endParaRPr lang="en-US"/>
          </a:p>
        </p:txBody>
      </p:sp>
    </p:spTree>
    <p:extLst>
      <p:ext uri="{BB962C8B-B14F-4D97-AF65-F5344CB8AC3E}">
        <p14:creationId xmlns:p14="http://schemas.microsoft.com/office/powerpoint/2010/main" val="4193673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12</a:t>
            </a:fld>
            <a:endParaRPr lang="en-US"/>
          </a:p>
        </p:txBody>
      </p:sp>
    </p:spTree>
    <p:extLst>
      <p:ext uri="{BB962C8B-B14F-4D97-AF65-F5344CB8AC3E}">
        <p14:creationId xmlns:p14="http://schemas.microsoft.com/office/powerpoint/2010/main" val="1345194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14</a:t>
            </a:fld>
            <a:endParaRPr lang="en-US"/>
          </a:p>
        </p:txBody>
      </p:sp>
    </p:spTree>
    <p:extLst>
      <p:ext uri="{BB962C8B-B14F-4D97-AF65-F5344CB8AC3E}">
        <p14:creationId xmlns:p14="http://schemas.microsoft.com/office/powerpoint/2010/main" val="3568362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16</a:t>
            </a:fld>
            <a:endParaRPr lang="en-US"/>
          </a:p>
        </p:txBody>
      </p:sp>
    </p:spTree>
    <p:extLst>
      <p:ext uri="{BB962C8B-B14F-4D97-AF65-F5344CB8AC3E}">
        <p14:creationId xmlns:p14="http://schemas.microsoft.com/office/powerpoint/2010/main" val="1236883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18</a:t>
            </a:fld>
            <a:endParaRPr lang="en-US"/>
          </a:p>
        </p:txBody>
      </p:sp>
    </p:spTree>
    <p:extLst>
      <p:ext uri="{BB962C8B-B14F-4D97-AF65-F5344CB8AC3E}">
        <p14:creationId xmlns:p14="http://schemas.microsoft.com/office/powerpoint/2010/main" val="2102288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19</a:t>
            </a:fld>
            <a:endParaRPr lang="en-US"/>
          </a:p>
        </p:txBody>
      </p:sp>
    </p:spTree>
    <p:extLst>
      <p:ext uri="{BB962C8B-B14F-4D97-AF65-F5344CB8AC3E}">
        <p14:creationId xmlns:p14="http://schemas.microsoft.com/office/powerpoint/2010/main" val="532710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20</a:t>
            </a:fld>
            <a:endParaRPr lang="en-US"/>
          </a:p>
        </p:txBody>
      </p:sp>
    </p:spTree>
    <p:extLst>
      <p:ext uri="{BB962C8B-B14F-4D97-AF65-F5344CB8AC3E}">
        <p14:creationId xmlns:p14="http://schemas.microsoft.com/office/powerpoint/2010/main" val="389881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21</a:t>
            </a:fld>
            <a:endParaRPr lang="en-US"/>
          </a:p>
        </p:txBody>
      </p:sp>
    </p:spTree>
    <p:extLst>
      <p:ext uri="{BB962C8B-B14F-4D97-AF65-F5344CB8AC3E}">
        <p14:creationId xmlns:p14="http://schemas.microsoft.com/office/powerpoint/2010/main" val="3188062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22</a:t>
            </a:fld>
            <a:endParaRPr lang="en-US"/>
          </a:p>
        </p:txBody>
      </p:sp>
    </p:spTree>
    <p:extLst>
      <p:ext uri="{BB962C8B-B14F-4D97-AF65-F5344CB8AC3E}">
        <p14:creationId xmlns:p14="http://schemas.microsoft.com/office/powerpoint/2010/main" val="219166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26</a:t>
            </a:fld>
            <a:endParaRPr lang="en-US"/>
          </a:p>
        </p:txBody>
      </p:sp>
    </p:spTree>
    <p:extLst>
      <p:ext uri="{BB962C8B-B14F-4D97-AF65-F5344CB8AC3E}">
        <p14:creationId xmlns:p14="http://schemas.microsoft.com/office/powerpoint/2010/main" val="2474234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30</a:t>
            </a:fld>
            <a:endParaRPr lang="en-US"/>
          </a:p>
        </p:txBody>
      </p:sp>
    </p:spTree>
    <p:extLst>
      <p:ext uri="{BB962C8B-B14F-4D97-AF65-F5344CB8AC3E}">
        <p14:creationId xmlns:p14="http://schemas.microsoft.com/office/powerpoint/2010/main" val="183933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3</a:t>
            </a:fld>
            <a:endParaRPr lang="en-US"/>
          </a:p>
        </p:txBody>
      </p:sp>
    </p:spTree>
    <p:extLst>
      <p:ext uri="{BB962C8B-B14F-4D97-AF65-F5344CB8AC3E}">
        <p14:creationId xmlns:p14="http://schemas.microsoft.com/office/powerpoint/2010/main" val="3346667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31</a:t>
            </a:fld>
            <a:endParaRPr lang="en-US"/>
          </a:p>
        </p:txBody>
      </p:sp>
    </p:spTree>
    <p:extLst>
      <p:ext uri="{BB962C8B-B14F-4D97-AF65-F5344CB8AC3E}">
        <p14:creationId xmlns:p14="http://schemas.microsoft.com/office/powerpoint/2010/main" val="618823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32</a:t>
            </a:fld>
            <a:endParaRPr lang="en-US"/>
          </a:p>
        </p:txBody>
      </p:sp>
    </p:spTree>
    <p:extLst>
      <p:ext uri="{BB962C8B-B14F-4D97-AF65-F5344CB8AC3E}">
        <p14:creationId xmlns:p14="http://schemas.microsoft.com/office/powerpoint/2010/main" val="396118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34</a:t>
            </a:fld>
            <a:endParaRPr lang="en-US"/>
          </a:p>
        </p:txBody>
      </p:sp>
    </p:spTree>
    <p:extLst>
      <p:ext uri="{BB962C8B-B14F-4D97-AF65-F5344CB8AC3E}">
        <p14:creationId xmlns:p14="http://schemas.microsoft.com/office/powerpoint/2010/main" val="246221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35</a:t>
            </a:fld>
            <a:endParaRPr lang="en-US"/>
          </a:p>
        </p:txBody>
      </p:sp>
    </p:spTree>
    <p:extLst>
      <p:ext uri="{BB962C8B-B14F-4D97-AF65-F5344CB8AC3E}">
        <p14:creationId xmlns:p14="http://schemas.microsoft.com/office/powerpoint/2010/main" val="4200825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39</a:t>
            </a:fld>
            <a:endParaRPr lang="en-US"/>
          </a:p>
        </p:txBody>
      </p:sp>
    </p:spTree>
    <p:extLst>
      <p:ext uri="{BB962C8B-B14F-4D97-AF65-F5344CB8AC3E}">
        <p14:creationId xmlns:p14="http://schemas.microsoft.com/office/powerpoint/2010/main" val="4010162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40</a:t>
            </a:fld>
            <a:endParaRPr lang="en-US"/>
          </a:p>
        </p:txBody>
      </p:sp>
    </p:spTree>
    <p:extLst>
      <p:ext uri="{BB962C8B-B14F-4D97-AF65-F5344CB8AC3E}">
        <p14:creationId xmlns:p14="http://schemas.microsoft.com/office/powerpoint/2010/main" val="2181619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44</a:t>
            </a:fld>
            <a:endParaRPr lang="en-US"/>
          </a:p>
        </p:txBody>
      </p:sp>
    </p:spTree>
    <p:extLst>
      <p:ext uri="{BB962C8B-B14F-4D97-AF65-F5344CB8AC3E}">
        <p14:creationId xmlns:p14="http://schemas.microsoft.com/office/powerpoint/2010/main" val="1868768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45</a:t>
            </a:fld>
            <a:endParaRPr lang="en-US"/>
          </a:p>
        </p:txBody>
      </p:sp>
    </p:spTree>
    <p:extLst>
      <p:ext uri="{BB962C8B-B14F-4D97-AF65-F5344CB8AC3E}">
        <p14:creationId xmlns:p14="http://schemas.microsoft.com/office/powerpoint/2010/main" val="4261587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46</a:t>
            </a:fld>
            <a:endParaRPr lang="en-US"/>
          </a:p>
        </p:txBody>
      </p:sp>
    </p:spTree>
    <p:extLst>
      <p:ext uri="{BB962C8B-B14F-4D97-AF65-F5344CB8AC3E}">
        <p14:creationId xmlns:p14="http://schemas.microsoft.com/office/powerpoint/2010/main" val="251309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47</a:t>
            </a:fld>
            <a:endParaRPr lang="en-US"/>
          </a:p>
        </p:txBody>
      </p:sp>
    </p:spTree>
    <p:extLst>
      <p:ext uri="{BB962C8B-B14F-4D97-AF65-F5344CB8AC3E}">
        <p14:creationId xmlns:p14="http://schemas.microsoft.com/office/powerpoint/2010/main" val="64897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4</a:t>
            </a:fld>
            <a:endParaRPr lang="en-US"/>
          </a:p>
        </p:txBody>
      </p:sp>
    </p:spTree>
    <p:extLst>
      <p:ext uri="{BB962C8B-B14F-4D97-AF65-F5344CB8AC3E}">
        <p14:creationId xmlns:p14="http://schemas.microsoft.com/office/powerpoint/2010/main" val="2926214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48</a:t>
            </a:fld>
            <a:endParaRPr lang="en-US"/>
          </a:p>
        </p:txBody>
      </p:sp>
    </p:spTree>
    <p:extLst>
      <p:ext uri="{BB962C8B-B14F-4D97-AF65-F5344CB8AC3E}">
        <p14:creationId xmlns:p14="http://schemas.microsoft.com/office/powerpoint/2010/main" val="2501243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49</a:t>
            </a:fld>
            <a:endParaRPr lang="en-US"/>
          </a:p>
        </p:txBody>
      </p:sp>
    </p:spTree>
    <p:extLst>
      <p:ext uri="{BB962C8B-B14F-4D97-AF65-F5344CB8AC3E}">
        <p14:creationId xmlns:p14="http://schemas.microsoft.com/office/powerpoint/2010/main" val="4205156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57</a:t>
            </a:fld>
            <a:endParaRPr lang="en-US"/>
          </a:p>
        </p:txBody>
      </p:sp>
    </p:spTree>
    <p:extLst>
      <p:ext uri="{BB962C8B-B14F-4D97-AF65-F5344CB8AC3E}">
        <p14:creationId xmlns:p14="http://schemas.microsoft.com/office/powerpoint/2010/main" val="40643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6</a:t>
            </a:fld>
            <a:endParaRPr lang="en-US"/>
          </a:p>
        </p:txBody>
      </p:sp>
    </p:spTree>
    <p:extLst>
      <p:ext uri="{BB962C8B-B14F-4D97-AF65-F5344CB8AC3E}">
        <p14:creationId xmlns:p14="http://schemas.microsoft.com/office/powerpoint/2010/main" val="180590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7</a:t>
            </a:fld>
            <a:endParaRPr lang="en-US"/>
          </a:p>
        </p:txBody>
      </p:sp>
    </p:spTree>
    <p:extLst>
      <p:ext uri="{BB962C8B-B14F-4D97-AF65-F5344CB8AC3E}">
        <p14:creationId xmlns:p14="http://schemas.microsoft.com/office/powerpoint/2010/main" val="103263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8</a:t>
            </a:fld>
            <a:endParaRPr lang="en-US"/>
          </a:p>
        </p:txBody>
      </p:sp>
    </p:spTree>
    <p:extLst>
      <p:ext uri="{BB962C8B-B14F-4D97-AF65-F5344CB8AC3E}">
        <p14:creationId xmlns:p14="http://schemas.microsoft.com/office/powerpoint/2010/main" val="3088895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9</a:t>
            </a:fld>
            <a:endParaRPr lang="en-US"/>
          </a:p>
        </p:txBody>
      </p:sp>
    </p:spTree>
    <p:extLst>
      <p:ext uri="{BB962C8B-B14F-4D97-AF65-F5344CB8AC3E}">
        <p14:creationId xmlns:p14="http://schemas.microsoft.com/office/powerpoint/2010/main" val="991590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10</a:t>
            </a:fld>
            <a:endParaRPr lang="en-US"/>
          </a:p>
        </p:txBody>
      </p:sp>
    </p:spTree>
    <p:extLst>
      <p:ext uri="{BB962C8B-B14F-4D97-AF65-F5344CB8AC3E}">
        <p14:creationId xmlns:p14="http://schemas.microsoft.com/office/powerpoint/2010/main" val="3906433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11</a:t>
            </a:fld>
            <a:endParaRPr lang="en-US"/>
          </a:p>
        </p:txBody>
      </p:sp>
    </p:spTree>
    <p:extLst>
      <p:ext uri="{BB962C8B-B14F-4D97-AF65-F5344CB8AC3E}">
        <p14:creationId xmlns:p14="http://schemas.microsoft.com/office/powerpoint/2010/main" val="2575982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C899E02-430B-4C34-9CB2-0C93BD02A906}" type="datetime1">
              <a:rPr lang="en-US" smtClean="0"/>
              <a:t>2/16/2022</a:t>
            </a:fld>
            <a:endParaRPr lang="en-US"/>
          </a:p>
        </p:txBody>
      </p:sp>
      <p:sp>
        <p:nvSpPr>
          <p:cNvPr id="5" name="Footer Placeholder 4"/>
          <p:cNvSpPr>
            <a:spLocks noGrp="1"/>
          </p:cNvSpPr>
          <p:nvPr>
            <p:ph type="ftr" sz="quarter" idx="11"/>
          </p:nvPr>
        </p:nvSpPr>
        <p:spPr/>
        <p:txBody>
          <a:bodyPr/>
          <a:lstStyle/>
          <a:p>
            <a:r>
              <a:rPr lang="en-US"/>
              <a:t>MIS5214 Security Architecture</a:t>
            </a:r>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2380357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1F7F4-7B5B-4D97-917D-808EA8CE7783}" type="datetime1">
              <a:rPr lang="en-US" smtClean="0"/>
              <a:t>2/16/2022</a:t>
            </a:fld>
            <a:endParaRPr lang="en-US"/>
          </a:p>
        </p:txBody>
      </p:sp>
      <p:sp>
        <p:nvSpPr>
          <p:cNvPr id="5" name="Footer Placeholder 4"/>
          <p:cNvSpPr>
            <a:spLocks noGrp="1"/>
          </p:cNvSpPr>
          <p:nvPr>
            <p:ph type="ftr" sz="quarter" idx="11"/>
          </p:nvPr>
        </p:nvSpPr>
        <p:spPr/>
        <p:txBody>
          <a:bodyPr/>
          <a:lstStyle/>
          <a:p>
            <a:r>
              <a:rPr lang="en-US"/>
              <a:t>MIS5214 Security Architecture</a:t>
            </a:r>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595741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37C64-74A0-4E28-9ADF-7B02E78B620B}" type="datetime1">
              <a:rPr lang="en-US" smtClean="0"/>
              <a:t>2/16/2022</a:t>
            </a:fld>
            <a:endParaRPr lang="en-US"/>
          </a:p>
        </p:txBody>
      </p:sp>
      <p:sp>
        <p:nvSpPr>
          <p:cNvPr id="5" name="Footer Placeholder 4"/>
          <p:cNvSpPr>
            <a:spLocks noGrp="1"/>
          </p:cNvSpPr>
          <p:nvPr>
            <p:ph type="ftr" sz="quarter" idx="11"/>
          </p:nvPr>
        </p:nvSpPr>
        <p:spPr/>
        <p:txBody>
          <a:bodyPr/>
          <a:lstStyle/>
          <a:p>
            <a:r>
              <a:rPr lang="en-US"/>
              <a:t>MIS5214 Security Architecture</a:t>
            </a:r>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62827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38125" y="6356350"/>
            <a:ext cx="4114800" cy="365125"/>
          </a:xfrm>
        </p:spPr>
        <p:txBody>
          <a:bodyPr/>
          <a:lstStyle>
            <a:lvl1pPr algn="l">
              <a:defRPr/>
            </a:lvl1pPr>
          </a:lstStyle>
          <a:p>
            <a:r>
              <a:rPr lang="en-US" dirty="0"/>
              <a:t>MIS5214 Security Architecture</a:t>
            </a:r>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409990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F6E4F9-0970-4C70-AA23-090CDEF678F4}" type="datetime1">
              <a:rPr lang="en-US" smtClean="0"/>
              <a:t>2/16/2022</a:t>
            </a:fld>
            <a:endParaRPr lang="en-US"/>
          </a:p>
        </p:txBody>
      </p:sp>
      <p:sp>
        <p:nvSpPr>
          <p:cNvPr id="5" name="Footer Placeholder 4"/>
          <p:cNvSpPr>
            <a:spLocks noGrp="1"/>
          </p:cNvSpPr>
          <p:nvPr>
            <p:ph type="ftr" sz="quarter" idx="11"/>
          </p:nvPr>
        </p:nvSpPr>
        <p:spPr/>
        <p:txBody>
          <a:bodyPr/>
          <a:lstStyle/>
          <a:p>
            <a:r>
              <a:rPr lang="en-US"/>
              <a:t>MIS5214 Security Architecture</a:t>
            </a:r>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9659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417F3D-AA31-4795-8DC6-139EDB70109D}" type="datetime1">
              <a:rPr lang="en-US" smtClean="0"/>
              <a:t>2/16/2022</a:t>
            </a:fld>
            <a:endParaRPr lang="en-US"/>
          </a:p>
        </p:txBody>
      </p:sp>
      <p:sp>
        <p:nvSpPr>
          <p:cNvPr id="6" name="Footer Placeholder 5"/>
          <p:cNvSpPr>
            <a:spLocks noGrp="1"/>
          </p:cNvSpPr>
          <p:nvPr>
            <p:ph type="ftr" sz="quarter" idx="11"/>
          </p:nvPr>
        </p:nvSpPr>
        <p:spPr/>
        <p:txBody>
          <a:bodyPr/>
          <a:lstStyle/>
          <a:p>
            <a:r>
              <a:rPr lang="en-US"/>
              <a:t>MIS5214 Security Architecture</a:t>
            </a:r>
          </a:p>
        </p:txBody>
      </p:sp>
      <p:sp>
        <p:nvSpPr>
          <p:cNvPr id="7" name="Slide Number Placeholder 6"/>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4217997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7A0C6B-2F8C-46B0-BB35-D5F9E213668A}" type="datetime1">
              <a:rPr lang="en-US" smtClean="0"/>
              <a:t>2/16/2022</a:t>
            </a:fld>
            <a:endParaRPr lang="en-US"/>
          </a:p>
        </p:txBody>
      </p:sp>
      <p:sp>
        <p:nvSpPr>
          <p:cNvPr id="8" name="Footer Placeholder 7"/>
          <p:cNvSpPr>
            <a:spLocks noGrp="1"/>
          </p:cNvSpPr>
          <p:nvPr>
            <p:ph type="ftr" sz="quarter" idx="11"/>
          </p:nvPr>
        </p:nvSpPr>
        <p:spPr/>
        <p:txBody>
          <a:bodyPr/>
          <a:lstStyle/>
          <a:p>
            <a:r>
              <a:rPr lang="en-US"/>
              <a:t>MIS5214 Security Architecture</a:t>
            </a:r>
          </a:p>
        </p:txBody>
      </p:sp>
      <p:sp>
        <p:nvSpPr>
          <p:cNvPr id="9" name="Slide Number Placeholder 8"/>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202234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B83854-6806-49B0-A353-707456DAF3A2}" type="datetime1">
              <a:rPr lang="en-US" smtClean="0"/>
              <a:t>2/16/2022</a:t>
            </a:fld>
            <a:endParaRPr lang="en-US"/>
          </a:p>
        </p:txBody>
      </p:sp>
      <p:sp>
        <p:nvSpPr>
          <p:cNvPr id="4" name="Footer Placeholder 3"/>
          <p:cNvSpPr>
            <a:spLocks noGrp="1"/>
          </p:cNvSpPr>
          <p:nvPr>
            <p:ph type="ftr" sz="quarter" idx="11"/>
          </p:nvPr>
        </p:nvSpPr>
        <p:spPr/>
        <p:txBody>
          <a:bodyPr/>
          <a:lstStyle/>
          <a:p>
            <a:r>
              <a:rPr lang="en-US"/>
              <a:t>MIS5214 Security Architecture</a:t>
            </a:r>
          </a:p>
        </p:txBody>
      </p:sp>
      <p:sp>
        <p:nvSpPr>
          <p:cNvPr id="5" name="Slide Number Placeholder 4"/>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280871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76E82-527A-41FC-A8AA-E7EA3EF6961F}" type="datetime1">
              <a:rPr lang="en-US" smtClean="0"/>
              <a:t>2/16/2022</a:t>
            </a:fld>
            <a:endParaRPr lang="en-US"/>
          </a:p>
        </p:txBody>
      </p:sp>
      <p:sp>
        <p:nvSpPr>
          <p:cNvPr id="3" name="Footer Placeholder 2"/>
          <p:cNvSpPr>
            <a:spLocks noGrp="1"/>
          </p:cNvSpPr>
          <p:nvPr>
            <p:ph type="ftr" sz="quarter" idx="11"/>
          </p:nvPr>
        </p:nvSpPr>
        <p:spPr/>
        <p:txBody>
          <a:bodyPr/>
          <a:lstStyle/>
          <a:p>
            <a:r>
              <a:rPr lang="en-US"/>
              <a:t>MIS5214 Security Architecture</a:t>
            </a:r>
          </a:p>
        </p:txBody>
      </p:sp>
      <p:sp>
        <p:nvSpPr>
          <p:cNvPr id="4" name="Slide Number Placeholder 3"/>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405379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F92659-9E23-4756-8BC1-F6D5618128AC}" type="datetime1">
              <a:rPr lang="en-US" smtClean="0"/>
              <a:t>2/16/2022</a:t>
            </a:fld>
            <a:endParaRPr lang="en-US"/>
          </a:p>
        </p:txBody>
      </p:sp>
      <p:sp>
        <p:nvSpPr>
          <p:cNvPr id="6" name="Footer Placeholder 5"/>
          <p:cNvSpPr>
            <a:spLocks noGrp="1"/>
          </p:cNvSpPr>
          <p:nvPr>
            <p:ph type="ftr" sz="quarter" idx="11"/>
          </p:nvPr>
        </p:nvSpPr>
        <p:spPr/>
        <p:txBody>
          <a:bodyPr/>
          <a:lstStyle/>
          <a:p>
            <a:r>
              <a:rPr lang="en-US"/>
              <a:t>MIS5214 Security Architecture</a:t>
            </a:r>
          </a:p>
        </p:txBody>
      </p:sp>
      <p:sp>
        <p:nvSpPr>
          <p:cNvPr id="7" name="Slide Number Placeholder 6"/>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408413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C618E1-81D2-40AE-AD95-93F71F495495}" type="datetime1">
              <a:rPr lang="en-US" smtClean="0"/>
              <a:t>2/16/2022</a:t>
            </a:fld>
            <a:endParaRPr lang="en-US"/>
          </a:p>
        </p:txBody>
      </p:sp>
      <p:sp>
        <p:nvSpPr>
          <p:cNvPr id="6" name="Footer Placeholder 5"/>
          <p:cNvSpPr>
            <a:spLocks noGrp="1"/>
          </p:cNvSpPr>
          <p:nvPr>
            <p:ph type="ftr" sz="quarter" idx="11"/>
          </p:nvPr>
        </p:nvSpPr>
        <p:spPr/>
        <p:txBody>
          <a:bodyPr/>
          <a:lstStyle/>
          <a:p>
            <a:r>
              <a:rPr lang="en-US"/>
              <a:t>MIS5214 Security Architecture</a:t>
            </a:r>
          </a:p>
        </p:txBody>
      </p:sp>
      <p:sp>
        <p:nvSpPr>
          <p:cNvPr id="7" name="Slide Number Placeholder 6"/>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60386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98DAB-5BF8-4A6D-9B14-58627DBEFDDA}" type="datetime1">
              <a:rPr lang="en-US" smtClean="0"/>
              <a:t>2/16/2022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MIS5214 Security Architecture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5FB44-7746-41C3-A2F8-A34E863EED2F}" type="slidenum">
              <a:rPr lang="en-US" smtClean="0"/>
              <a:t>‹#›</a:t>
            </a:fld>
            <a:endParaRPr lang="en-US"/>
          </a:p>
        </p:txBody>
      </p:sp>
    </p:spTree>
    <p:extLst>
      <p:ext uri="{BB962C8B-B14F-4D97-AF65-F5344CB8AC3E}">
        <p14:creationId xmlns:p14="http://schemas.microsoft.com/office/powerpoint/2010/main" val="426162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levees.sec.usace.army.mil/#/"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nvlpubs.nist.gov/nistpubs/Legacy/SP/nistspecialpublication800-60v1r1.pdf" TargetMode="Externa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nvlpubs.nist.gov/nistpubs/Legacy/SP/nistspecialpublication800-60v2r1.pdf"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community.mis.temple.edu/mis5214sec001sp2017/files/2017/02/nistspecialpublication800-60v2r1.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hyperlink" Target="http://community.mis.temple.edu/mis5214sec001sp2017/files/2017/02/nistspecialpublication800-60v2r1.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hyperlink" Target="https://community.mis.temple.edu/mis5214sec703spring2022/files/2022/01/Generic_InformationSecurityPolicyExample.pdf" TargetMode="Externa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hyperlink" Target="https://community.mis.temple.edu/mis5214sec703spring2022/files/2022/01/Generic_InformationSecurityPolicyExample.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hyperlink" Target="https://nvlpubs.nist.gov/nistpubs/SpecialPublications/NIST.SP.800-53B.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https://nvlpubs.nist.gov/nistpubs/SpecialPublications/NIST.SP.800-53B.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nvlpubs.nist.gov/nistpubs/Legacy/SP/nistspecialpublication800-60v2r1.pdf" TargetMode="External"/><Relationship Id="rId5" Type="http://schemas.openxmlformats.org/officeDocument/2006/relationships/hyperlink" Target="https://nvlpubs.nist.gov/nistpubs/Legacy/SP/nistspecialpublication800-60v1r1.pdf"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Unit #3</a:t>
            </a:r>
            <a:endParaRPr lang="en-US" dirty="0"/>
          </a:p>
        </p:txBody>
      </p:sp>
      <p:sp>
        <p:nvSpPr>
          <p:cNvPr id="3" name="Subtitle 2"/>
          <p:cNvSpPr>
            <a:spLocks noGrp="1"/>
          </p:cNvSpPr>
          <p:nvPr>
            <p:ph type="subTitle" idx="1"/>
          </p:nvPr>
        </p:nvSpPr>
        <p:spPr/>
        <p:txBody>
          <a:bodyPr/>
          <a:lstStyle/>
          <a:p>
            <a:r>
              <a:rPr lang="en-US" dirty="0"/>
              <a:t>MIS5214</a:t>
            </a:r>
          </a:p>
          <a:p>
            <a:endParaRPr lang="en-US" dirty="0"/>
          </a:p>
          <a:p>
            <a:r>
              <a:rPr lang="en-US" sz="4400" dirty="0"/>
              <a:t>Planning and Policy</a:t>
            </a:r>
          </a:p>
        </p:txBody>
      </p:sp>
    </p:spTree>
    <p:extLst>
      <p:ext uri="{BB962C8B-B14F-4D97-AF65-F5344CB8AC3E}">
        <p14:creationId xmlns:p14="http://schemas.microsoft.com/office/powerpoint/2010/main" val="1574311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16000"/>
          </a:xfrm>
        </p:spPr>
        <p:txBody>
          <a:bodyPr>
            <a:normAutofit/>
          </a:bodyPr>
          <a:lstStyle/>
          <a:p>
            <a:r>
              <a:rPr lang="en-US" b="1" dirty="0"/>
              <a:t>Disaster Management Information System Example </a:t>
            </a:r>
          </a:p>
        </p:txBody>
      </p:sp>
      <p:sp>
        <p:nvSpPr>
          <p:cNvPr id="5" name="Slide Number Placeholder 4"/>
          <p:cNvSpPr>
            <a:spLocks noGrp="1"/>
          </p:cNvSpPr>
          <p:nvPr>
            <p:ph type="sldNum" sz="quarter" idx="12"/>
          </p:nvPr>
        </p:nvSpPr>
        <p:spPr/>
        <p:txBody>
          <a:bodyPr/>
          <a:lstStyle/>
          <a:p>
            <a:fld id="{9E95FB44-7746-41C3-A2F8-A34E863EED2F}" type="slidenum">
              <a:rPr lang="en-US" smtClean="0"/>
              <a:t>10</a:t>
            </a:fld>
            <a:endParaRPr lang="en-US" dirty="0"/>
          </a:p>
        </p:txBody>
      </p:sp>
      <p:pic>
        <p:nvPicPr>
          <p:cNvPr id="13" name="Picture 12">
            <a:extLst>
              <a:ext uri="{FF2B5EF4-FFF2-40B4-BE49-F238E27FC236}">
                <a16:creationId xmlns:a16="http://schemas.microsoft.com/office/drawing/2014/main" id="{C3559279-7333-487C-A6E0-666DE1556A30}"/>
              </a:ext>
            </a:extLst>
          </p:cNvPr>
          <p:cNvPicPr>
            <a:picLocks noChangeAspect="1"/>
          </p:cNvPicPr>
          <p:nvPr/>
        </p:nvPicPr>
        <p:blipFill>
          <a:blip r:embed="rId3"/>
          <a:stretch>
            <a:fillRect/>
          </a:stretch>
        </p:blipFill>
        <p:spPr>
          <a:xfrm>
            <a:off x="5234130" y="4365388"/>
            <a:ext cx="4797920" cy="2461038"/>
          </a:xfrm>
          <a:prstGeom prst="rect">
            <a:avLst/>
          </a:prstGeom>
        </p:spPr>
      </p:pic>
      <p:pic>
        <p:nvPicPr>
          <p:cNvPr id="4" name="Picture 3">
            <a:extLst>
              <a:ext uri="{FF2B5EF4-FFF2-40B4-BE49-F238E27FC236}">
                <a16:creationId xmlns:a16="http://schemas.microsoft.com/office/drawing/2014/main" id="{93EC78B3-68CC-4CBC-B9A1-DB52D73674C6}"/>
              </a:ext>
            </a:extLst>
          </p:cNvPr>
          <p:cNvPicPr>
            <a:picLocks noChangeAspect="1"/>
          </p:cNvPicPr>
          <p:nvPr/>
        </p:nvPicPr>
        <p:blipFill>
          <a:blip r:embed="rId4"/>
          <a:stretch>
            <a:fillRect/>
          </a:stretch>
        </p:blipFill>
        <p:spPr>
          <a:xfrm>
            <a:off x="88634" y="4365387"/>
            <a:ext cx="3744457" cy="2461038"/>
          </a:xfrm>
          <a:prstGeom prst="rect">
            <a:avLst/>
          </a:prstGeom>
        </p:spPr>
      </p:pic>
      <p:sp>
        <p:nvSpPr>
          <p:cNvPr id="8" name="Date Placeholder 3">
            <a:extLst>
              <a:ext uri="{FF2B5EF4-FFF2-40B4-BE49-F238E27FC236}">
                <a16:creationId xmlns:a16="http://schemas.microsoft.com/office/drawing/2014/main" id="{22C365B6-AF90-4AF5-ADD0-5AE17575C76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BBDF75-C4D2-415B-8F29-8B888DC33A2C}" type="datetimeFigureOut">
              <a:rPr lang="en-US" smtClean="0"/>
              <a:pPr/>
              <a:t>2/16/2022</a:t>
            </a:fld>
            <a:endParaRPr lang="en-US" dirty="0"/>
          </a:p>
        </p:txBody>
      </p:sp>
      <p:sp>
        <p:nvSpPr>
          <p:cNvPr id="3" name="TextBox 2">
            <a:extLst>
              <a:ext uri="{FF2B5EF4-FFF2-40B4-BE49-F238E27FC236}">
                <a16:creationId xmlns:a16="http://schemas.microsoft.com/office/drawing/2014/main" id="{DA8115CE-8BCE-455F-9ECE-DDC202F0D992}"/>
              </a:ext>
            </a:extLst>
          </p:cNvPr>
          <p:cNvSpPr txBox="1"/>
          <p:nvPr/>
        </p:nvSpPr>
        <p:spPr>
          <a:xfrm>
            <a:off x="9864671" y="4936210"/>
            <a:ext cx="2107770" cy="646331"/>
          </a:xfrm>
          <a:prstGeom prst="rect">
            <a:avLst/>
          </a:prstGeom>
          <a:noFill/>
        </p:spPr>
        <p:txBody>
          <a:bodyPr wrap="square" rtlCol="0">
            <a:spAutoFit/>
          </a:bodyPr>
          <a:lstStyle/>
          <a:p>
            <a:pPr algn="ctr"/>
            <a:r>
              <a:rPr lang="en-US" dirty="0">
                <a:hlinkClick r:id="rId5"/>
              </a:rPr>
              <a:t>National Levee Database</a:t>
            </a:r>
            <a:endParaRPr lang="en-US" dirty="0"/>
          </a:p>
        </p:txBody>
      </p:sp>
      <p:pic>
        <p:nvPicPr>
          <p:cNvPr id="10" name="Picture 9">
            <a:extLst>
              <a:ext uri="{FF2B5EF4-FFF2-40B4-BE49-F238E27FC236}">
                <a16:creationId xmlns:a16="http://schemas.microsoft.com/office/drawing/2014/main" id="{48CBE1F7-9C40-4FE7-9487-8EC04CC33C55}"/>
              </a:ext>
            </a:extLst>
          </p:cNvPr>
          <p:cNvPicPr>
            <a:picLocks noChangeAspect="1"/>
          </p:cNvPicPr>
          <p:nvPr/>
        </p:nvPicPr>
        <p:blipFill>
          <a:blip r:embed="rId6"/>
          <a:stretch>
            <a:fillRect/>
          </a:stretch>
        </p:blipFill>
        <p:spPr>
          <a:xfrm>
            <a:off x="47775" y="4461280"/>
            <a:ext cx="5186355" cy="2377843"/>
          </a:xfrm>
          <a:prstGeom prst="rect">
            <a:avLst/>
          </a:prstGeom>
        </p:spPr>
      </p:pic>
      <p:pic>
        <p:nvPicPr>
          <p:cNvPr id="12" name="Picture 11">
            <a:extLst>
              <a:ext uri="{FF2B5EF4-FFF2-40B4-BE49-F238E27FC236}">
                <a16:creationId xmlns:a16="http://schemas.microsoft.com/office/drawing/2014/main" id="{773419FF-13CF-4615-81BA-5B8911C7FB96}"/>
              </a:ext>
            </a:extLst>
          </p:cNvPr>
          <p:cNvPicPr>
            <a:picLocks noChangeAspect="1"/>
          </p:cNvPicPr>
          <p:nvPr/>
        </p:nvPicPr>
        <p:blipFill>
          <a:blip r:embed="rId7"/>
          <a:stretch>
            <a:fillRect/>
          </a:stretch>
        </p:blipFill>
        <p:spPr>
          <a:xfrm>
            <a:off x="9466620" y="1126837"/>
            <a:ext cx="2636525" cy="3370242"/>
          </a:xfrm>
          <a:prstGeom prst="rect">
            <a:avLst/>
          </a:prstGeom>
        </p:spPr>
      </p:pic>
      <p:pic>
        <p:nvPicPr>
          <p:cNvPr id="9" name="Picture 8">
            <a:extLst>
              <a:ext uri="{FF2B5EF4-FFF2-40B4-BE49-F238E27FC236}">
                <a16:creationId xmlns:a16="http://schemas.microsoft.com/office/drawing/2014/main" id="{F942C401-832C-4863-AD82-65E9331DA169}"/>
              </a:ext>
            </a:extLst>
          </p:cNvPr>
          <p:cNvPicPr>
            <a:picLocks noChangeAspect="1"/>
          </p:cNvPicPr>
          <p:nvPr/>
        </p:nvPicPr>
        <p:blipFill>
          <a:blip r:embed="rId8"/>
          <a:stretch>
            <a:fillRect/>
          </a:stretch>
        </p:blipFill>
        <p:spPr>
          <a:xfrm>
            <a:off x="47774" y="833591"/>
            <a:ext cx="9418845" cy="3625329"/>
          </a:xfrm>
          <a:prstGeom prst="rect">
            <a:avLst/>
          </a:prstGeom>
        </p:spPr>
      </p:pic>
    </p:spTree>
    <p:extLst>
      <p:ext uri="{BB962C8B-B14F-4D97-AF65-F5344CB8AC3E}">
        <p14:creationId xmlns:p14="http://schemas.microsoft.com/office/powerpoint/2010/main" val="365093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655" y="189256"/>
            <a:ext cx="9470834" cy="1325563"/>
          </a:xfrm>
        </p:spPr>
        <p:txBody>
          <a:bodyPr>
            <a:normAutofit/>
          </a:bodyPr>
          <a:lstStyle/>
          <a:p>
            <a:r>
              <a:rPr lang="en-US" sz="3400" b="1" dirty="0"/>
              <a:t>2 Broad Types of Information and Information Systems</a:t>
            </a:r>
          </a:p>
        </p:txBody>
      </p:sp>
      <p:sp>
        <p:nvSpPr>
          <p:cNvPr id="3" name="Content Placeholder 2"/>
          <p:cNvSpPr>
            <a:spLocks noGrp="1"/>
          </p:cNvSpPr>
          <p:nvPr>
            <p:ph idx="1"/>
          </p:nvPr>
        </p:nvSpPr>
        <p:spPr>
          <a:xfrm>
            <a:off x="2533880" y="1690688"/>
            <a:ext cx="9658121" cy="4486275"/>
          </a:xfrm>
        </p:spPr>
        <p:txBody>
          <a:bodyPr/>
          <a:lstStyle/>
          <a:p>
            <a:pPr marL="514350" indent="-514350">
              <a:buFont typeface="+mj-lt"/>
              <a:buAutoNum type="arabicPeriod"/>
            </a:pPr>
            <a:r>
              <a:rPr lang="en-US" dirty="0"/>
              <a:t>Mission-based Information &amp; Information Systems</a:t>
            </a:r>
          </a:p>
          <a:p>
            <a:pPr marL="514350" indent="-514350">
              <a:buFont typeface="+mj-lt"/>
              <a:buAutoNum type="arabicPeriod"/>
            </a:pPr>
            <a:endParaRPr lang="en-US" dirty="0"/>
          </a:p>
          <a:p>
            <a:pPr marL="514350" indent="-514350">
              <a:buFont typeface="+mj-lt"/>
              <a:buAutoNum type="arabicPeriod"/>
            </a:pPr>
            <a:r>
              <a:rPr lang="en-US" b="1" dirty="0"/>
              <a:t>Management and Support Information &amp; Information Systems</a:t>
            </a:r>
          </a:p>
          <a:p>
            <a:pPr marL="514350" indent="-514350">
              <a:buFont typeface="+mj-lt"/>
              <a:buAutoNum type="arabicPeriod"/>
            </a:pPr>
            <a:endParaRPr lang="en-US" dirty="0"/>
          </a:p>
          <a:p>
            <a:pPr marL="971550" lvl="1" indent="-514350">
              <a:buFont typeface="+mj-lt"/>
              <a:buAutoNum type="romanLcPeriod"/>
            </a:pPr>
            <a:r>
              <a:rPr lang="en-US" sz="2800" b="1" dirty="0"/>
              <a:t>Services Delivery Support Functions </a:t>
            </a:r>
          </a:p>
          <a:p>
            <a:pPr marL="971550" lvl="1" indent="-514350">
              <a:buFont typeface="+mj-lt"/>
              <a:buAutoNum type="romanLcPeriod"/>
            </a:pPr>
            <a:endParaRPr lang="en-US" sz="2800" b="1" dirty="0"/>
          </a:p>
          <a:p>
            <a:pPr marL="971550" lvl="1" indent="-514350">
              <a:buFont typeface="+mj-lt"/>
              <a:buAutoNum type="romanLcPeriod"/>
            </a:pPr>
            <a:r>
              <a:rPr lang="en-US" sz="2800" b="1" dirty="0"/>
              <a:t>Government Resource Management Functions</a:t>
            </a:r>
          </a:p>
        </p:txBody>
      </p:sp>
      <p:pic>
        <p:nvPicPr>
          <p:cNvPr id="4" name="Picture 3"/>
          <p:cNvPicPr>
            <a:picLocks noChangeAspect="1"/>
          </p:cNvPicPr>
          <p:nvPr/>
        </p:nvPicPr>
        <p:blipFill>
          <a:blip r:embed="rId3">
            <a:duotone>
              <a:prstClr val="black"/>
              <a:schemeClr val="accent6">
                <a:tint val="45000"/>
                <a:satMod val="400000"/>
              </a:schemeClr>
            </a:duotone>
          </a:blip>
          <a:stretch>
            <a:fillRect/>
          </a:stretch>
        </p:blipFill>
        <p:spPr>
          <a:xfrm>
            <a:off x="1" y="0"/>
            <a:ext cx="2500654" cy="3029639"/>
          </a:xfrm>
          <a:prstGeom prst="rect">
            <a:avLst/>
          </a:prstGeom>
        </p:spPr>
      </p:pic>
      <p:sp>
        <p:nvSpPr>
          <p:cNvPr id="5" name="Slide Number Placeholder 4"/>
          <p:cNvSpPr>
            <a:spLocks noGrp="1"/>
          </p:cNvSpPr>
          <p:nvPr>
            <p:ph type="sldNum" sz="quarter" idx="12"/>
          </p:nvPr>
        </p:nvSpPr>
        <p:spPr/>
        <p:txBody>
          <a:bodyPr/>
          <a:lstStyle/>
          <a:p>
            <a:fld id="{9E95FB44-7746-41C3-A2F8-A34E863EED2F}" type="slidenum">
              <a:rPr lang="en-US" smtClean="0"/>
              <a:t>11</a:t>
            </a:fld>
            <a:endParaRPr lang="en-US" dirty="0"/>
          </a:p>
        </p:txBody>
      </p:sp>
      <p:sp>
        <p:nvSpPr>
          <p:cNvPr id="6" name="Footer Placeholder 5">
            <a:extLst>
              <a:ext uri="{FF2B5EF4-FFF2-40B4-BE49-F238E27FC236}">
                <a16:creationId xmlns:a16="http://schemas.microsoft.com/office/drawing/2014/main" id="{471202DB-C9F8-4047-9915-3666FA58C022}"/>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211896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 y="0"/>
            <a:ext cx="12184117" cy="1325563"/>
          </a:xfrm>
        </p:spPr>
        <p:txBody>
          <a:bodyPr>
            <a:normAutofit/>
          </a:bodyPr>
          <a:lstStyle/>
          <a:p>
            <a:r>
              <a:rPr lang="en-US" sz="3600" b="1" dirty="0"/>
              <a:t>Services Delivery Support Functions and Information Types</a:t>
            </a:r>
          </a:p>
        </p:txBody>
      </p:sp>
      <p:sp>
        <p:nvSpPr>
          <p:cNvPr id="3" name="Content Placeholder 2"/>
          <p:cNvSpPr>
            <a:spLocks noGrp="1"/>
          </p:cNvSpPr>
          <p:nvPr>
            <p:ph idx="1"/>
          </p:nvPr>
        </p:nvSpPr>
        <p:spPr>
          <a:xfrm>
            <a:off x="3090040" y="1093076"/>
            <a:ext cx="8263759" cy="5083887"/>
          </a:xfrm>
        </p:spPr>
        <p:txBody>
          <a:bodyPr>
            <a:normAutofit/>
          </a:bodyPr>
          <a:lstStyle/>
          <a:p>
            <a:pPr marL="514350" indent="-514350">
              <a:buFont typeface="+mj-lt"/>
              <a:buAutoNum type="arabicPeriod"/>
            </a:pPr>
            <a:r>
              <a:rPr lang="en-US" sz="3200" dirty="0"/>
              <a:t>Controls and Oversight</a:t>
            </a:r>
          </a:p>
          <a:p>
            <a:pPr marL="514350" indent="-514350">
              <a:buFont typeface="+mj-lt"/>
              <a:buAutoNum type="arabicPeriod"/>
            </a:pPr>
            <a:r>
              <a:rPr lang="en-US" sz="3200" dirty="0"/>
              <a:t>Regulatory Development</a:t>
            </a:r>
          </a:p>
          <a:p>
            <a:pPr marL="514350" indent="-514350">
              <a:buFont typeface="+mj-lt"/>
              <a:buAutoNum type="arabicPeriod"/>
            </a:pPr>
            <a:r>
              <a:rPr lang="en-US" sz="3200" dirty="0"/>
              <a:t>Planning and Budgeting</a:t>
            </a:r>
          </a:p>
          <a:p>
            <a:pPr marL="514350" indent="-514350">
              <a:buFont typeface="+mj-lt"/>
              <a:buAutoNum type="arabicPeriod"/>
            </a:pPr>
            <a:r>
              <a:rPr lang="en-US" sz="3200" dirty="0"/>
              <a:t>Internal Risk Management and Mitigation</a:t>
            </a:r>
          </a:p>
          <a:p>
            <a:pPr marL="514350" indent="-514350">
              <a:buFont typeface="+mj-lt"/>
              <a:buAutoNum type="arabicPeriod"/>
            </a:pPr>
            <a:r>
              <a:rPr lang="en-US" sz="3200" dirty="0"/>
              <a:t>Revenue Collection</a:t>
            </a:r>
          </a:p>
          <a:p>
            <a:pPr marL="514350" indent="-514350">
              <a:buFont typeface="+mj-lt"/>
              <a:buAutoNum type="arabicPeriod"/>
            </a:pPr>
            <a:r>
              <a:rPr lang="en-US" sz="3200" dirty="0"/>
              <a:t>Public Affairs</a:t>
            </a:r>
          </a:p>
          <a:p>
            <a:pPr marL="514350" indent="-514350">
              <a:buFont typeface="+mj-lt"/>
              <a:buAutoNum type="arabicPeriod"/>
            </a:pPr>
            <a:r>
              <a:rPr lang="en-US" sz="3200" dirty="0"/>
              <a:t>Legislative Relations</a:t>
            </a:r>
          </a:p>
          <a:p>
            <a:pPr marL="514350" indent="-514350">
              <a:buFont typeface="+mj-lt"/>
              <a:buAutoNum type="arabicPeriod"/>
            </a:pPr>
            <a:r>
              <a:rPr lang="en-US" sz="3200" dirty="0"/>
              <a:t>General Government</a:t>
            </a:r>
          </a:p>
        </p:txBody>
      </p:sp>
      <p:sp>
        <p:nvSpPr>
          <p:cNvPr id="4" name="Slide Number Placeholder 3"/>
          <p:cNvSpPr>
            <a:spLocks noGrp="1"/>
          </p:cNvSpPr>
          <p:nvPr>
            <p:ph type="sldNum" sz="quarter" idx="12"/>
          </p:nvPr>
        </p:nvSpPr>
        <p:spPr/>
        <p:txBody>
          <a:bodyPr/>
          <a:lstStyle/>
          <a:p>
            <a:fld id="{9E95FB44-7746-41C3-A2F8-A34E863EED2F}" type="slidenum">
              <a:rPr lang="en-US" smtClean="0"/>
              <a:t>12</a:t>
            </a:fld>
            <a:endParaRPr lang="en-US" dirty="0"/>
          </a:p>
        </p:txBody>
      </p:sp>
      <p:sp>
        <p:nvSpPr>
          <p:cNvPr id="5" name="Footer Placeholder 4">
            <a:extLst>
              <a:ext uri="{FF2B5EF4-FFF2-40B4-BE49-F238E27FC236}">
                <a16:creationId xmlns:a16="http://schemas.microsoft.com/office/drawing/2014/main" id="{EDBA17BE-6AC3-49F4-9C44-2BC4600C43EA}"/>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4250645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n-US" sz="3200" b="1" dirty="0"/>
              <a:t>Example Management &amp; Support Information &amp; Information Systems</a:t>
            </a:r>
            <a:endParaRPr lang="en-US" sz="3200" dirty="0"/>
          </a:p>
        </p:txBody>
      </p:sp>
      <p:pic>
        <p:nvPicPr>
          <p:cNvPr id="4" name="Picture 3"/>
          <p:cNvPicPr>
            <a:picLocks noChangeAspect="1"/>
          </p:cNvPicPr>
          <p:nvPr/>
        </p:nvPicPr>
        <p:blipFill>
          <a:blip r:embed="rId2">
            <a:duotone>
              <a:prstClr val="black"/>
              <a:schemeClr val="accent6">
                <a:tint val="45000"/>
                <a:satMod val="400000"/>
              </a:schemeClr>
            </a:duotone>
          </a:blip>
          <a:stretch>
            <a:fillRect/>
          </a:stretch>
        </p:blipFill>
        <p:spPr>
          <a:xfrm>
            <a:off x="826295" y="1489435"/>
            <a:ext cx="10027857" cy="4510211"/>
          </a:xfrm>
          <a:prstGeom prst="rect">
            <a:avLst/>
          </a:prstGeom>
        </p:spPr>
      </p:pic>
      <p:sp>
        <p:nvSpPr>
          <p:cNvPr id="3" name="Slide Number Placeholder 2"/>
          <p:cNvSpPr>
            <a:spLocks noGrp="1"/>
          </p:cNvSpPr>
          <p:nvPr>
            <p:ph type="sldNum" sz="quarter" idx="12"/>
          </p:nvPr>
        </p:nvSpPr>
        <p:spPr/>
        <p:txBody>
          <a:bodyPr/>
          <a:lstStyle/>
          <a:p>
            <a:fld id="{9E95FB44-7746-41C3-A2F8-A34E863EED2F}" type="slidenum">
              <a:rPr lang="en-US" smtClean="0"/>
              <a:t>13</a:t>
            </a:fld>
            <a:endParaRPr lang="en-US" dirty="0"/>
          </a:p>
        </p:txBody>
      </p:sp>
      <p:sp>
        <p:nvSpPr>
          <p:cNvPr id="5" name="Footer Placeholder 4">
            <a:extLst>
              <a:ext uri="{FF2B5EF4-FFF2-40B4-BE49-F238E27FC236}">
                <a16:creationId xmlns:a16="http://schemas.microsoft.com/office/drawing/2014/main" id="{7B223C7F-85F5-49F7-8078-A04EE099B011}"/>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937882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51034"/>
          </a:xfrm>
        </p:spPr>
        <p:txBody>
          <a:bodyPr>
            <a:noAutofit/>
          </a:bodyPr>
          <a:lstStyle/>
          <a:p>
            <a:r>
              <a:rPr lang="en-US" sz="3200" b="1" dirty="0"/>
              <a:t>Example Resource Management Functions &amp; Information Types</a:t>
            </a:r>
          </a:p>
        </p:txBody>
      </p:sp>
      <p:sp>
        <p:nvSpPr>
          <p:cNvPr id="3" name="Content Placeholder 2"/>
          <p:cNvSpPr>
            <a:spLocks noGrp="1"/>
          </p:cNvSpPr>
          <p:nvPr>
            <p:ph idx="1"/>
          </p:nvPr>
        </p:nvSpPr>
        <p:spPr>
          <a:xfrm>
            <a:off x="2795752" y="1825625"/>
            <a:ext cx="8558048" cy="4351338"/>
          </a:xfrm>
        </p:spPr>
        <p:txBody>
          <a:bodyPr>
            <a:normAutofit/>
          </a:bodyPr>
          <a:lstStyle/>
          <a:p>
            <a:pPr marL="514350" indent="-514350">
              <a:buFont typeface="+mj-lt"/>
              <a:buAutoNum type="arabicPeriod"/>
            </a:pPr>
            <a:r>
              <a:rPr lang="en-US" sz="3200" dirty="0"/>
              <a:t>Administrative Management</a:t>
            </a:r>
          </a:p>
          <a:p>
            <a:pPr marL="514350" indent="-514350">
              <a:buFont typeface="+mj-lt"/>
              <a:buAutoNum type="arabicPeriod"/>
            </a:pPr>
            <a:r>
              <a:rPr lang="en-US" sz="3200" dirty="0"/>
              <a:t>Financial Management</a:t>
            </a:r>
          </a:p>
          <a:p>
            <a:pPr marL="514350" indent="-514350">
              <a:buFont typeface="+mj-lt"/>
              <a:buAutoNum type="arabicPeriod"/>
            </a:pPr>
            <a:r>
              <a:rPr lang="en-US" sz="3200" dirty="0"/>
              <a:t>Human Resources Management</a:t>
            </a:r>
          </a:p>
          <a:p>
            <a:pPr marL="514350" indent="-514350">
              <a:buFont typeface="+mj-lt"/>
              <a:buAutoNum type="arabicPeriod"/>
            </a:pPr>
            <a:r>
              <a:rPr lang="en-US" sz="3200" dirty="0"/>
              <a:t>Supply Chain Management</a:t>
            </a:r>
          </a:p>
          <a:p>
            <a:pPr marL="514350" indent="-514350">
              <a:buFont typeface="+mj-lt"/>
              <a:buAutoNum type="arabicPeriod"/>
            </a:pPr>
            <a:r>
              <a:rPr lang="en-US" sz="3200" dirty="0"/>
              <a:t>Information and Technology Management</a:t>
            </a:r>
          </a:p>
        </p:txBody>
      </p:sp>
      <p:sp>
        <p:nvSpPr>
          <p:cNvPr id="4" name="Slide Number Placeholder 3"/>
          <p:cNvSpPr>
            <a:spLocks noGrp="1"/>
          </p:cNvSpPr>
          <p:nvPr>
            <p:ph type="sldNum" sz="quarter" idx="12"/>
          </p:nvPr>
        </p:nvSpPr>
        <p:spPr/>
        <p:txBody>
          <a:bodyPr/>
          <a:lstStyle/>
          <a:p>
            <a:fld id="{9E95FB44-7746-41C3-A2F8-A34E863EED2F}" type="slidenum">
              <a:rPr lang="en-US" smtClean="0"/>
              <a:t>14</a:t>
            </a:fld>
            <a:endParaRPr lang="en-US" dirty="0"/>
          </a:p>
        </p:txBody>
      </p:sp>
      <p:sp>
        <p:nvSpPr>
          <p:cNvPr id="5" name="Footer Placeholder 4">
            <a:extLst>
              <a:ext uri="{FF2B5EF4-FFF2-40B4-BE49-F238E27FC236}">
                <a16:creationId xmlns:a16="http://schemas.microsoft.com/office/drawing/2014/main" id="{EED60975-CB94-4923-B604-98EFC090E253}"/>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2923682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n-US" sz="3200" b="1" dirty="0"/>
              <a:t>Example Management and Support Information and Information Systems</a:t>
            </a:r>
            <a:endParaRPr lang="en-US" sz="3200" dirty="0"/>
          </a:p>
        </p:txBody>
      </p:sp>
      <p:pic>
        <p:nvPicPr>
          <p:cNvPr id="5" name="Picture 4"/>
          <p:cNvPicPr>
            <a:picLocks noChangeAspect="1"/>
          </p:cNvPicPr>
          <p:nvPr/>
        </p:nvPicPr>
        <p:blipFill>
          <a:blip r:embed="rId2">
            <a:duotone>
              <a:prstClr val="black"/>
              <a:schemeClr val="accent6">
                <a:tint val="45000"/>
                <a:satMod val="400000"/>
              </a:schemeClr>
            </a:duotone>
          </a:blip>
          <a:stretch>
            <a:fillRect/>
          </a:stretch>
        </p:blipFill>
        <p:spPr>
          <a:xfrm>
            <a:off x="743826" y="1827803"/>
            <a:ext cx="9948756" cy="3994928"/>
          </a:xfrm>
          <a:prstGeom prst="rect">
            <a:avLst/>
          </a:prstGeom>
        </p:spPr>
      </p:pic>
      <p:sp>
        <p:nvSpPr>
          <p:cNvPr id="3" name="Slide Number Placeholder 2"/>
          <p:cNvSpPr>
            <a:spLocks noGrp="1"/>
          </p:cNvSpPr>
          <p:nvPr>
            <p:ph type="sldNum" sz="quarter" idx="12"/>
          </p:nvPr>
        </p:nvSpPr>
        <p:spPr/>
        <p:txBody>
          <a:bodyPr/>
          <a:lstStyle/>
          <a:p>
            <a:fld id="{9E95FB44-7746-41C3-A2F8-A34E863EED2F}" type="slidenum">
              <a:rPr lang="en-US" smtClean="0"/>
              <a:t>15</a:t>
            </a:fld>
            <a:endParaRPr lang="en-US" dirty="0"/>
          </a:p>
        </p:txBody>
      </p:sp>
      <p:sp>
        <p:nvSpPr>
          <p:cNvPr id="4" name="Footer Placeholder 3">
            <a:extLst>
              <a:ext uri="{FF2B5EF4-FFF2-40B4-BE49-F238E27FC236}">
                <a16:creationId xmlns:a16="http://schemas.microsoft.com/office/drawing/2014/main" id="{B0707778-1A2D-4BED-9D98-4CD93B37EF7C}"/>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317470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68296" y="1214898"/>
            <a:ext cx="9332136" cy="4604874"/>
          </a:xfrm>
          <a:prstGeom prst="rect">
            <a:avLst/>
          </a:prstGeom>
        </p:spPr>
      </p:pic>
      <p:pic>
        <p:nvPicPr>
          <p:cNvPr id="5" name="Picture 4"/>
          <p:cNvPicPr>
            <a:picLocks noChangeAspect="1"/>
          </p:cNvPicPr>
          <p:nvPr/>
        </p:nvPicPr>
        <p:blipFill>
          <a:blip r:embed="rId4">
            <a:duotone>
              <a:prstClr val="black"/>
              <a:schemeClr val="accent6">
                <a:tint val="45000"/>
                <a:satMod val="400000"/>
              </a:schemeClr>
            </a:duotone>
          </a:blip>
          <a:stretch>
            <a:fillRect/>
          </a:stretch>
        </p:blipFill>
        <p:spPr>
          <a:xfrm>
            <a:off x="230199" y="2013562"/>
            <a:ext cx="2638097" cy="3196156"/>
          </a:xfrm>
          <a:prstGeom prst="rect">
            <a:avLst/>
          </a:prstGeom>
        </p:spPr>
      </p:pic>
      <p:sp>
        <p:nvSpPr>
          <p:cNvPr id="6" name="Rectangle 5"/>
          <p:cNvSpPr/>
          <p:nvPr/>
        </p:nvSpPr>
        <p:spPr>
          <a:xfrm>
            <a:off x="55085" y="5996887"/>
            <a:ext cx="8492359" cy="369332"/>
          </a:xfrm>
          <a:prstGeom prst="rect">
            <a:avLst/>
          </a:prstGeom>
        </p:spPr>
        <p:txBody>
          <a:bodyPr wrap="square">
            <a:spAutoFit/>
          </a:bodyPr>
          <a:lstStyle/>
          <a:p>
            <a:r>
              <a:rPr lang="en-US" dirty="0">
                <a:hlinkClick r:id="rId5"/>
              </a:rPr>
              <a:t>http://nvlpubs.nist.gov/nistpubs/Legacy/SP/nistspecialpublication800-60v1r1.pdf</a:t>
            </a:r>
            <a:endParaRPr lang="en-US" dirty="0"/>
          </a:p>
        </p:txBody>
      </p:sp>
      <p:sp>
        <p:nvSpPr>
          <p:cNvPr id="2" name="Rounded Rectangle 1"/>
          <p:cNvSpPr/>
          <p:nvPr/>
        </p:nvSpPr>
        <p:spPr>
          <a:xfrm>
            <a:off x="3418870" y="2678608"/>
            <a:ext cx="1333041" cy="110689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0" y="0"/>
            <a:ext cx="10515600" cy="1325563"/>
          </a:xfrm>
        </p:spPr>
        <p:txBody>
          <a:bodyPr/>
          <a:lstStyle/>
          <a:p>
            <a:r>
              <a:rPr lang="en-US" dirty="0"/>
              <a:t>1. Identify Information Types </a:t>
            </a:r>
          </a:p>
        </p:txBody>
      </p:sp>
      <p:sp>
        <p:nvSpPr>
          <p:cNvPr id="3" name="Slide Number Placeholder 2"/>
          <p:cNvSpPr>
            <a:spLocks noGrp="1"/>
          </p:cNvSpPr>
          <p:nvPr>
            <p:ph type="sldNum" sz="quarter" idx="12"/>
          </p:nvPr>
        </p:nvSpPr>
        <p:spPr/>
        <p:txBody>
          <a:bodyPr/>
          <a:lstStyle/>
          <a:p>
            <a:fld id="{9E95FB44-7746-41C3-A2F8-A34E863EED2F}" type="slidenum">
              <a:rPr lang="en-US" smtClean="0"/>
              <a:t>16</a:t>
            </a:fld>
            <a:endParaRPr lang="en-US" dirty="0"/>
          </a:p>
        </p:txBody>
      </p:sp>
      <p:sp>
        <p:nvSpPr>
          <p:cNvPr id="8" name="Footer Placeholder 7">
            <a:extLst>
              <a:ext uri="{FF2B5EF4-FFF2-40B4-BE49-F238E27FC236}">
                <a16:creationId xmlns:a16="http://schemas.microsoft.com/office/drawing/2014/main" id="{A06C1F40-27AD-46EB-BCCD-647990C993BF}"/>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272874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a:t>Disaster Management Information Types</a:t>
            </a:r>
          </a:p>
        </p:txBody>
      </p:sp>
      <p:sp>
        <p:nvSpPr>
          <p:cNvPr id="3" name="Content Placeholder 2"/>
          <p:cNvSpPr>
            <a:spLocks noGrp="1"/>
          </p:cNvSpPr>
          <p:nvPr>
            <p:ph idx="1"/>
          </p:nvPr>
        </p:nvSpPr>
        <p:spPr/>
        <p:txBody>
          <a:bodyPr/>
          <a:lstStyle/>
          <a:p>
            <a:endParaRPr lang="en-US" dirty="0"/>
          </a:p>
        </p:txBody>
      </p:sp>
      <p:grpSp>
        <p:nvGrpSpPr>
          <p:cNvPr id="9" name="Group 8"/>
          <p:cNvGrpSpPr/>
          <p:nvPr/>
        </p:nvGrpSpPr>
        <p:grpSpPr>
          <a:xfrm>
            <a:off x="0" y="1543714"/>
            <a:ext cx="12244550" cy="5314286"/>
            <a:chOff x="0" y="204297"/>
            <a:chExt cx="12244550" cy="5314286"/>
          </a:xfrm>
        </p:grpSpPr>
        <p:pic>
          <p:nvPicPr>
            <p:cNvPr id="4" name="Picture 3"/>
            <p:cNvPicPr>
              <a:picLocks noChangeAspect="1"/>
            </p:cNvPicPr>
            <p:nvPr/>
          </p:nvPicPr>
          <p:blipFill>
            <a:blip r:embed="rId2">
              <a:duotone>
                <a:prstClr val="black"/>
                <a:schemeClr val="accent6">
                  <a:tint val="45000"/>
                  <a:satMod val="400000"/>
                </a:schemeClr>
              </a:duotone>
            </a:blip>
            <a:stretch>
              <a:fillRect/>
            </a:stretch>
          </p:blipFill>
          <p:spPr>
            <a:xfrm>
              <a:off x="0" y="204297"/>
              <a:ext cx="6323809" cy="5314286"/>
            </a:xfrm>
            <a:prstGeom prst="rect">
              <a:avLst/>
            </a:prstGeom>
          </p:spPr>
        </p:pic>
        <p:pic>
          <p:nvPicPr>
            <p:cNvPr id="6" name="Picture 5"/>
            <p:cNvPicPr>
              <a:picLocks noChangeAspect="1"/>
            </p:cNvPicPr>
            <p:nvPr/>
          </p:nvPicPr>
          <p:blipFill>
            <a:blip r:embed="rId3">
              <a:duotone>
                <a:prstClr val="black"/>
                <a:schemeClr val="accent6">
                  <a:tint val="45000"/>
                  <a:satMod val="400000"/>
                </a:schemeClr>
              </a:duotone>
            </a:blip>
            <a:stretch>
              <a:fillRect/>
            </a:stretch>
          </p:blipFill>
          <p:spPr>
            <a:xfrm>
              <a:off x="6092169" y="429199"/>
              <a:ext cx="6152381" cy="2066667"/>
            </a:xfrm>
            <a:prstGeom prst="rect">
              <a:avLst/>
            </a:prstGeom>
          </p:spPr>
        </p:pic>
      </p:grpSp>
      <p:pic>
        <p:nvPicPr>
          <p:cNvPr id="7" name="Picture 6"/>
          <p:cNvPicPr>
            <a:picLocks noChangeAspect="1"/>
          </p:cNvPicPr>
          <p:nvPr/>
        </p:nvPicPr>
        <p:blipFill>
          <a:blip r:embed="rId4"/>
          <a:stretch>
            <a:fillRect/>
          </a:stretch>
        </p:blipFill>
        <p:spPr>
          <a:xfrm>
            <a:off x="9027479" y="3913211"/>
            <a:ext cx="2326321" cy="2815225"/>
          </a:xfrm>
          <a:prstGeom prst="rect">
            <a:avLst/>
          </a:prstGeom>
        </p:spPr>
      </p:pic>
      <p:sp>
        <p:nvSpPr>
          <p:cNvPr id="5" name="Rounded Rectangle 4"/>
          <p:cNvSpPr/>
          <p:nvPr/>
        </p:nvSpPr>
        <p:spPr>
          <a:xfrm>
            <a:off x="132203" y="4200857"/>
            <a:ext cx="1872868" cy="7300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5"/>
          <a:stretch>
            <a:fillRect/>
          </a:stretch>
        </p:blipFill>
        <p:spPr>
          <a:xfrm>
            <a:off x="3386193" y="1171567"/>
            <a:ext cx="6765983" cy="2649673"/>
          </a:xfrm>
          <a:prstGeom prst="rect">
            <a:avLst/>
          </a:prstGeom>
          <a:ln w="79375">
            <a:solidFill>
              <a:srgbClr val="FF0000"/>
            </a:solidFill>
          </a:ln>
        </p:spPr>
      </p:pic>
      <p:sp>
        <p:nvSpPr>
          <p:cNvPr id="8" name="Slide Number Placeholder 7"/>
          <p:cNvSpPr>
            <a:spLocks noGrp="1"/>
          </p:cNvSpPr>
          <p:nvPr>
            <p:ph type="sldNum" sz="quarter" idx="12"/>
          </p:nvPr>
        </p:nvSpPr>
        <p:spPr/>
        <p:txBody>
          <a:bodyPr/>
          <a:lstStyle/>
          <a:p>
            <a:fld id="{9E95FB44-7746-41C3-A2F8-A34E863EED2F}" type="slidenum">
              <a:rPr lang="en-US" smtClean="0"/>
              <a:t>17</a:t>
            </a:fld>
            <a:endParaRPr lang="en-US" dirty="0"/>
          </a:p>
        </p:txBody>
      </p:sp>
      <p:sp>
        <p:nvSpPr>
          <p:cNvPr id="11" name="Footer Placeholder 10">
            <a:extLst>
              <a:ext uri="{FF2B5EF4-FFF2-40B4-BE49-F238E27FC236}">
                <a16:creationId xmlns:a16="http://schemas.microsoft.com/office/drawing/2014/main" id="{8DB35646-14C5-47C6-8D49-FEC548170EF8}"/>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390174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516" y="134214"/>
            <a:ext cx="8845484" cy="1325563"/>
          </a:xfrm>
        </p:spPr>
        <p:txBody>
          <a:bodyPr>
            <a:normAutofit/>
          </a:bodyPr>
          <a:lstStyle/>
          <a:p>
            <a:pPr marL="742950" indent="-742950">
              <a:buFont typeface="+mj-lt"/>
              <a:buAutoNum type="arabicPeriod" startAt="2"/>
            </a:pPr>
            <a:r>
              <a:rPr lang="en-US" sz="4000" b="1" dirty="0"/>
              <a:t>Select Provisional Impact Levels for the identified information system</a:t>
            </a:r>
          </a:p>
        </p:txBody>
      </p:sp>
      <p:pic>
        <p:nvPicPr>
          <p:cNvPr id="4" name="Picture 3"/>
          <p:cNvPicPr>
            <a:picLocks noChangeAspect="1"/>
          </p:cNvPicPr>
          <p:nvPr/>
        </p:nvPicPr>
        <p:blipFill>
          <a:blip r:embed="rId3">
            <a:duotone>
              <a:prstClr val="black"/>
              <a:srgbClr val="D9C3A5">
                <a:tint val="50000"/>
                <a:satMod val="180000"/>
              </a:srgbClr>
            </a:duotone>
          </a:blip>
          <a:stretch>
            <a:fillRect/>
          </a:stretch>
        </p:blipFill>
        <p:spPr>
          <a:xfrm>
            <a:off x="0" y="-1"/>
            <a:ext cx="3108803" cy="3867808"/>
          </a:xfrm>
          <a:prstGeom prst="rect">
            <a:avLst/>
          </a:prstGeom>
          <a:ln w="25400">
            <a:solidFill>
              <a:schemeClr val="tx1"/>
            </a:solidFill>
          </a:ln>
        </p:spPr>
      </p:pic>
      <p:pic>
        <p:nvPicPr>
          <p:cNvPr id="10" name="Picture 9"/>
          <p:cNvPicPr>
            <a:picLocks noChangeAspect="1"/>
          </p:cNvPicPr>
          <p:nvPr/>
        </p:nvPicPr>
        <p:blipFill>
          <a:blip r:embed="rId4"/>
          <a:stretch>
            <a:fillRect/>
          </a:stretch>
        </p:blipFill>
        <p:spPr>
          <a:xfrm>
            <a:off x="3237040" y="2055814"/>
            <a:ext cx="8818326" cy="4351338"/>
          </a:xfrm>
          <a:prstGeom prst="rect">
            <a:avLst/>
          </a:prstGeom>
        </p:spPr>
      </p:pic>
      <p:sp>
        <p:nvSpPr>
          <p:cNvPr id="11" name="Rounded Rectangle 10"/>
          <p:cNvSpPr/>
          <p:nvPr/>
        </p:nvSpPr>
        <p:spPr>
          <a:xfrm>
            <a:off x="5334332" y="3452014"/>
            <a:ext cx="1366344" cy="94449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9E95FB44-7746-41C3-A2F8-A34E863EED2F}" type="slidenum">
              <a:rPr lang="en-US" smtClean="0"/>
              <a:t>18</a:t>
            </a:fld>
            <a:endParaRPr lang="en-US" dirty="0"/>
          </a:p>
        </p:txBody>
      </p:sp>
      <p:sp>
        <p:nvSpPr>
          <p:cNvPr id="5" name="Footer Placeholder 4">
            <a:extLst>
              <a:ext uri="{FF2B5EF4-FFF2-40B4-BE49-F238E27FC236}">
                <a16:creationId xmlns:a16="http://schemas.microsoft.com/office/drawing/2014/main" id="{59A9CB29-292C-4BAF-96FD-0768B33EBDDA}"/>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286555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3679633" y="-1"/>
            <a:ext cx="8512364" cy="1325563"/>
          </a:xfrm>
        </p:spPr>
        <p:txBody>
          <a:bodyPr>
            <a:normAutofit/>
          </a:bodyPr>
          <a:lstStyle/>
          <a:p>
            <a:r>
              <a:rPr lang="en-US" sz="4000" b="1" dirty="0"/>
              <a:t>Disaster Management Information Types</a:t>
            </a:r>
          </a:p>
        </p:txBody>
      </p:sp>
      <p:pic>
        <p:nvPicPr>
          <p:cNvPr id="4" name="Picture 3"/>
          <p:cNvPicPr>
            <a:picLocks noChangeAspect="1"/>
          </p:cNvPicPr>
          <p:nvPr/>
        </p:nvPicPr>
        <p:blipFill>
          <a:blip r:embed="rId3">
            <a:duotone>
              <a:prstClr val="black"/>
              <a:srgbClr val="D9C3A5">
                <a:tint val="50000"/>
                <a:satMod val="180000"/>
              </a:srgbClr>
            </a:duotone>
          </a:blip>
          <a:stretch>
            <a:fillRect/>
          </a:stretch>
        </p:blipFill>
        <p:spPr>
          <a:xfrm>
            <a:off x="0" y="-1"/>
            <a:ext cx="3535052" cy="4398124"/>
          </a:xfrm>
          <a:prstGeom prst="rect">
            <a:avLst/>
          </a:prstGeom>
          <a:ln w="25400">
            <a:solidFill>
              <a:schemeClr val="tx1"/>
            </a:solidFill>
          </a:ln>
        </p:spPr>
      </p:pic>
      <p:grpSp>
        <p:nvGrpSpPr>
          <p:cNvPr id="8" name="Group 7"/>
          <p:cNvGrpSpPr/>
          <p:nvPr/>
        </p:nvGrpSpPr>
        <p:grpSpPr>
          <a:xfrm>
            <a:off x="3807482" y="1449884"/>
            <a:ext cx="7752875" cy="4385613"/>
            <a:chOff x="5279792" y="1343158"/>
            <a:chExt cx="4584936" cy="2593587"/>
          </a:xfrm>
        </p:grpSpPr>
        <p:pic>
          <p:nvPicPr>
            <p:cNvPr id="6" name="Picture 5"/>
            <p:cNvPicPr>
              <a:picLocks noChangeAspect="1"/>
            </p:cNvPicPr>
            <p:nvPr/>
          </p:nvPicPr>
          <p:blipFill>
            <a:blip r:embed="rId4">
              <a:duotone>
                <a:prstClr val="black"/>
                <a:srgbClr val="D9C3A5">
                  <a:tint val="50000"/>
                  <a:satMod val="180000"/>
                </a:srgbClr>
              </a:duotone>
            </a:blip>
            <a:stretch>
              <a:fillRect/>
            </a:stretch>
          </p:blipFill>
          <p:spPr>
            <a:xfrm>
              <a:off x="5279792" y="1343158"/>
              <a:ext cx="4584936" cy="2298818"/>
            </a:xfrm>
            <a:prstGeom prst="rect">
              <a:avLst/>
            </a:prstGeom>
          </p:spPr>
        </p:pic>
        <p:pic>
          <p:nvPicPr>
            <p:cNvPr id="7" name="Picture 6"/>
            <p:cNvPicPr>
              <a:picLocks noChangeAspect="1"/>
            </p:cNvPicPr>
            <p:nvPr/>
          </p:nvPicPr>
          <p:blipFill>
            <a:blip r:embed="rId5">
              <a:duotone>
                <a:prstClr val="black"/>
                <a:srgbClr val="D9C3A5">
                  <a:tint val="50000"/>
                  <a:satMod val="180000"/>
                </a:srgbClr>
              </a:duotone>
            </a:blip>
            <a:stretch>
              <a:fillRect/>
            </a:stretch>
          </p:blipFill>
          <p:spPr>
            <a:xfrm>
              <a:off x="5279792" y="3644630"/>
              <a:ext cx="4584936" cy="292115"/>
            </a:xfrm>
            <a:prstGeom prst="rect">
              <a:avLst/>
            </a:prstGeom>
          </p:spPr>
        </p:pic>
      </p:grpSp>
      <p:sp>
        <p:nvSpPr>
          <p:cNvPr id="15" name="Right Arrow 14"/>
          <p:cNvSpPr/>
          <p:nvPr/>
        </p:nvSpPr>
        <p:spPr>
          <a:xfrm>
            <a:off x="2976046" y="4590591"/>
            <a:ext cx="694062" cy="3194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9E95FB44-7746-41C3-A2F8-A34E863EED2F}" type="slidenum">
              <a:rPr lang="en-US" smtClean="0"/>
              <a:t>19</a:t>
            </a:fld>
            <a:endParaRPr lang="en-US" dirty="0"/>
          </a:p>
        </p:txBody>
      </p:sp>
      <p:sp>
        <p:nvSpPr>
          <p:cNvPr id="3" name="Rectangle 2">
            <a:extLst>
              <a:ext uri="{FF2B5EF4-FFF2-40B4-BE49-F238E27FC236}">
                <a16:creationId xmlns:a16="http://schemas.microsoft.com/office/drawing/2014/main" id="{49EC9CC1-E3E6-4843-9C74-C219F8F15CD9}"/>
              </a:ext>
            </a:extLst>
          </p:cNvPr>
          <p:cNvSpPr/>
          <p:nvPr/>
        </p:nvSpPr>
        <p:spPr>
          <a:xfrm>
            <a:off x="238125" y="6009243"/>
            <a:ext cx="8858250" cy="369332"/>
          </a:xfrm>
          <a:prstGeom prst="rect">
            <a:avLst/>
          </a:prstGeom>
        </p:spPr>
        <p:txBody>
          <a:bodyPr wrap="square">
            <a:spAutoFit/>
          </a:bodyPr>
          <a:lstStyle/>
          <a:p>
            <a:r>
              <a:rPr lang="en-US" dirty="0">
                <a:hlinkClick r:id="rId6"/>
              </a:rPr>
              <a:t>https://nvlpubs.nist.gov/nistpubs/Legacy/SP/nistspecialpublication800-60v2r1.pdf</a:t>
            </a:r>
            <a:endParaRPr lang="en-US" dirty="0"/>
          </a:p>
        </p:txBody>
      </p:sp>
      <p:sp>
        <p:nvSpPr>
          <p:cNvPr id="5" name="Footer Placeholder 4">
            <a:extLst>
              <a:ext uri="{FF2B5EF4-FFF2-40B4-BE49-F238E27FC236}">
                <a16:creationId xmlns:a16="http://schemas.microsoft.com/office/drawing/2014/main" id="{30528957-5B9D-46BE-B6B8-9D6111B7D920}"/>
              </a:ext>
            </a:extLst>
          </p:cNvPr>
          <p:cNvSpPr>
            <a:spLocks noGrp="1"/>
          </p:cNvSpPr>
          <p:nvPr>
            <p:ph type="ftr" sz="quarter" idx="11"/>
          </p:nvPr>
        </p:nvSpPr>
        <p:spPr>
          <a:xfrm>
            <a:off x="238125" y="6356350"/>
            <a:ext cx="4114800" cy="365125"/>
          </a:xfrm>
        </p:spPr>
        <p:txBody>
          <a:bodyPr/>
          <a:lstStyle/>
          <a:p>
            <a:r>
              <a:rPr lang="en-US"/>
              <a:t>MIS5214 Security Architecture</a:t>
            </a:r>
            <a:endParaRPr lang="en-US" dirty="0"/>
          </a:p>
        </p:txBody>
      </p:sp>
    </p:spTree>
    <p:extLst>
      <p:ext uri="{BB962C8B-B14F-4D97-AF65-F5344CB8AC3E}">
        <p14:creationId xmlns:p14="http://schemas.microsoft.com/office/powerpoint/2010/main" val="135636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Agenda</a:t>
            </a:r>
          </a:p>
        </p:txBody>
      </p:sp>
      <p:sp>
        <p:nvSpPr>
          <p:cNvPr id="3" name="Content Placeholder 2"/>
          <p:cNvSpPr>
            <a:spLocks noGrp="1"/>
          </p:cNvSpPr>
          <p:nvPr>
            <p:ph idx="1"/>
          </p:nvPr>
        </p:nvSpPr>
        <p:spPr>
          <a:xfrm>
            <a:off x="838200" y="1046136"/>
            <a:ext cx="10515600" cy="5130827"/>
          </a:xfrm>
        </p:spPr>
        <p:txBody>
          <a:bodyPr>
            <a:normAutofit fontScale="92500" lnSpcReduction="10000"/>
          </a:bodyPr>
          <a:lstStyle/>
          <a:p>
            <a:r>
              <a:rPr lang="en-US" dirty="0"/>
              <a:t>NIST Risk Management Framework and FIPS 199</a:t>
            </a:r>
          </a:p>
          <a:p>
            <a:r>
              <a:rPr lang="en-US" dirty="0"/>
              <a:t>Use of NIST SP 800-60 Volume 1 and Volume 2</a:t>
            </a:r>
          </a:p>
          <a:p>
            <a:r>
              <a:rPr lang="en-US" dirty="0"/>
              <a:t>Exercise – </a:t>
            </a:r>
            <a:r>
              <a:rPr lang="en-US" i="1" dirty="0"/>
              <a:t>Finalize impact levels</a:t>
            </a:r>
          </a:p>
          <a:p>
            <a:r>
              <a:rPr lang="en-US" i="1" dirty="0"/>
              <a:t>Exercise – Determine and finalize impact levels</a:t>
            </a:r>
          </a:p>
          <a:p>
            <a:r>
              <a:rPr lang="en-US" i="1" dirty="0"/>
              <a:t>Exercise – Determine Information and Information System Types and provisional security categorization</a:t>
            </a:r>
          </a:p>
          <a:p>
            <a:r>
              <a:rPr lang="en-US" dirty="0"/>
              <a:t>Security Control Baselines – review</a:t>
            </a:r>
          </a:p>
          <a:p>
            <a:pPr lvl="1"/>
            <a:r>
              <a:rPr lang="en-US" dirty="0"/>
              <a:t>FIPS 200  and NIST 800-53 Security Control Baselines</a:t>
            </a:r>
          </a:p>
          <a:p>
            <a:pPr lvl="1"/>
            <a:r>
              <a:rPr lang="en-US" dirty="0"/>
              <a:t>Security Control Families</a:t>
            </a:r>
          </a:p>
          <a:p>
            <a:r>
              <a:rPr lang="en-US" dirty="0"/>
              <a:t>Risk Assessment Controls</a:t>
            </a:r>
          </a:p>
          <a:p>
            <a:r>
              <a:rPr lang="en-US" dirty="0"/>
              <a:t>Team Exercise </a:t>
            </a:r>
            <a:r>
              <a:rPr lang="en-US" i="1" dirty="0"/>
              <a:t>Find and assess risk assessment policy</a:t>
            </a:r>
          </a:p>
          <a:p>
            <a:r>
              <a:rPr lang="en-US" dirty="0"/>
              <a:t>Next Time: Case Study 1</a:t>
            </a:r>
          </a:p>
        </p:txBody>
      </p:sp>
      <p:sp>
        <p:nvSpPr>
          <p:cNvPr id="4" name="Slide Number Placeholder 3"/>
          <p:cNvSpPr>
            <a:spLocks noGrp="1"/>
          </p:cNvSpPr>
          <p:nvPr>
            <p:ph type="sldNum" sz="quarter" idx="12"/>
          </p:nvPr>
        </p:nvSpPr>
        <p:spPr/>
        <p:txBody>
          <a:bodyPr/>
          <a:lstStyle/>
          <a:p>
            <a:fld id="{9E95FB44-7746-41C3-A2F8-A34E863EED2F}" type="slidenum">
              <a:rPr lang="en-US" smtClean="0"/>
              <a:t>2</a:t>
            </a:fld>
            <a:endParaRPr lang="en-US" dirty="0"/>
          </a:p>
        </p:txBody>
      </p:sp>
      <p:sp>
        <p:nvSpPr>
          <p:cNvPr id="5" name="Footer Placeholder 4">
            <a:extLst>
              <a:ext uri="{FF2B5EF4-FFF2-40B4-BE49-F238E27FC236}">
                <a16:creationId xmlns:a16="http://schemas.microsoft.com/office/drawing/2014/main" id="{6720FFC1-5C0D-4A62-B8D8-9223DCFA8A36}"/>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1349685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a:t>Disaster Management Information Impact</a:t>
            </a:r>
          </a:p>
        </p:txBody>
      </p:sp>
      <p:grpSp>
        <p:nvGrpSpPr>
          <p:cNvPr id="6" name="Group 5"/>
          <p:cNvGrpSpPr/>
          <p:nvPr/>
        </p:nvGrpSpPr>
        <p:grpSpPr>
          <a:xfrm>
            <a:off x="451692" y="1569507"/>
            <a:ext cx="11208843" cy="2671987"/>
            <a:chOff x="3709816" y="2197469"/>
            <a:chExt cx="4426177" cy="958899"/>
          </a:xfrm>
        </p:grpSpPr>
        <p:pic>
          <p:nvPicPr>
            <p:cNvPr id="4" name="Picture 3"/>
            <p:cNvPicPr>
              <a:picLocks noChangeAspect="1"/>
            </p:cNvPicPr>
            <p:nvPr/>
          </p:nvPicPr>
          <p:blipFill>
            <a:blip r:embed="rId3">
              <a:duotone>
                <a:prstClr val="black"/>
                <a:srgbClr val="D9C3A5">
                  <a:tint val="50000"/>
                  <a:satMod val="180000"/>
                </a:srgbClr>
              </a:duotone>
            </a:blip>
            <a:stretch>
              <a:fillRect/>
            </a:stretch>
          </p:blipFill>
          <p:spPr>
            <a:xfrm>
              <a:off x="3709816" y="2197469"/>
              <a:ext cx="4419827" cy="546128"/>
            </a:xfrm>
            <a:prstGeom prst="rect">
              <a:avLst/>
            </a:prstGeom>
          </p:spPr>
        </p:pic>
        <p:pic>
          <p:nvPicPr>
            <p:cNvPr id="5" name="Picture 4"/>
            <p:cNvPicPr>
              <a:picLocks noChangeAspect="1"/>
            </p:cNvPicPr>
            <p:nvPr/>
          </p:nvPicPr>
          <p:blipFill>
            <a:blip r:embed="rId4">
              <a:duotone>
                <a:prstClr val="black"/>
                <a:srgbClr val="D9C3A5">
                  <a:tint val="50000"/>
                  <a:satMod val="180000"/>
                </a:srgbClr>
              </a:duotone>
            </a:blip>
            <a:stretch>
              <a:fillRect/>
            </a:stretch>
          </p:blipFill>
          <p:spPr>
            <a:xfrm>
              <a:off x="3709816" y="2743597"/>
              <a:ext cx="4426177" cy="412771"/>
            </a:xfrm>
            <a:prstGeom prst="rect">
              <a:avLst/>
            </a:prstGeom>
          </p:spPr>
        </p:pic>
      </p:grpSp>
      <p:sp>
        <p:nvSpPr>
          <p:cNvPr id="3" name="Slide Number Placeholder 2"/>
          <p:cNvSpPr>
            <a:spLocks noGrp="1"/>
          </p:cNvSpPr>
          <p:nvPr>
            <p:ph type="sldNum" sz="quarter" idx="12"/>
          </p:nvPr>
        </p:nvSpPr>
        <p:spPr/>
        <p:txBody>
          <a:bodyPr/>
          <a:lstStyle/>
          <a:p>
            <a:fld id="{9E95FB44-7746-41C3-A2F8-A34E863EED2F}" type="slidenum">
              <a:rPr lang="en-US" smtClean="0"/>
              <a:t>20</a:t>
            </a:fld>
            <a:endParaRPr lang="en-US" dirty="0"/>
          </a:p>
        </p:txBody>
      </p:sp>
      <p:sp>
        <p:nvSpPr>
          <p:cNvPr id="7" name="Footer Placeholder 6">
            <a:extLst>
              <a:ext uri="{FF2B5EF4-FFF2-40B4-BE49-F238E27FC236}">
                <a16:creationId xmlns:a16="http://schemas.microsoft.com/office/drawing/2014/main" id="{E76EB924-1E29-4CB6-A810-181D0681B0AA}"/>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353056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Can you use…</a:t>
            </a:r>
          </a:p>
        </p:txBody>
      </p:sp>
      <p:sp>
        <p:nvSpPr>
          <p:cNvPr id="3" name="Content Placeholder 2"/>
          <p:cNvSpPr>
            <a:spLocks noGrp="1"/>
          </p:cNvSpPr>
          <p:nvPr>
            <p:ph idx="1"/>
          </p:nvPr>
        </p:nvSpPr>
        <p:spPr>
          <a:xfrm>
            <a:off x="533400" y="1201628"/>
            <a:ext cx="10515600" cy="4351338"/>
          </a:xfrm>
        </p:spPr>
        <p:txBody>
          <a:bodyPr/>
          <a:lstStyle/>
          <a:p>
            <a:r>
              <a:rPr lang="en-US" i="1" dirty="0">
                <a:hlinkClick r:id="rId3"/>
              </a:rPr>
              <a:t>NIST SP 800-60 V.2 R1 </a:t>
            </a:r>
            <a:r>
              <a:rPr lang="en-US" i="1" dirty="0"/>
              <a:t>to determine the Impact Levels for the Disaster Information Types ?</a:t>
            </a:r>
          </a:p>
          <a:p>
            <a:r>
              <a:rPr lang="en-US" i="1" dirty="0"/>
              <a:t>Break out 5 minutes…</a:t>
            </a:r>
          </a:p>
        </p:txBody>
      </p:sp>
      <p:pic>
        <p:nvPicPr>
          <p:cNvPr id="4" name="Picture 3"/>
          <p:cNvPicPr>
            <a:picLocks noChangeAspect="1"/>
          </p:cNvPicPr>
          <p:nvPr/>
        </p:nvPicPr>
        <p:blipFill>
          <a:blip r:embed="rId4"/>
          <a:stretch>
            <a:fillRect/>
          </a:stretch>
        </p:blipFill>
        <p:spPr>
          <a:xfrm>
            <a:off x="1474840" y="2527191"/>
            <a:ext cx="8871368" cy="2743722"/>
          </a:xfrm>
          <a:prstGeom prst="rect">
            <a:avLst/>
          </a:prstGeom>
        </p:spPr>
      </p:pic>
      <p:sp>
        <p:nvSpPr>
          <p:cNvPr id="6" name="TextBox 5"/>
          <p:cNvSpPr txBox="1"/>
          <p:nvPr/>
        </p:nvSpPr>
        <p:spPr>
          <a:xfrm>
            <a:off x="5589918" y="3744516"/>
            <a:ext cx="395926" cy="400110"/>
          </a:xfrm>
          <a:prstGeom prst="rect">
            <a:avLst/>
          </a:prstGeom>
          <a:noFill/>
        </p:spPr>
        <p:txBody>
          <a:bodyPr wrap="square" rtlCol="0">
            <a:spAutoFit/>
          </a:bodyPr>
          <a:lstStyle/>
          <a:p>
            <a:r>
              <a:rPr lang="en-US" sz="2000" b="1" dirty="0"/>
              <a:t>?</a:t>
            </a:r>
          </a:p>
        </p:txBody>
      </p:sp>
      <p:sp>
        <p:nvSpPr>
          <p:cNvPr id="7" name="TextBox 6"/>
          <p:cNvSpPr txBox="1"/>
          <p:nvPr/>
        </p:nvSpPr>
        <p:spPr>
          <a:xfrm>
            <a:off x="6765948" y="3744516"/>
            <a:ext cx="395926" cy="400110"/>
          </a:xfrm>
          <a:prstGeom prst="rect">
            <a:avLst/>
          </a:prstGeom>
          <a:noFill/>
        </p:spPr>
        <p:txBody>
          <a:bodyPr wrap="square" rtlCol="0">
            <a:spAutoFit/>
          </a:bodyPr>
          <a:lstStyle/>
          <a:p>
            <a:r>
              <a:rPr lang="en-US" sz="2000" b="1" dirty="0"/>
              <a:t>?</a:t>
            </a:r>
          </a:p>
        </p:txBody>
      </p:sp>
      <p:sp>
        <p:nvSpPr>
          <p:cNvPr id="8" name="TextBox 7"/>
          <p:cNvSpPr txBox="1"/>
          <p:nvPr/>
        </p:nvSpPr>
        <p:spPr>
          <a:xfrm>
            <a:off x="7859457" y="3744516"/>
            <a:ext cx="395926" cy="400110"/>
          </a:xfrm>
          <a:prstGeom prst="rect">
            <a:avLst/>
          </a:prstGeom>
          <a:noFill/>
        </p:spPr>
        <p:txBody>
          <a:bodyPr wrap="square" rtlCol="0">
            <a:spAutoFit/>
          </a:bodyPr>
          <a:lstStyle/>
          <a:p>
            <a:r>
              <a:rPr lang="en-US" sz="2000" b="1" dirty="0"/>
              <a:t>?</a:t>
            </a:r>
          </a:p>
        </p:txBody>
      </p:sp>
      <p:sp>
        <p:nvSpPr>
          <p:cNvPr id="10" name="TextBox 9"/>
          <p:cNvSpPr txBox="1"/>
          <p:nvPr/>
        </p:nvSpPr>
        <p:spPr>
          <a:xfrm>
            <a:off x="5589918" y="4026102"/>
            <a:ext cx="395926" cy="400110"/>
          </a:xfrm>
          <a:prstGeom prst="rect">
            <a:avLst/>
          </a:prstGeom>
          <a:noFill/>
        </p:spPr>
        <p:txBody>
          <a:bodyPr wrap="square" rtlCol="0">
            <a:spAutoFit/>
          </a:bodyPr>
          <a:lstStyle/>
          <a:p>
            <a:r>
              <a:rPr lang="en-US" sz="2000" b="1" dirty="0"/>
              <a:t>?</a:t>
            </a:r>
          </a:p>
        </p:txBody>
      </p:sp>
      <p:sp>
        <p:nvSpPr>
          <p:cNvPr id="11" name="TextBox 10"/>
          <p:cNvSpPr txBox="1"/>
          <p:nvPr/>
        </p:nvSpPr>
        <p:spPr>
          <a:xfrm>
            <a:off x="6765948" y="4026102"/>
            <a:ext cx="395926" cy="400110"/>
          </a:xfrm>
          <a:prstGeom prst="rect">
            <a:avLst/>
          </a:prstGeom>
          <a:noFill/>
        </p:spPr>
        <p:txBody>
          <a:bodyPr wrap="square" rtlCol="0">
            <a:spAutoFit/>
          </a:bodyPr>
          <a:lstStyle/>
          <a:p>
            <a:r>
              <a:rPr lang="en-US" sz="2000" b="1" dirty="0"/>
              <a:t>?</a:t>
            </a:r>
          </a:p>
        </p:txBody>
      </p:sp>
      <p:sp>
        <p:nvSpPr>
          <p:cNvPr id="12" name="TextBox 11"/>
          <p:cNvSpPr txBox="1"/>
          <p:nvPr/>
        </p:nvSpPr>
        <p:spPr>
          <a:xfrm>
            <a:off x="7859457" y="4026102"/>
            <a:ext cx="395926" cy="400110"/>
          </a:xfrm>
          <a:prstGeom prst="rect">
            <a:avLst/>
          </a:prstGeom>
          <a:noFill/>
        </p:spPr>
        <p:txBody>
          <a:bodyPr wrap="square" rtlCol="0">
            <a:spAutoFit/>
          </a:bodyPr>
          <a:lstStyle/>
          <a:p>
            <a:r>
              <a:rPr lang="en-US" sz="2000" b="1" dirty="0"/>
              <a:t>?</a:t>
            </a:r>
          </a:p>
        </p:txBody>
      </p:sp>
      <p:sp>
        <p:nvSpPr>
          <p:cNvPr id="14" name="TextBox 13"/>
          <p:cNvSpPr txBox="1"/>
          <p:nvPr/>
        </p:nvSpPr>
        <p:spPr>
          <a:xfrm>
            <a:off x="5589918" y="4307688"/>
            <a:ext cx="395926" cy="400110"/>
          </a:xfrm>
          <a:prstGeom prst="rect">
            <a:avLst/>
          </a:prstGeom>
          <a:noFill/>
        </p:spPr>
        <p:txBody>
          <a:bodyPr wrap="square" rtlCol="0">
            <a:spAutoFit/>
          </a:bodyPr>
          <a:lstStyle/>
          <a:p>
            <a:r>
              <a:rPr lang="en-US" sz="2000" b="1" dirty="0"/>
              <a:t>?</a:t>
            </a:r>
          </a:p>
        </p:txBody>
      </p:sp>
      <p:sp>
        <p:nvSpPr>
          <p:cNvPr id="15" name="TextBox 14"/>
          <p:cNvSpPr txBox="1"/>
          <p:nvPr/>
        </p:nvSpPr>
        <p:spPr>
          <a:xfrm>
            <a:off x="6765948" y="4307688"/>
            <a:ext cx="395926" cy="400110"/>
          </a:xfrm>
          <a:prstGeom prst="rect">
            <a:avLst/>
          </a:prstGeom>
          <a:noFill/>
        </p:spPr>
        <p:txBody>
          <a:bodyPr wrap="square" rtlCol="0">
            <a:spAutoFit/>
          </a:bodyPr>
          <a:lstStyle/>
          <a:p>
            <a:r>
              <a:rPr lang="en-US" sz="2000" b="1" dirty="0"/>
              <a:t>?</a:t>
            </a:r>
          </a:p>
        </p:txBody>
      </p:sp>
      <p:sp>
        <p:nvSpPr>
          <p:cNvPr id="16" name="TextBox 15"/>
          <p:cNvSpPr txBox="1"/>
          <p:nvPr/>
        </p:nvSpPr>
        <p:spPr>
          <a:xfrm>
            <a:off x="7859457" y="4307688"/>
            <a:ext cx="395926" cy="400110"/>
          </a:xfrm>
          <a:prstGeom prst="rect">
            <a:avLst/>
          </a:prstGeom>
          <a:noFill/>
        </p:spPr>
        <p:txBody>
          <a:bodyPr wrap="square" rtlCol="0">
            <a:spAutoFit/>
          </a:bodyPr>
          <a:lstStyle/>
          <a:p>
            <a:r>
              <a:rPr lang="en-US" sz="2000" b="1" dirty="0"/>
              <a:t>?</a:t>
            </a:r>
          </a:p>
        </p:txBody>
      </p:sp>
      <p:sp>
        <p:nvSpPr>
          <p:cNvPr id="17" name="TextBox 16"/>
          <p:cNvSpPr txBox="1"/>
          <p:nvPr/>
        </p:nvSpPr>
        <p:spPr>
          <a:xfrm>
            <a:off x="5589918" y="4551641"/>
            <a:ext cx="395926" cy="400110"/>
          </a:xfrm>
          <a:prstGeom prst="rect">
            <a:avLst/>
          </a:prstGeom>
          <a:noFill/>
        </p:spPr>
        <p:txBody>
          <a:bodyPr wrap="square" rtlCol="0">
            <a:spAutoFit/>
          </a:bodyPr>
          <a:lstStyle/>
          <a:p>
            <a:r>
              <a:rPr lang="en-US" sz="2000" b="1" dirty="0"/>
              <a:t>?</a:t>
            </a:r>
          </a:p>
        </p:txBody>
      </p:sp>
      <p:sp>
        <p:nvSpPr>
          <p:cNvPr id="18" name="TextBox 17"/>
          <p:cNvSpPr txBox="1"/>
          <p:nvPr/>
        </p:nvSpPr>
        <p:spPr>
          <a:xfrm>
            <a:off x="6765948" y="4551641"/>
            <a:ext cx="395926" cy="400110"/>
          </a:xfrm>
          <a:prstGeom prst="rect">
            <a:avLst/>
          </a:prstGeom>
          <a:noFill/>
        </p:spPr>
        <p:txBody>
          <a:bodyPr wrap="square" rtlCol="0">
            <a:spAutoFit/>
          </a:bodyPr>
          <a:lstStyle/>
          <a:p>
            <a:r>
              <a:rPr lang="en-US" sz="2000" b="1" dirty="0"/>
              <a:t>?</a:t>
            </a:r>
          </a:p>
        </p:txBody>
      </p:sp>
      <p:sp>
        <p:nvSpPr>
          <p:cNvPr id="19" name="TextBox 18"/>
          <p:cNvSpPr txBox="1"/>
          <p:nvPr/>
        </p:nvSpPr>
        <p:spPr>
          <a:xfrm>
            <a:off x="7859457" y="4551641"/>
            <a:ext cx="395926" cy="400110"/>
          </a:xfrm>
          <a:prstGeom prst="rect">
            <a:avLst/>
          </a:prstGeom>
          <a:noFill/>
        </p:spPr>
        <p:txBody>
          <a:bodyPr wrap="square" rtlCol="0">
            <a:spAutoFit/>
          </a:bodyPr>
          <a:lstStyle/>
          <a:p>
            <a:r>
              <a:rPr lang="en-US" sz="2000" b="1" dirty="0"/>
              <a:t>?</a:t>
            </a:r>
          </a:p>
        </p:txBody>
      </p:sp>
      <p:sp>
        <p:nvSpPr>
          <p:cNvPr id="9" name="Slide Number Placeholder 8"/>
          <p:cNvSpPr>
            <a:spLocks noGrp="1"/>
          </p:cNvSpPr>
          <p:nvPr>
            <p:ph type="sldNum" sz="quarter" idx="12"/>
          </p:nvPr>
        </p:nvSpPr>
        <p:spPr/>
        <p:txBody>
          <a:bodyPr/>
          <a:lstStyle/>
          <a:p>
            <a:fld id="{9E95FB44-7746-41C3-A2F8-A34E863EED2F}" type="slidenum">
              <a:rPr lang="en-US" smtClean="0"/>
              <a:t>21</a:t>
            </a:fld>
            <a:endParaRPr lang="en-US" dirty="0"/>
          </a:p>
        </p:txBody>
      </p:sp>
      <p:sp>
        <p:nvSpPr>
          <p:cNvPr id="5" name="Footer Placeholder 4">
            <a:extLst>
              <a:ext uri="{FF2B5EF4-FFF2-40B4-BE49-F238E27FC236}">
                <a16:creationId xmlns:a16="http://schemas.microsoft.com/office/drawing/2014/main" id="{E4120907-73EA-4F63-AC61-EA15ECE9AD71}"/>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3758358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39055" y="1278425"/>
            <a:ext cx="3251949" cy="2061962"/>
          </a:xfrm>
          <a:prstGeom prst="rect">
            <a:avLst/>
          </a:prstGeom>
        </p:spPr>
      </p:pic>
      <p:sp>
        <p:nvSpPr>
          <p:cNvPr id="2" name="Title 1"/>
          <p:cNvSpPr>
            <a:spLocks noGrp="1"/>
          </p:cNvSpPr>
          <p:nvPr>
            <p:ph type="title"/>
          </p:nvPr>
        </p:nvSpPr>
        <p:spPr>
          <a:xfrm>
            <a:off x="0" y="0"/>
            <a:ext cx="3546801" cy="1450109"/>
          </a:xfrm>
        </p:spPr>
        <p:txBody>
          <a:bodyPr>
            <a:noAutofit/>
          </a:bodyPr>
          <a:lstStyle/>
          <a:p>
            <a:pPr algn="ctr"/>
            <a:r>
              <a:rPr lang="en-US" sz="2800" b="1" dirty="0"/>
              <a:t>Disaster Management Information Types</a:t>
            </a:r>
            <a:br>
              <a:rPr lang="en-US" sz="2800" b="1" dirty="0"/>
            </a:br>
            <a:endParaRPr lang="en-US" sz="2800" b="1" dirty="0"/>
          </a:p>
        </p:txBody>
      </p:sp>
      <p:pic>
        <p:nvPicPr>
          <p:cNvPr id="4" name="Picture 3"/>
          <p:cNvPicPr>
            <a:picLocks noChangeAspect="1"/>
          </p:cNvPicPr>
          <p:nvPr/>
        </p:nvPicPr>
        <p:blipFill>
          <a:blip r:embed="rId4">
            <a:duotone>
              <a:prstClr val="black"/>
              <a:srgbClr val="D9C3A5">
                <a:tint val="50000"/>
                <a:satMod val="180000"/>
              </a:srgbClr>
            </a:duotone>
          </a:blip>
          <a:stretch>
            <a:fillRect/>
          </a:stretch>
        </p:blipFill>
        <p:spPr>
          <a:xfrm>
            <a:off x="3625776" y="193761"/>
            <a:ext cx="8317622" cy="2433285"/>
          </a:xfrm>
          <a:prstGeom prst="rect">
            <a:avLst/>
          </a:prstGeom>
        </p:spPr>
      </p:pic>
      <p:pic>
        <p:nvPicPr>
          <p:cNvPr id="5" name="Picture 4"/>
          <p:cNvPicPr>
            <a:picLocks noChangeAspect="1"/>
          </p:cNvPicPr>
          <p:nvPr/>
        </p:nvPicPr>
        <p:blipFill>
          <a:blip r:embed="rId5">
            <a:duotone>
              <a:prstClr val="black"/>
              <a:srgbClr val="D9C3A5">
                <a:tint val="50000"/>
                <a:satMod val="180000"/>
              </a:srgbClr>
            </a:duotone>
          </a:blip>
          <a:stretch>
            <a:fillRect/>
          </a:stretch>
        </p:blipFill>
        <p:spPr>
          <a:xfrm>
            <a:off x="3620339" y="2702407"/>
            <a:ext cx="8323060" cy="1852141"/>
          </a:xfrm>
          <a:prstGeom prst="rect">
            <a:avLst/>
          </a:prstGeom>
        </p:spPr>
      </p:pic>
      <p:grpSp>
        <p:nvGrpSpPr>
          <p:cNvPr id="13" name="Group 12"/>
          <p:cNvGrpSpPr/>
          <p:nvPr/>
        </p:nvGrpSpPr>
        <p:grpSpPr>
          <a:xfrm>
            <a:off x="3620339" y="4629909"/>
            <a:ext cx="8388649" cy="2161487"/>
            <a:chOff x="3535496" y="4497931"/>
            <a:chExt cx="8388649" cy="2161487"/>
          </a:xfrm>
        </p:grpSpPr>
        <p:sp>
          <p:nvSpPr>
            <p:cNvPr id="12" name="Rectangle 11"/>
            <p:cNvSpPr/>
            <p:nvPr/>
          </p:nvSpPr>
          <p:spPr>
            <a:xfrm>
              <a:off x="3535496" y="4497931"/>
              <a:ext cx="8388649" cy="2161487"/>
            </a:xfrm>
            <a:prstGeom prst="rect">
              <a:avLst/>
            </a:prstGeom>
            <a:solidFill>
              <a:srgbClr val="F5E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3546801" y="4516585"/>
              <a:ext cx="8377344" cy="2133590"/>
              <a:chOff x="3647805" y="4223033"/>
              <a:chExt cx="4572235" cy="1154238"/>
            </a:xfrm>
          </p:grpSpPr>
          <p:pic>
            <p:nvPicPr>
              <p:cNvPr id="7" name="Picture 6"/>
              <p:cNvPicPr>
                <a:picLocks noChangeAspect="1"/>
              </p:cNvPicPr>
              <p:nvPr/>
            </p:nvPicPr>
            <p:blipFill>
              <a:blip r:embed="rId6">
                <a:duotone>
                  <a:prstClr val="black"/>
                  <a:srgbClr val="D9C3A5">
                    <a:tint val="50000"/>
                    <a:satMod val="180000"/>
                  </a:srgbClr>
                </a:duotone>
              </a:blip>
              <a:stretch>
                <a:fillRect/>
              </a:stretch>
            </p:blipFill>
            <p:spPr>
              <a:xfrm>
                <a:off x="3647805" y="4223033"/>
                <a:ext cx="4540483" cy="901746"/>
              </a:xfrm>
              <a:prstGeom prst="rect">
                <a:avLst/>
              </a:prstGeom>
              <a:ln>
                <a:noFill/>
              </a:ln>
            </p:spPr>
          </p:pic>
          <p:pic>
            <p:nvPicPr>
              <p:cNvPr id="8" name="Picture 7"/>
              <p:cNvPicPr>
                <a:picLocks noChangeAspect="1"/>
              </p:cNvPicPr>
              <p:nvPr/>
            </p:nvPicPr>
            <p:blipFill>
              <a:blip r:embed="rId7">
                <a:duotone>
                  <a:prstClr val="black"/>
                  <a:srgbClr val="D9C3A5">
                    <a:tint val="50000"/>
                    <a:satMod val="180000"/>
                  </a:srgbClr>
                </a:duotone>
              </a:blip>
              <a:stretch>
                <a:fillRect/>
              </a:stretch>
            </p:blipFill>
            <p:spPr>
              <a:xfrm>
                <a:off x="3673206" y="5269315"/>
                <a:ext cx="4546834" cy="107956"/>
              </a:xfrm>
              <a:prstGeom prst="rect">
                <a:avLst/>
              </a:prstGeom>
              <a:ln>
                <a:noFill/>
              </a:ln>
            </p:spPr>
          </p:pic>
        </p:grpSp>
      </p:grpSp>
      <p:sp>
        <p:nvSpPr>
          <p:cNvPr id="14" name="Rounded Rectangle 13"/>
          <p:cNvSpPr/>
          <p:nvPr/>
        </p:nvSpPr>
        <p:spPr>
          <a:xfrm>
            <a:off x="2094188" y="2309406"/>
            <a:ext cx="1366344" cy="11357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9E95FB44-7746-41C3-A2F8-A34E863EED2F}" type="slidenum">
              <a:rPr lang="en-US" smtClean="0"/>
              <a:t>22</a:t>
            </a:fld>
            <a:endParaRPr lang="en-US" dirty="0"/>
          </a:p>
        </p:txBody>
      </p:sp>
      <p:sp>
        <p:nvSpPr>
          <p:cNvPr id="6" name="Footer Placeholder 5">
            <a:extLst>
              <a:ext uri="{FF2B5EF4-FFF2-40B4-BE49-F238E27FC236}">
                <a16:creationId xmlns:a16="http://schemas.microsoft.com/office/drawing/2014/main" id="{5A9DD3E6-60EA-4533-8D2C-07DBEC7660B1}"/>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80819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39055" y="1278425"/>
            <a:ext cx="3251949" cy="2061962"/>
          </a:xfrm>
          <a:prstGeom prst="rect">
            <a:avLst/>
          </a:prstGeom>
        </p:spPr>
      </p:pic>
      <p:sp>
        <p:nvSpPr>
          <p:cNvPr id="2" name="Title 1"/>
          <p:cNvSpPr>
            <a:spLocks noGrp="1"/>
          </p:cNvSpPr>
          <p:nvPr>
            <p:ph type="title"/>
          </p:nvPr>
        </p:nvSpPr>
        <p:spPr>
          <a:xfrm>
            <a:off x="0" y="0"/>
            <a:ext cx="3546801" cy="1450109"/>
          </a:xfrm>
        </p:spPr>
        <p:txBody>
          <a:bodyPr>
            <a:noAutofit/>
          </a:bodyPr>
          <a:lstStyle/>
          <a:p>
            <a:pPr algn="ctr"/>
            <a:r>
              <a:rPr lang="en-US" sz="2800" b="1" dirty="0"/>
              <a:t>Disaster Management Information Types</a:t>
            </a:r>
            <a:br>
              <a:rPr lang="en-US" sz="2800" b="1" dirty="0"/>
            </a:br>
            <a:endParaRPr lang="en-US" sz="2800" b="1" dirty="0"/>
          </a:p>
        </p:txBody>
      </p:sp>
      <p:sp>
        <p:nvSpPr>
          <p:cNvPr id="14" name="Rounded Rectangle 13"/>
          <p:cNvSpPr/>
          <p:nvPr/>
        </p:nvSpPr>
        <p:spPr>
          <a:xfrm>
            <a:off x="2094188" y="2309406"/>
            <a:ext cx="1366344" cy="11357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3685856" y="701087"/>
            <a:ext cx="8393542" cy="2886420"/>
            <a:chOff x="3867986" y="749364"/>
            <a:chExt cx="8393542" cy="2886420"/>
          </a:xfrm>
        </p:grpSpPr>
        <p:sp>
          <p:nvSpPr>
            <p:cNvPr id="16" name="Rectangle 15"/>
            <p:cNvSpPr/>
            <p:nvPr/>
          </p:nvSpPr>
          <p:spPr>
            <a:xfrm>
              <a:off x="3867986" y="749364"/>
              <a:ext cx="8393542" cy="2886420"/>
            </a:xfrm>
            <a:prstGeom prst="rect">
              <a:avLst/>
            </a:prstGeom>
            <a:solidFill>
              <a:srgbClr val="F5E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3867986" y="749364"/>
              <a:ext cx="8324014" cy="2886420"/>
              <a:chOff x="4371886" y="2914623"/>
              <a:chExt cx="3448227" cy="1195701"/>
            </a:xfrm>
          </p:grpSpPr>
          <p:pic>
            <p:nvPicPr>
              <p:cNvPr id="3" name="Picture 2"/>
              <p:cNvPicPr>
                <a:picLocks noChangeAspect="1"/>
              </p:cNvPicPr>
              <p:nvPr/>
            </p:nvPicPr>
            <p:blipFill>
              <a:blip r:embed="rId3">
                <a:duotone>
                  <a:prstClr val="black"/>
                  <a:srgbClr val="D9C3A5">
                    <a:tint val="50000"/>
                    <a:satMod val="180000"/>
                  </a:srgbClr>
                </a:duotone>
              </a:blip>
              <a:stretch>
                <a:fillRect/>
              </a:stretch>
            </p:blipFill>
            <p:spPr>
              <a:xfrm>
                <a:off x="4371886" y="2914623"/>
                <a:ext cx="3448227" cy="1028753"/>
              </a:xfrm>
              <a:prstGeom prst="rect">
                <a:avLst/>
              </a:prstGeom>
            </p:spPr>
          </p:pic>
          <p:pic>
            <p:nvPicPr>
              <p:cNvPr id="6" name="Picture 5"/>
              <p:cNvPicPr>
                <a:picLocks noChangeAspect="1"/>
              </p:cNvPicPr>
              <p:nvPr/>
            </p:nvPicPr>
            <p:blipFill>
              <a:blip r:embed="rId4">
                <a:duotone>
                  <a:prstClr val="black"/>
                  <a:srgbClr val="D9C3A5">
                    <a:tint val="50000"/>
                    <a:satMod val="180000"/>
                  </a:srgbClr>
                </a:duotone>
              </a:blip>
              <a:stretch>
                <a:fillRect/>
              </a:stretch>
            </p:blipFill>
            <p:spPr>
              <a:xfrm>
                <a:off x="4371886" y="4002368"/>
                <a:ext cx="3175163" cy="107956"/>
              </a:xfrm>
              <a:prstGeom prst="rect">
                <a:avLst/>
              </a:prstGeom>
            </p:spPr>
          </p:pic>
        </p:grpSp>
      </p:grpSp>
      <p:sp>
        <p:nvSpPr>
          <p:cNvPr id="18" name="Slide Number Placeholder 17"/>
          <p:cNvSpPr>
            <a:spLocks noGrp="1"/>
          </p:cNvSpPr>
          <p:nvPr>
            <p:ph type="sldNum" sz="quarter" idx="12"/>
          </p:nvPr>
        </p:nvSpPr>
        <p:spPr/>
        <p:txBody>
          <a:bodyPr/>
          <a:lstStyle/>
          <a:p>
            <a:fld id="{9E95FB44-7746-41C3-A2F8-A34E863EED2F}" type="slidenum">
              <a:rPr lang="en-US" smtClean="0"/>
              <a:t>23</a:t>
            </a:fld>
            <a:endParaRPr lang="en-US" dirty="0"/>
          </a:p>
        </p:txBody>
      </p:sp>
      <p:sp>
        <p:nvSpPr>
          <p:cNvPr id="4" name="Footer Placeholder 3">
            <a:extLst>
              <a:ext uri="{FF2B5EF4-FFF2-40B4-BE49-F238E27FC236}">
                <a16:creationId xmlns:a16="http://schemas.microsoft.com/office/drawing/2014/main" id="{FFB2DB12-0B95-4656-A9E4-C6E5C96CA4B9}"/>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101935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Question</a:t>
            </a:r>
          </a:p>
        </p:txBody>
      </p:sp>
      <p:sp>
        <p:nvSpPr>
          <p:cNvPr id="3" name="Content Placeholder 2"/>
          <p:cNvSpPr>
            <a:spLocks noGrp="1"/>
          </p:cNvSpPr>
          <p:nvPr>
            <p:ph idx="1"/>
          </p:nvPr>
        </p:nvSpPr>
        <p:spPr>
          <a:xfrm>
            <a:off x="533400" y="1201628"/>
            <a:ext cx="11658600" cy="4351338"/>
          </a:xfrm>
        </p:spPr>
        <p:txBody>
          <a:bodyPr/>
          <a:lstStyle/>
          <a:p>
            <a:r>
              <a:rPr lang="en-US" i="1" dirty="0"/>
              <a:t>Can you determine Summary Impact Levels for Disaster Information Types ?</a:t>
            </a:r>
          </a:p>
        </p:txBody>
      </p:sp>
      <p:pic>
        <p:nvPicPr>
          <p:cNvPr id="5" name="Picture 4"/>
          <p:cNvPicPr>
            <a:picLocks noChangeAspect="1"/>
          </p:cNvPicPr>
          <p:nvPr/>
        </p:nvPicPr>
        <p:blipFill>
          <a:blip r:embed="rId2"/>
          <a:stretch>
            <a:fillRect/>
          </a:stretch>
        </p:blipFill>
        <p:spPr>
          <a:xfrm>
            <a:off x="998284" y="2130221"/>
            <a:ext cx="9740850" cy="3026980"/>
          </a:xfrm>
          <a:prstGeom prst="rect">
            <a:avLst/>
          </a:prstGeom>
        </p:spPr>
      </p:pic>
      <p:sp>
        <p:nvSpPr>
          <p:cNvPr id="10" name="TextBox 9"/>
          <p:cNvSpPr txBox="1"/>
          <p:nvPr/>
        </p:nvSpPr>
        <p:spPr>
          <a:xfrm>
            <a:off x="9185516" y="3452452"/>
            <a:ext cx="395926" cy="400110"/>
          </a:xfrm>
          <a:prstGeom prst="rect">
            <a:avLst/>
          </a:prstGeom>
          <a:noFill/>
        </p:spPr>
        <p:txBody>
          <a:bodyPr wrap="square" rtlCol="0">
            <a:spAutoFit/>
          </a:bodyPr>
          <a:lstStyle/>
          <a:p>
            <a:r>
              <a:rPr lang="en-US" sz="2000" b="1" dirty="0"/>
              <a:t>?</a:t>
            </a:r>
          </a:p>
        </p:txBody>
      </p:sp>
      <p:sp>
        <p:nvSpPr>
          <p:cNvPr id="11" name="TextBox 10"/>
          <p:cNvSpPr txBox="1"/>
          <p:nvPr/>
        </p:nvSpPr>
        <p:spPr>
          <a:xfrm>
            <a:off x="9185516" y="3771746"/>
            <a:ext cx="395926" cy="400110"/>
          </a:xfrm>
          <a:prstGeom prst="rect">
            <a:avLst/>
          </a:prstGeom>
          <a:noFill/>
        </p:spPr>
        <p:txBody>
          <a:bodyPr wrap="square" rtlCol="0">
            <a:spAutoFit/>
          </a:bodyPr>
          <a:lstStyle/>
          <a:p>
            <a:r>
              <a:rPr lang="en-US" sz="2000" b="1" dirty="0"/>
              <a:t>?</a:t>
            </a:r>
          </a:p>
        </p:txBody>
      </p:sp>
      <p:sp>
        <p:nvSpPr>
          <p:cNvPr id="12" name="TextBox 11"/>
          <p:cNvSpPr txBox="1"/>
          <p:nvPr/>
        </p:nvSpPr>
        <p:spPr>
          <a:xfrm>
            <a:off x="9185516" y="4053332"/>
            <a:ext cx="395926" cy="400110"/>
          </a:xfrm>
          <a:prstGeom prst="rect">
            <a:avLst/>
          </a:prstGeom>
          <a:noFill/>
        </p:spPr>
        <p:txBody>
          <a:bodyPr wrap="square" rtlCol="0">
            <a:spAutoFit/>
          </a:bodyPr>
          <a:lstStyle/>
          <a:p>
            <a:r>
              <a:rPr lang="en-US" sz="2000" b="1" dirty="0"/>
              <a:t>?</a:t>
            </a:r>
          </a:p>
        </p:txBody>
      </p:sp>
      <p:sp>
        <p:nvSpPr>
          <p:cNvPr id="13" name="TextBox 12"/>
          <p:cNvSpPr txBox="1"/>
          <p:nvPr/>
        </p:nvSpPr>
        <p:spPr>
          <a:xfrm>
            <a:off x="9200903" y="4385525"/>
            <a:ext cx="395926" cy="400110"/>
          </a:xfrm>
          <a:prstGeom prst="rect">
            <a:avLst/>
          </a:prstGeom>
          <a:noFill/>
        </p:spPr>
        <p:txBody>
          <a:bodyPr wrap="square" rtlCol="0">
            <a:spAutoFit/>
          </a:bodyPr>
          <a:lstStyle/>
          <a:p>
            <a:r>
              <a:rPr lang="en-US" sz="2000" b="1" dirty="0"/>
              <a:t>?</a:t>
            </a:r>
          </a:p>
        </p:txBody>
      </p:sp>
      <p:sp>
        <p:nvSpPr>
          <p:cNvPr id="14" name="Slide Number Placeholder 13"/>
          <p:cNvSpPr>
            <a:spLocks noGrp="1"/>
          </p:cNvSpPr>
          <p:nvPr>
            <p:ph type="sldNum" sz="quarter" idx="12"/>
          </p:nvPr>
        </p:nvSpPr>
        <p:spPr/>
        <p:txBody>
          <a:bodyPr/>
          <a:lstStyle/>
          <a:p>
            <a:fld id="{9E95FB44-7746-41C3-A2F8-A34E863EED2F}" type="slidenum">
              <a:rPr lang="en-US" smtClean="0"/>
              <a:t>24</a:t>
            </a:fld>
            <a:endParaRPr lang="en-US" dirty="0"/>
          </a:p>
        </p:txBody>
      </p:sp>
      <p:sp>
        <p:nvSpPr>
          <p:cNvPr id="4" name="Footer Placeholder 3">
            <a:extLst>
              <a:ext uri="{FF2B5EF4-FFF2-40B4-BE49-F238E27FC236}">
                <a16:creationId xmlns:a16="http://schemas.microsoft.com/office/drawing/2014/main" id="{DD96F746-1291-4EB9-A62D-ED71253BFA8B}"/>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2274227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Answer…</a:t>
            </a:r>
          </a:p>
        </p:txBody>
      </p:sp>
      <p:sp>
        <p:nvSpPr>
          <p:cNvPr id="3" name="Content Placeholder 2"/>
          <p:cNvSpPr>
            <a:spLocks noGrp="1"/>
          </p:cNvSpPr>
          <p:nvPr>
            <p:ph idx="1"/>
          </p:nvPr>
        </p:nvSpPr>
        <p:spPr>
          <a:xfrm>
            <a:off x="533400" y="1201628"/>
            <a:ext cx="11658600" cy="4351338"/>
          </a:xfrm>
        </p:spPr>
        <p:txBody>
          <a:bodyPr/>
          <a:lstStyle/>
          <a:p>
            <a:r>
              <a:rPr lang="en-US" i="1" dirty="0"/>
              <a:t>Summary Impact Levels for the Disaster Information Types</a:t>
            </a:r>
          </a:p>
        </p:txBody>
      </p:sp>
      <p:pic>
        <p:nvPicPr>
          <p:cNvPr id="4" name="Picture 3"/>
          <p:cNvPicPr>
            <a:picLocks noChangeAspect="1"/>
          </p:cNvPicPr>
          <p:nvPr/>
        </p:nvPicPr>
        <p:blipFill>
          <a:blip r:embed="rId2"/>
          <a:stretch>
            <a:fillRect/>
          </a:stretch>
        </p:blipFill>
        <p:spPr>
          <a:xfrm>
            <a:off x="1095703" y="2182066"/>
            <a:ext cx="10491307" cy="3219799"/>
          </a:xfrm>
          <a:prstGeom prst="rect">
            <a:avLst/>
          </a:prstGeom>
        </p:spPr>
      </p:pic>
      <p:sp>
        <p:nvSpPr>
          <p:cNvPr id="6" name="Slide Number Placeholder 5"/>
          <p:cNvSpPr>
            <a:spLocks noGrp="1"/>
          </p:cNvSpPr>
          <p:nvPr>
            <p:ph type="sldNum" sz="quarter" idx="12"/>
          </p:nvPr>
        </p:nvSpPr>
        <p:spPr/>
        <p:txBody>
          <a:bodyPr/>
          <a:lstStyle/>
          <a:p>
            <a:fld id="{9E95FB44-7746-41C3-A2F8-A34E863EED2F}" type="slidenum">
              <a:rPr lang="en-US" smtClean="0"/>
              <a:t>25</a:t>
            </a:fld>
            <a:endParaRPr lang="en-US" dirty="0"/>
          </a:p>
        </p:txBody>
      </p:sp>
      <p:sp>
        <p:nvSpPr>
          <p:cNvPr id="5" name="Footer Placeholder 4">
            <a:extLst>
              <a:ext uri="{FF2B5EF4-FFF2-40B4-BE49-F238E27FC236}">
                <a16:creationId xmlns:a16="http://schemas.microsoft.com/office/drawing/2014/main" id="{35720634-4921-4720-9ED4-083D175551EF}"/>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1899302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Question -</a:t>
            </a:r>
          </a:p>
        </p:txBody>
      </p:sp>
      <p:sp>
        <p:nvSpPr>
          <p:cNvPr id="3" name="Content Placeholder 2"/>
          <p:cNvSpPr>
            <a:spLocks noGrp="1"/>
          </p:cNvSpPr>
          <p:nvPr>
            <p:ph idx="1"/>
          </p:nvPr>
        </p:nvSpPr>
        <p:spPr>
          <a:xfrm>
            <a:off x="533400" y="1201628"/>
            <a:ext cx="11306666" cy="4351338"/>
          </a:xfrm>
        </p:spPr>
        <p:txBody>
          <a:bodyPr/>
          <a:lstStyle/>
          <a:p>
            <a:r>
              <a:rPr lang="en-US" i="1" dirty="0"/>
              <a:t>Can you determine Overall Impact Levels for Disaster Information Types?</a:t>
            </a:r>
          </a:p>
        </p:txBody>
      </p:sp>
      <p:pic>
        <p:nvPicPr>
          <p:cNvPr id="4" name="Picture 3"/>
          <p:cNvPicPr>
            <a:picLocks noChangeAspect="1"/>
          </p:cNvPicPr>
          <p:nvPr/>
        </p:nvPicPr>
        <p:blipFill>
          <a:blip r:embed="rId3"/>
          <a:stretch>
            <a:fillRect/>
          </a:stretch>
        </p:blipFill>
        <p:spPr>
          <a:xfrm>
            <a:off x="1351129" y="2451538"/>
            <a:ext cx="9485995" cy="3264751"/>
          </a:xfrm>
          <a:prstGeom prst="rect">
            <a:avLst/>
          </a:prstGeom>
        </p:spPr>
      </p:pic>
      <p:sp>
        <p:nvSpPr>
          <p:cNvPr id="7" name="TextBox 6"/>
          <p:cNvSpPr txBox="1"/>
          <p:nvPr/>
        </p:nvSpPr>
        <p:spPr>
          <a:xfrm>
            <a:off x="5671851" y="4937896"/>
            <a:ext cx="445169" cy="400110"/>
          </a:xfrm>
          <a:prstGeom prst="rect">
            <a:avLst/>
          </a:prstGeom>
          <a:noFill/>
        </p:spPr>
        <p:txBody>
          <a:bodyPr wrap="square" rtlCol="0">
            <a:spAutoFit/>
          </a:bodyPr>
          <a:lstStyle/>
          <a:p>
            <a:r>
              <a:rPr lang="en-US" sz="2000" b="1" dirty="0"/>
              <a:t>?</a:t>
            </a:r>
          </a:p>
        </p:txBody>
      </p:sp>
      <p:sp>
        <p:nvSpPr>
          <p:cNvPr id="8" name="TextBox 7"/>
          <p:cNvSpPr txBox="1"/>
          <p:nvPr/>
        </p:nvSpPr>
        <p:spPr>
          <a:xfrm>
            <a:off x="6963016" y="4937896"/>
            <a:ext cx="395926" cy="400110"/>
          </a:xfrm>
          <a:prstGeom prst="rect">
            <a:avLst/>
          </a:prstGeom>
          <a:noFill/>
        </p:spPr>
        <p:txBody>
          <a:bodyPr wrap="square" rtlCol="0">
            <a:spAutoFit/>
          </a:bodyPr>
          <a:lstStyle/>
          <a:p>
            <a:r>
              <a:rPr lang="en-US" sz="2000" b="1" dirty="0"/>
              <a:t>?</a:t>
            </a:r>
          </a:p>
        </p:txBody>
      </p:sp>
      <p:sp>
        <p:nvSpPr>
          <p:cNvPr id="9" name="TextBox 8"/>
          <p:cNvSpPr txBox="1"/>
          <p:nvPr/>
        </p:nvSpPr>
        <p:spPr>
          <a:xfrm>
            <a:off x="8056525" y="4937896"/>
            <a:ext cx="395926" cy="400110"/>
          </a:xfrm>
          <a:prstGeom prst="rect">
            <a:avLst/>
          </a:prstGeom>
          <a:noFill/>
        </p:spPr>
        <p:txBody>
          <a:bodyPr wrap="square" rtlCol="0">
            <a:spAutoFit/>
          </a:bodyPr>
          <a:lstStyle/>
          <a:p>
            <a:r>
              <a:rPr lang="en-US" sz="2000" b="1" dirty="0"/>
              <a:t>?</a:t>
            </a:r>
          </a:p>
        </p:txBody>
      </p:sp>
      <p:sp>
        <p:nvSpPr>
          <p:cNvPr id="5" name="Slide Number Placeholder 4"/>
          <p:cNvSpPr>
            <a:spLocks noGrp="1"/>
          </p:cNvSpPr>
          <p:nvPr>
            <p:ph type="sldNum" sz="quarter" idx="12"/>
          </p:nvPr>
        </p:nvSpPr>
        <p:spPr/>
        <p:txBody>
          <a:bodyPr/>
          <a:lstStyle/>
          <a:p>
            <a:fld id="{9E95FB44-7746-41C3-A2F8-A34E863EED2F}" type="slidenum">
              <a:rPr lang="en-US" smtClean="0"/>
              <a:t>26</a:t>
            </a:fld>
            <a:endParaRPr lang="en-US" dirty="0"/>
          </a:p>
        </p:txBody>
      </p:sp>
      <p:sp>
        <p:nvSpPr>
          <p:cNvPr id="6" name="Footer Placeholder 5">
            <a:extLst>
              <a:ext uri="{FF2B5EF4-FFF2-40B4-BE49-F238E27FC236}">
                <a16:creationId xmlns:a16="http://schemas.microsoft.com/office/drawing/2014/main" id="{5362FC1C-EF3D-47EA-B80A-F3013DB31182}"/>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151246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Answer</a:t>
            </a:r>
          </a:p>
        </p:txBody>
      </p:sp>
      <p:sp>
        <p:nvSpPr>
          <p:cNvPr id="3" name="Content Placeholder 2"/>
          <p:cNvSpPr>
            <a:spLocks noGrp="1"/>
          </p:cNvSpPr>
          <p:nvPr>
            <p:ph idx="1"/>
          </p:nvPr>
        </p:nvSpPr>
        <p:spPr>
          <a:xfrm>
            <a:off x="533400" y="1201628"/>
            <a:ext cx="11306666" cy="4351338"/>
          </a:xfrm>
        </p:spPr>
        <p:txBody>
          <a:bodyPr/>
          <a:lstStyle/>
          <a:p>
            <a:r>
              <a:rPr lang="en-US" i="1" dirty="0"/>
              <a:t>Overall Impact Levels for the Disaster Information Types</a:t>
            </a:r>
          </a:p>
        </p:txBody>
      </p:sp>
      <p:pic>
        <p:nvPicPr>
          <p:cNvPr id="5" name="Picture 4"/>
          <p:cNvPicPr>
            <a:picLocks noChangeAspect="1"/>
          </p:cNvPicPr>
          <p:nvPr/>
        </p:nvPicPr>
        <p:blipFill>
          <a:blip r:embed="rId2"/>
          <a:stretch>
            <a:fillRect/>
          </a:stretch>
        </p:blipFill>
        <p:spPr>
          <a:xfrm>
            <a:off x="817646" y="1915510"/>
            <a:ext cx="9949964" cy="3429000"/>
          </a:xfrm>
          <a:prstGeom prst="rect">
            <a:avLst/>
          </a:prstGeom>
        </p:spPr>
      </p:pic>
      <p:sp>
        <p:nvSpPr>
          <p:cNvPr id="6" name="Slide Number Placeholder 5"/>
          <p:cNvSpPr>
            <a:spLocks noGrp="1"/>
          </p:cNvSpPr>
          <p:nvPr>
            <p:ph type="sldNum" sz="quarter" idx="12"/>
          </p:nvPr>
        </p:nvSpPr>
        <p:spPr/>
        <p:txBody>
          <a:bodyPr/>
          <a:lstStyle/>
          <a:p>
            <a:fld id="{9E95FB44-7746-41C3-A2F8-A34E863EED2F}" type="slidenum">
              <a:rPr lang="en-US" smtClean="0"/>
              <a:t>27</a:t>
            </a:fld>
            <a:endParaRPr lang="en-US" dirty="0"/>
          </a:p>
        </p:txBody>
      </p:sp>
      <p:sp>
        <p:nvSpPr>
          <p:cNvPr id="4" name="Footer Placeholder 3">
            <a:extLst>
              <a:ext uri="{FF2B5EF4-FFF2-40B4-BE49-F238E27FC236}">
                <a16:creationId xmlns:a16="http://schemas.microsoft.com/office/drawing/2014/main" id="{70ECE68C-6162-45C2-A8E2-B97DFD7D41D4}"/>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2127635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Question</a:t>
            </a:r>
          </a:p>
        </p:txBody>
      </p:sp>
      <p:sp>
        <p:nvSpPr>
          <p:cNvPr id="3" name="Content Placeholder 2"/>
          <p:cNvSpPr>
            <a:spLocks noGrp="1"/>
          </p:cNvSpPr>
          <p:nvPr>
            <p:ph idx="1"/>
          </p:nvPr>
        </p:nvSpPr>
        <p:spPr>
          <a:xfrm>
            <a:off x="533400" y="1201628"/>
            <a:ext cx="11363036" cy="4351338"/>
          </a:xfrm>
        </p:spPr>
        <p:txBody>
          <a:bodyPr/>
          <a:lstStyle/>
          <a:p>
            <a:r>
              <a:rPr lang="en-US" i="1" dirty="0"/>
              <a:t>Can you determine overall Impact Level of a system of Disaster Information Systems ?</a:t>
            </a:r>
          </a:p>
        </p:txBody>
      </p:sp>
      <p:pic>
        <p:nvPicPr>
          <p:cNvPr id="4" name="Picture 3"/>
          <p:cNvPicPr>
            <a:picLocks noChangeAspect="1"/>
          </p:cNvPicPr>
          <p:nvPr/>
        </p:nvPicPr>
        <p:blipFill>
          <a:blip r:embed="rId2"/>
          <a:stretch>
            <a:fillRect/>
          </a:stretch>
        </p:blipFill>
        <p:spPr>
          <a:xfrm>
            <a:off x="816433" y="1996956"/>
            <a:ext cx="9949534" cy="3432345"/>
          </a:xfrm>
          <a:prstGeom prst="rect">
            <a:avLst/>
          </a:prstGeom>
        </p:spPr>
      </p:pic>
      <p:sp>
        <p:nvSpPr>
          <p:cNvPr id="6" name="TextBox 5"/>
          <p:cNvSpPr txBox="1"/>
          <p:nvPr/>
        </p:nvSpPr>
        <p:spPr>
          <a:xfrm>
            <a:off x="9123005" y="4621682"/>
            <a:ext cx="395926" cy="400110"/>
          </a:xfrm>
          <a:prstGeom prst="rect">
            <a:avLst/>
          </a:prstGeom>
          <a:noFill/>
        </p:spPr>
        <p:txBody>
          <a:bodyPr wrap="square" rtlCol="0">
            <a:spAutoFit/>
          </a:bodyPr>
          <a:lstStyle/>
          <a:p>
            <a:r>
              <a:rPr lang="en-US" sz="2000" b="1" dirty="0"/>
              <a:t>?</a:t>
            </a:r>
          </a:p>
        </p:txBody>
      </p:sp>
      <p:sp>
        <p:nvSpPr>
          <p:cNvPr id="7" name="Slide Number Placeholder 6"/>
          <p:cNvSpPr>
            <a:spLocks noGrp="1"/>
          </p:cNvSpPr>
          <p:nvPr>
            <p:ph type="sldNum" sz="quarter" idx="12"/>
          </p:nvPr>
        </p:nvSpPr>
        <p:spPr/>
        <p:txBody>
          <a:bodyPr/>
          <a:lstStyle/>
          <a:p>
            <a:fld id="{9E95FB44-7746-41C3-A2F8-A34E863EED2F}" type="slidenum">
              <a:rPr lang="en-US" smtClean="0"/>
              <a:t>28</a:t>
            </a:fld>
            <a:endParaRPr lang="en-US" dirty="0"/>
          </a:p>
        </p:txBody>
      </p:sp>
      <p:sp>
        <p:nvSpPr>
          <p:cNvPr id="5" name="Footer Placeholder 4">
            <a:extLst>
              <a:ext uri="{FF2B5EF4-FFF2-40B4-BE49-F238E27FC236}">
                <a16:creationId xmlns:a16="http://schemas.microsoft.com/office/drawing/2014/main" id="{9C510CEC-DC80-458D-AF6A-F6AB84C5AF77}"/>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3894398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Answer</a:t>
            </a:r>
          </a:p>
        </p:txBody>
      </p:sp>
      <p:sp>
        <p:nvSpPr>
          <p:cNvPr id="3" name="Content Placeholder 2"/>
          <p:cNvSpPr>
            <a:spLocks noGrp="1"/>
          </p:cNvSpPr>
          <p:nvPr>
            <p:ph idx="1"/>
          </p:nvPr>
        </p:nvSpPr>
        <p:spPr>
          <a:xfrm>
            <a:off x="533400" y="1201628"/>
            <a:ext cx="10515600" cy="4351338"/>
          </a:xfrm>
        </p:spPr>
        <p:txBody>
          <a:bodyPr/>
          <a:lstStyle/>
          <a:p>
            <a:r>
              <a:rPr lang="en-US" i="1" dirty="0"/>
              <a:t>Overall Impact Level of Disaster Information Systems</a:t>
            </a:r>
          </a:p>
        </p:txBody>
      </p:sp>
      <p:pic>
        <p:nvPicPr>
          <p:cNvPr id="7" name="Picture 6"/>
          <p:cNvPicPr>
            <a:picLocks noChangeAspect="1"/>
          </p:cNvPicPr>
          <p:nvPr/>
        </p:nvPicPr>
        <p:blipFill>
          <a:blip r:embed="rId2"/>
          <a:stretch>
            <a:fillRect/>
          </a:stretch>
        </p:blipFill>
        <p:spPr>
          <a:xfrm>
            <a:off x="808529" y="2052545"/>
            <a:ext cx="10695774" cy="3591510"/>
          </a:xfrm>
          <a:prstGeom prst="rect">
            <a:avLst/>
          </a:prstGeom>
        </p:spPr>
      </p:pic>
      <p:sp>
        <p:nvSpPr>
          <p:cNvPr id="8" name="Slide Number Placeholder 7"/>
          <p:cNvSpPr>
            <a:spLocks noGrp="1"/>
          </p:cNvSpPr>
          <p:nvPr>
            <p:ph type="sldNum" sz="quarter" idx="12"/>
          </p:nvPr>
        </p:nvSpPr>
        <p:spPr/>
        <p:txBody>
          <a:bodyPr/>
          <a:lstStyle/>
          <a:p>
            <a:fld id="{9E95FB44-7746-41C3-A2F8-A34E863EED2F}" type="slidenum">
              <a:rPr lang="en-US" smtClean="0"/>
              <a:t>29</a:t>
            </a:fld>
            <a:endParaRPr lang="en-US" dirty="0"/>
          </a:p>
        </p:txBody>
      </p:sp>
      <p:sp>
        <p:nvSpPr>
          <p:cNvPr id="4" name="Footer Placeholder 3">
            <a:extLst>
              <a:ext uri="{FF2B5EF4-FFF2-40B4-BE49-F238E27FC236}">
                <a16:creationId xmlns:a16="http://schemas.microsoft.com/office/drawing/2014/main" id="{CD9C7989-2A33-44B4-BBD2-0DFA95710EFF}"/>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393887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Risk Management Framework</a:t>
            </a:r>
          </a:p>
        </p:txBody>
      </p:sp>
      <p:pic>
        <p:nvPicPr>
          <p:cNvPr id="4" name="Picture 3"/>
          <p:cNvPicPr>
            <a:picLocks noChangeAspect="1"/>
          </p:cNvPicPr>
          <p:nvPr/>
        </p:nvPicPr>
        <p:blipFill>
          <a:blip r:embed="rId3"/>
          <a:stretch>
            <a:fillRect/>
          </a:stretch>
        </p:blipFill>
        <p:spPr>
          <a:xfrm>
            <a:off x="1791091" y="2065843"/>
            <a:ext cx="7003203" cy="3616881"/>
          </a:xfrm>
          <a:prstGeom prst="rect">
            <a:avLst/>
          </a:prstGeom>
        </p:spPr>
      </p:pic>
      <p:sp>
        <p:nvSpPr>
          <p:cNvPr id="5" name="Rounded Rectangle 4"/>
          <p:cNvSpPr/>
          <p:nvPr/>
        </p:nvSpPr>
        <p:spPr>
          <a:xfrm>
            <a:off x="4477731" y="2300140"/>
            <a:ext cx="1649691" cy="1088985"/>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4586160" y="2300140"/>
            <a:ext cx="673997" cy="245097"/>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9E95FB44-7746-41C3-A2F8-A34E863EED2F}" type="slidenum">
              <a:rPr lang="en-US" smtClean="0"/>
              <a:t>3</a:t>
            </a:fld>
            <a:endParaRPr lang="en-US" dirty="0"/>
          </a:p>
        </p:txBody>
      </p:sp>
      <p:sp>
        <p:nvSpPr>
          <p:cNvPr id="6" name="Footer Placeholder 5">
            <a:extLst>
              <a:ext uri="{FF2B5EF4-FFF2-40B4-BE49-F238E27FC236}">
                <a16:creationId xmlns:a16="http://schemas.microsoft.com/office/drawing/2014/main" id="{8C494624-245C-4B8B-9C1A-C43A77F92F1C}"/>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26479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516" y="134214"/>
            <a:ext cx="8845484" cy="1325563"/>
          </a:xfrm>
        </p:spPr>
        <p:txBody>
          <a:bodyPr>
            <a:normAutofit/>
          </a:bodyPr>
          <a:lstStyle/>
          <a:p>
            <a:pPr marL="742950" indent="-742950">
              <a:buFont typeface="+mj-lt"/>
              <a:buAutoNum type="arabicPeriod" startAt="3"/>
            </a:pPr>
            <a:r>
              <a:rPr lang="en-US" b="1" dirty="0"/>
              <a:t>Adjust Information Impact Level</a:t>
            </a:r>
          </a:p>
        </p:txBody>
      </p:sp>
      <p:pic>
        <p:nvPicPr>
          <p:cNvPr id="4" name="Picture 3"/>
          <p:cNvPicPr>
            <a:picLocks noChangeAspect="1"/>
          </p:cNvPicPr>
          <p:nvPr/>
        </p:nvPicPr>
        <p:blipFill>
          <a:blip r:embed="rId3">
            <a:duotone>
              <a:prstClr val="black"/>
              <a:srgbClr val="D9C3A5">
                <a:tint val="50000"/>
                <a:satMod val="180000"/>
              </a:srgbClr>
            </a:duotone>
          </a:blip>
          <a:stretch>
            <a:fillRect/>
          </a:stretch>
        </p:blipFill>
        <p:spPr>
          <a:xfrm>
            <a:off x="0" y="-1"/>
            <a:ext cx="3108803" cy="3867808"/>
          </a:xfrm>
          <a:prstGeom prst="rect">
            <a:avLst/>
          </a:prstGeom>
          <a:ln w="25400">
            <a:solidFill>
              <a:schemeClr val="tx1"/>
            </a:solidFill>
          </a:ln>
        </p:spPr>
      </p:pic>
      <p:pic>
        <p:nvPicPr>
          <p:cNvPr id="10" name="Picture 9"/>
          <p:cNvPicPr>
            <a:picLocks noChangeAspect="1"/>
          </p:cNvPicPr>
          <p:nvPr/>
        </p:nvPicPr>
        <p:blipFill>
          <a:blip r:embed="rId4"/>
          <a:stretch>
            <a:fillRect/>
          </a:stretch>
        </p:blipFill>
        <p:spPr>
          <a:xfrm>
            <a:off x="3237040" y="2055814"/>
            <a:ext cx="8818326" cy="4351338"/>
          </a:xfrm>
          <a:prstGeom prst="rect">
            <a:avLst/>
          </a:prstGeom>
        </p:spPr>
      </p:pic>
      <p:sp>
        <p:nvSpPr>
          <p:cNvPr id="11" name="Rounded Rectangle 10"/>
          <p:cNvSpPr/>
          <p:nvPr/>
        </p:nvSpPr>
        <p:spPr>
          <a:xfrm>
            <a:off x="6963031" y="3355001"/>
            <a:ext cx="3180210" cy="13961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9E95FB44-7746-41C3-A2F8-A34E863EED2F}" type="slidenum">
              <a:rPr lang="en-US" smtClean="0"/>
              <a:t>30</a:t>
            </a:fld>
            <a:endParaRPr lang="en-US" dirty="0"/>
          </a:p>
        </p:txBody>
      </p:sp>
      <p:sp>
        <p:nvSpPr>
          <p:cNvPr id="5" name="Footer Placeholder 4">
            <a:extLst>
              <a:ext uri="{FF2B5EF4-FFF2-40B4-BE49-F238E27FC236}">
                <a16:creationId xmlns:a16="http://schemas.microsoft.com/office/drawing/2014/main" id="{5557A286-5463-4ED3-B3B1-CE6357B52C26}"/>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318649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04973"/>
          </a:xfrm>
        </p:spPr>
        <p:txBody>
          <a:bodyPr>
            <a:normAutofit/>
          </a:bodyPr>
          <a:lstStyle/>
          <a:p>
            <a:r>
              <a:rPr lang="en-US" dirty="0"/>
              <a:t>To adjust preliminary impact levels…</a:t>
            </a:r>
          </a:p>
        </p:txBody>
      </p:sp>
      <p:sp>
        <p:nvSpPr>
          <p:cNvPr id="3" name="Content Placeholder 2"/>
          <p:cNvSpPr>
            <a:spLocks noGrp="1"/>
          </p:cNvSpPr>
          <p:nvPr>
            <p:ph idx="1"/>
          </p:nvPr>
        </p:nvSpPr>
        <p:spPr>
          <a:xfrm>
            <a:off x="772212" y="904974"/>
            <a:ext cx="10238295" cy="5590094"/>
          </a:xfrm>
        </p:spPr>
        <p:txBody>
          <a:bodyPr>
            <a:normAutofit/>
          </a:bodyPr>
          <a:lstStyle/>
          <a:p>
            <a:pPr marL="0" indent="0">
              <a:buNone/>
            </a:pPr>
            <a:r>
              <a:rPr lang="en-US" dirty="0"/>
              <a:t>Use </a:t>
            </a:r>
            <a:r>
              <a:rPr lang="en-US" dirty="0">
                <a:hlinkClick r:id="rId3"/>
              </a:rPr>
              <a:t>NIST SP 800 60 V2R1</a:t>
            </a:r>
            <a:endParaRPr lang="en-US" dirty="0"/>
          </a:p>
          <a:p>
            <a:pPr lvl="1"/>
            <a:r>
              <a:rPr lang="en-US" dirty="0"/>
              <a:t>…looking at the “</a:t>
            </a:r>
            <a:r>
              <a:rPr lang="en-US" b="1" dirty="0"/>
              <a:t>Special Factors</a:t>
            </a:r>
            <a:r>
              <a:rPr lang="en-US" dirty="0"/>
              <a:t>” affecting CIA impact levels for each Disaster Management information type </a:t>
            </a:r>
          </a:p>
          <a:p>
            <a:pPr lvl="1"/>
            <a:r>
              <a:rPr lang="en-US" dirty="0"/>
              <a:t>How might we adjust the impact levels ?</a:t>
            </a:r>
          </a:p>
          <a:p>
            <a:pPr lvl="1"/>
            <a:r>
              <a:rPr lang="en-US" dirty="0"/>
              <a:t>15 minutes, then class discussion</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4" name="Picture 3"/>
          <p:cNvPicPr>
            <a:picLocks noChangeAspect="1"/>
          </p:cNvPicPr>
          <p:nvPr/>
        </p:nvPicPr>
        <p:blipFill>
          <a:blip r:embed="rId4"/>
          <a:stretch>
            <a:fillRect/>
          </a:stretch>
        </p:blipFill>
        <p:spPr>
          <a:xfrm>
            <a:off x="1994701" y="2968293"/>
            <a:ext cx="8202598" cy="2750213"/>
          </a:xfrm>
          <a:prstGeom prst="rect">
            <a:avLst/>
          </a:prstGeom>
        </p:spPr>
      </p:pic>
      <p:sp>
        <p:nvSpPr>
          <p:cNvPr id="6" name="Slide Number Placeholder 5"/>
          <p:cNvSpPr>
            <a:spLocks noGrp="1"/>
          </p:cNvSpPr>
          <p:nvPr>
            <p:ph type="sldNum" sz="quarter" idx="12"/>
          </p:nvPr>
        </p:nvSpPr>
        <p:spPr/>
        <p:txBody>
          <a:bodyPr/>
          <a:lstStyle/>
          <a:p>
            <a:fld id="{9E95FB44-7746-41C3-A2F8-A34E863EED2F}" type="slidenum">
              <a:rPr lang="en-US" smtClean="0"/>
              <a:t>31</a:t>
            </a:fld>
            <a:endParaRPr lang="en-US" dirty="0"/>
          </a:p>
        </p:txBody>
      </p:sp>
      <p:sp>
        <p:nvSpPr>
          <p:cNvPr id="5" name="Footer Placeholder 4">
            <a:extLst>
              <a:ext uri="{FF2B5EF4-FFF2-40B4-BE49-F238E27FC236}">
                <a16:creationId xmlns:a16="http://schemas.microsoft.com/office/drawing/2014/main" id="{8CA22C68-51F2-49C4-B78F-68F34EFAC710}"/>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3985885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516" y="134214"/>
            <a:ext cx="8845484" cy="1325563"/>
          </a:xfrm>
        </p:spPr>
        <p:txBody>
          <a:bodyPr>
            <a:normAutofit/>
          </a:bodyPr>
          <a:lstStyle/>
          <a:p>
            <a:pPr marL="742950" indent="-742950">
              <a:buFont typeface="+mj-lt"/>
              <a:buAutoNum type="arabicPeriod" startAt="2"/>
            </a:pPr>
            <a:r>
              <a:rPr lang="en-US" b="1" dirty="0"/>
              <a:t>Select Provisional Impact Levels for the identified information system</a:t>
            </a:r>
          </a:p>
        </p:txBody>
      </p:sp>
      <p:pic>
        <p:nvPicPr>
          <p:cNvPr id="4" name="Picture 3"/>
          <p:cNvPicPr>
            <a:picLocks noChangeAspect="1"/>
          </p:cNvPicPr>
          <p:nvPr/>
        </p:nvPicPr>
        <p:blipFill>
          <a:blip r:embed="rId3">
            <a:duotone>
              <a:prstClr val="black"/>
              <a:srgbClr val="D9C3A5">
                <a:tint val="50000"/>
                <a:satMod val="180000"/>
              </a:srgbClr>
            </a:duotone>
          </a:blip>
          <a:stretch>
            <a:fillRect/>
          </a:stretch>
        </p:blipFill>
        <p:spPr>
          <a:xfrm>
            <a:off x="0" y="-1"/>
            <a:ext cx="3108803" cy="3867808"/>
          </a:xfrm>
          <a:prstGeom prst="rect">
            <a:avLst/>
          </a:prstGeom>
          <a:ln w="25400">
            <a:solidFill>
              <a:schemeClr val="tx1"/>
            </a:solidFill>
          </a:ln>
        </p:spPr>
      </p:pic>
      <p:pic>
        <p:nvPicPr>
          <p:cNvPr id="10" name="Picture 9"/>
          <p:cNvPicPr>
            <a:picLocks noChangeAspect="1"/>
          </p:cNvPicPr>
          <p:nvPr/>
        </p:nvPicPr>
        <p:blipFill>
          <a:blip r:embed="rId4"/>
          <a:stretch>
            <a:fillRect/>
          </a:stretch>
        </p:blipFill>
        <p:spPr>
          <a:xfrm>
            <a:off x="3237040" y="2055814"/>
            <a:ext cx="8818326" cy="4351338"/>
          </a:xfrm>
          <a:prstGeom prst="rect">
            <a:avLst/>
          </a:prstGeom>
        </p:spPr>
      </p:pic>
      <p:sp>
        <p:nvSpPr>
          <p:cNvPr id="11" name="Rounded Rectangle 10"/>
          <p:cNvSpPr/>
          <p:nvPr/>
        </p:nvSpPr>
        <p:spPr>
          <a:xfrm>
            <a:off x="10368913" y="3433267"/>
            <a:ext cx="1366344" cy="102561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9E95FB44-7746-41C3-A2F8-A34E863EED2F}" type="slidenum">
              <a:rPr lang="en-US" smtClean="0"/>
              <a:t>32</a:t>
            </a:fld>
            <a:endParaRPr lang="en-US" dirty="0"/>
          </a:p>
        </p:txBody>
      </p:sp>
      <p:sp>
        <p:nvSpPr>
          <p:cNvPr id="5" name="Footer Placeholder 4">
            <a:extLst>
              <a:ext uri="{FF2B5EF4-FFF2-40B4-BE49-F238E27FC236}">
                <a16:creationId xmlns:a16="http://schemas.microsoft.com/office/drawing/2014/main" id="{22EBFC88-8500-4527-87D4-AF0518E5209A}"/>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379541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86B669-FEB0-4066-A345-44694AFA4913}"/>
              </a:ext>
            </a:extLst>
          </p:cNvPr>
          <p:cNvPicPr>
            <a:picLocks noChangeAspect="1"/>
          </p:cNvPicPr>
          <p:nvPr/>
        </p:nvPicPr>
        <p:blipFill>
          <a:blip r:embed="rId2"/>
          <a:stretch>
            <a:fillRect/>
          </a:stretch>
        </p:blipFill>
        <p:spPr>
          <a:xfrm>
            <a:off x="592824" y="1540775"/>
            <a:ext cx="5867702" cy="4737343"/>
          </a:xfrm>
          <a:prstGeom prst="rect">
            <a:avLst/>
          </a:prstGeom>
        </p:spPr>
      </p:pic>
      <p:sp>
        <p:nvSpPr>
          <p:cNvPr id="2" name="Title 1">
            <a:extLst>
              <a:ext uri="{FF2B5EF4-FFF2-40B4-BE49-F238E27FC236}">
                <a16:creationId xmlns:a16="http://schemas.microsoft.com/office/drawing/2014/main" id="{FE8E5DD4-5950-4CC8-813C-530381C7D65A}"/>
              </a:ext>
            </a:extLst>
          </p:cNvPr>
          <p:cNvSpPr>
            <a:spLocks noGrp="1"/>
          </p:cNvSpPr>
          <p:nvPr>
            <p:ph type="title"/>
          </p:nvPr>
        </p:nvSpPr>
        <p:spPr>
          <a:xfrm>
            <a:off x="238125" y="29537"/>
            <a:ext cx="11953875" cy="1629930"/>
          </a:xfrm>
        </p:spPr>
        <p:txBody>
          <a:bodyPr>
            <a:normAutofit/>
          </a:bodyPr>
          <a:lstStyle/>
          <a:p>
            <a:r>
              <a:rPr lang="en-US" sz="3600" i="1" dirty="0"/>
              <a:t>Exercise: How would you approach assessing the completeness (breadth &amp; depth) of the </a:t>
            </a:r>
            <a:r>
              <a:rPr lang="en-US" sz="3600" i="1" dirty="0">
                <a:hlinkClick r:id="rId3"/>
              </a:rPr>
              <a:t>Generic Information Security Policy </a:t>
            </a:r>
            <a:r>
              <a:rPr lang="en-US" sz="3600" i="1" dirty="0"/>
              <a:t>example?</a:t>
            </a:r>
            <a:endParaRPr lang="en-US" i="1" dirty="0"/>
          </a:p>
        </p:txBody>
      </p:sp>
      <p:sp>
        <p:nvSpPr>
          <p:cNvPr id="4" name="Footer Placeholder 3">
            <a:extLst>
              <a:ext uri="{FF2B5EF4-FFF2-40B4-BE49-F238E27FC236}">
                <a16:creationId xmlns:a16="http://schemas.microsoft.com/office/drawing/2014/main" id="{949607BB-89F6-415A-8B2B-EA69A2304045}"/>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9A681AF1-5524-4D86-AD61-C974022A877B}"/>
              </a:ext>
            </a:extLst>
          </p:cNvPr>
          <p:cNvSpPr>
            <a:spLocks noGrp="1"/>
          </p:cNvSpPr>
          <p:nvPr>
            <p:ph type="sldNum" sz="quarter" idx="12"/>
          </p:nvPr>
        </p:nvSpPr>
        <p:spPr/>
        <p:txBody>
          <a:bodyPr/>
          <a:lstStyle/>
          <a:p>
            <a:fld id="{9E95FB44-7746-41C3-A2F8-A34E863EED2F}" type="slidenum">
              <a:rPr lang="en-US" smtClean="0"/>
              <a:t>33</a:t>
            </a:fld>
            <a:endParaRPr lang="en-US"/>
          </a:p>
        </p:txBody>
      </p:sp>
      <p:sp>
        <p:nvSpPr>
          <p:cNvPr id="3" name="Oval 2">
            <a:extLst>
              <a:ext uri="{FF2B5EF4-FFF2-40B4-BE49-F238E27FC236}">
                <a16:creationId xmlns:a16="http://schemas.microsoft.com/office/drawing/2014/main" id="{215C9948-1263-45D6-B38E-EE996D7ED1DE}"/>
              </a:ext>
            </a:extLst>
          </p:cNvPr>
          <p:cNvSpPr/>
          <p:nvPr/>
        </p:nvSpPr>
        <p:spPr>
          <a:xfrm>
            <a:off x="238125" y="5207430"/>
            <a:ext cx="4469499" cy="119920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458BAA8-4D65-4281-9BB2-181FBFD5E4FE}"/>
              </a:ext>
            </a:extLst>
          </p:cNvPr>
          <p:cNvPicPr>
            <a:picLocks noChangeAspect="1"/>
          </p:cNvPicPr>
          <p:nvPr/>
        </p:nvPicPr>
        <p:blipFill>
          <a:blip r:embed="rId4"/>
          <a:stretch>
            <a:fillRect/>
          </a:stretch>
        </p:blipFill>
        <p:spPr>
          <a:xfrm>
            <a:off x="6911673" y="1221687"/>
            <a:ext cx="4107251" cy="5317225"/>
          </a:xfrm>
          <a:prstGeom prst="rect">
            <a:avLst/>
          </a:prstGeom>
        </p:spPr>
      </p:pic>
    </p:spTree>
    <p:extLst>
      <p:ext uri="{BB962C8B-B14F-4D97-AF65-F5344CB8AC3E}">
        <p14:creationId xmlns:p14="http://schemas.microsoft.com/office/powerpoint/2010/main" val="168168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E9618-AADD-428D-B952-2DB17143EC3F}"/>
              </a:ext>
            </a:extLst>
          </p:cNvPr>
          <p:cNvSpPr>
            <a:spLocks noGrp="1"/>
          </p:cNvSpPr>
          <p:nvPr>
            <p:ph type="title"/>
          </p:nvPr>
        </p:nvSpPr>
        <p:spPr/>
        <p:txBody>
          <a:bodyPr/>
          <a:lstStyle/>
          <a:p>
            <a:r>
              <a:rPr lang="en-US" dirty="0"/>
              <a:t>Teams in Breakout Rooms</a:t>
            </a:r>
          </a:p>
        </p:txBody>
      </p:sp>
      <p:sp>
        <p:nvSpPr>
          <p:cNvPr id="3" name="Content Placeholder 2">
            <a:extLst>
              <a:ext uri="{FF2B5EF4-FFF2-40B4-BE49-F238E27FC236}">
                <a16:creationId xmlns:a16="http://schemas.microsoft.com/office/drawing/2014/main" id="{D6662F93-0214-423A-8F22-F7F405DFF130}"/>
              </a:ext>
            </a:extLst>
          </p:cNvPr>
          <p:cNvSpPr>
            <a:spLocks noGrp="1"/>
          </p:cNvSpPr>
          <p:nvPr>
            <p:ph idx="1"/>
          </p:nvPr>
        </p:nvSpPr>
        <p:spPr/>
        <p:txBody>
          <a:bodyPr/>
          <a:lstStyle/>
          <a:p>
            <a:r>
              <a:rPr lang="en-US" sz="2800" i="1" dirty="0"/>
              <a:t>How would you approach assessing the completeness (breadth &amp; depth) of the </a:t>
            </a:r>
            <a:r>
              <a:rPr lang="en-US" sz="2800" i="1" dirty="0">
                <a:hlinkClick r:id="rId3"/>
              </a:rPr>
              <a:t>Generic Information Security Policy </a:t>
            </a:r>
            <a:r>
              <a:rPr lang="en-US" sz="2800" i="1" dirty="0"/>
              <a:t>example?</a:t>
            </a:r>
          </a:p>
          <a:p>
            <a:endParaRPr lang="en-US" i="1" dirty="0"/>
          </a:p>
          <a:p>
            <a:r>
              <a:rPr lang="en-US" i="1" dirty="0"/>
              <a:t>15 Minutes</a:t>
            </a:r>
            <a:endParaRPr lang="en-US" dirty="0"/>
          </a:p>
        </p:txBody>
      </p:sp>
      <p:sp>
        <p:nvSpPr>
          <p:cNvPr id="4" name="Footer Placeholder 3">
            <a:extLst>
              <a:ext uri="{FF2B5EF4-FFF2-40B4-BE49-F238E27FC236}">
                <a16:creationId xmlns:a16="http://schemas.microsoft.com/office/drawing/2014/main" id="{5292D3F6-EB00-4F67-BD65-A15F305AD1C4}"/>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F79C8290-33C8-4E65-A8B5-66F40354D395}"/>
              </a:ext>
            </a:extLst>
          </p:cNvPr>
          <p:cNvSpPr>
            <a:spLocks noGrp="1"/>
          </p:cNvSpPr>
          <p:nvPr>
            <p:ph type="sldNum" sz="quarter" idx="12"/>
          </p:nvPr>
        </p:nvSpPr>
        <p:spPr/>
        <p:txBody>
          <a:bodyPr/>
          <a:lstStyle/>
          <a:p>
            <a:fld id="{9E95FB44-7746-41C3-A2F8-A34E863EED2F}" type="slidenum">
              <a:rPr lang="en-US" smtClean="0"/>
              <a:t>34</a:t>
            </a:fld>
            <a:endParaRPr lang="en-US"/>
          </a:p>
        </p:txBody>
      </p:sp>
    </p:spTree>
    <p:extLst>
      <p:ext uri="{BB962C8B-B14F-4D97-AF65-F5344CB8AC3E}">
        <p14:creationId xmlns:p14="http://schemas.microsoft.com/office/powerpoint/2010/main" val="150791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28EF-E1CC-4D7B-A16A-FC2B412B99C5}"/>
              </a:ext>
            </a:extLst>
          </p:cNvPr>
          <p:cNvSpPr>
            <a:spLocks noGrp="1"/>
          </p:cNvSpPr>
          <p:nvPr>
            <p:ph type="title"/>
          </p:nvPr>
        </p:nvSpPr>
        <p:spPr>
          <a:xfrm>
            <a:off x="0" y="0"/>
            <a:ext cx="12192000" cy="1573577"/>
          </a:xfrm>
        </p:spPr>
        <p:txBody>
          <a:bodyPr>
            <a:noAutofit/>
          </a:bodyPr>
          <a:lstStyle/>
          <a:p>
            <a:r>
              <a:rPr lang="en-US" sz="2800" dirty="0"/>
              <a:t>Information Security Control Families of NIST SP 800-53/800-53A grouped within 3 classes of NIST SP 800-18 provide a good framework for assessing completeness of Information Security Policies and controls </a:t>
            </a:r>
          </a:p>
        </p:txBody>
      </p:sp>
      <p:sp>
        <p:nvSpPr>
          <p:cNvPr id="4" name="Footer Placeholder 3">
            <a:extLst>
              <a:ext uri="{FF2B5EF4-FFF2-40B4-BE49-F238E27FC236}">
                <a16:creationId xmlns:a16="http://schemas.microsoft.com/office/drawing/2014/main" id="{DE99EFF5-F4DC-475A-8F0A-D9FC487CAA71}"/>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215AC2B9-0243-42B0-8999-A9330473B9F4}"/>
              </a:ext>
            </a:extLst>
          </p:cNvPr>
          <p:cNvSpPr>
            <a:spLocks noGrp="1"/>
          </p:cNvSpPr>
          <p:nvPr>
            <p:ph type="sldNum" sz="quarter" idx="12"/>
          </p:nvPr>
        </p:nvSpPr>
        <p:spPr/>
        <p:txBody>
          <a:bodyPr/>
          <a:lstStyle/>
          <a:p>
            <a:fld id="{9E95FB44-7746-41C3-A2F8-A34E863EED2F}" type="slidenum">
              <a:rPr lang="en-US" smtClean="0"/>
              <a:t>35</a:t>
            </a:fld>
            <a:endParaRPr lang="en-US"/>
          </a:p>
        </p:txBody>
      </p:sp>
      <p:pic>
        <p:nvPicPr>
          <p:cNvPr id="7" name="Picture 6">
            <a:extLst>
              <a:ext uri="{FF2B5EF4-FFF2-40B4-BE49-F238E27FC236}">
                <a16:creationId xmlns:a16="http://schemas.microsoft.com/office/drawing/2014/main" id="{FA627D92-7243-4A74-AA66-FDE5A7422C72}"/>
              </a:ext>
            </a:extLst>
          </p:cNvPr>
          <p:cNvPicPr>
            <a:picLocks noChangeAspect="1"/>
          </p:cNvPicPr>
          <p:nvPr/>
        </p:nvPicPr>
        <p:blipFill>
          <a:blip r:embed="rId3"/>
          <a:stretch>
            <a:fillRect/>
          </a:stretch>
        </p:blipFill>
        <p:spPr>
          <a:xfrm>
            <a:off x="855805" y="1472838"/>
            <a:ext cx="3606904" cy="4651437"/>
          </a:xfrm>
          <a:prstGeom prst="rect">
            <a:avLst/>
          </a:prstGeom>
        </p:spPr>
      </p:pic>
      <p:pic>
        <p:nvPicPr>
          <p:cNvPr id="10" name="Picture 9">
            <a:extLst>
              <a:ext uri="{FF2B5EF4-FFF2-40B4-BE49-F238E27FC236}">
                <a16:creationId xmlns:a16="http://schemas.microsoft.com/office/drawing/2014/main" id="{404A37B6-645C-4F9A-ADDA-E4557AFB54D4}"/>
              </a:ext>
            </a:extLst>
          </p:cNvPr>
          <p:cNvPicPr>
            <a:picLocks noChangeAspect="1"/>
          </p:cNvPicPr>
          <p:nvPr/>
        </p:nvPicPr>
        <p:blipFill>
          <a:blip r:embed="rId4"/>
          <a:stretch>
            <a:fillRect/>
          </a:stretch>
        </p:blipFill>
        <p:spPr>
          <a:xfrm>
            <a:off x="6683157" y="1049340"/>
            <a:ext cx="3763169" cy="5672136"/>
          </a:xfrm>
          <a:prstGeom prst="rect">
            <a:avLst/>
          </a:prstGeom>
        </p:spPr>
      </p:pic>
      <p:sp>
        <p:nvSpPr>
          <p:cNvPr id="11" name="Left Brace 10">
            <a:extLst>
              <a:ext uri="{FF2B5EF4-FFF2-40B4-BE49-F238E27FC236}">
                <a16:creationId xmlns:a16="http://schemas.microsoft.com/office/drawing/2014/main" id="{59ED4FFF-129E-4262-B8F0-743CC64F8734}"/>
              </a:ext>
            </a:extLst>
          </p:cNvPr>
          <p:cNvSpPr/>
          <p:nvPr/>
        </p:nvSpPr>
        <p:spPr>
          <a:xfrm>
            <a:off x="6362054" y="3587857"/>
            <a:ext cx="387458" cy="2146516"/>
          </a:xfrm>
          <a:prstGeom prst="leftBrace">
            <a:avLst>
              <a:gd name="adj1" fmla="val 8333"/>
              <a:gd name="adj2" fmla="val 49278"/>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87537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28EF-E1CC-4D7B-A16A-FC2B412B99C5}"/>
              </a:ext>
            </a:extLst>
          </p:cNvPr>
          <p:cNvSpPr>
            <a:spLocks noGrp="1"/>
          </p:cNvSpPr>
          <p:nvPr>
            <p:ph type="title"/>
          </p:nvPr>
        </p:nvSpPr>
        <p:spPr>
          <a:xfrm>
            <a:off x="0" y="0"/>
            <a:ext cx="12192000" cy="1825625"/>
          </a:xfrm>
        </p:spPr>
        <p:txBody>
          <a:bodyPr>
            <a:noAutofit/>
          </a:bodyPr>
          <a:lstStyle/>
          <a:p>
            <a:r>
              <a:rPr lang="en-US" sz="2800" dirty="0"/>
              <a:t>Information Security Control Families of NIST SP 800-53/800-53A grouped within 3 classes of NIST SP 800-18 provide a good framework for assessing completeness of Information Security Policies and controls </a:t>
            </a:r>
          </a:p>
        </p:txBody>
      </p:sp>
      <p:sp>
        <p:nvSpPr>
          <p:cNvPr id="4" name="Footer Placeholder 3">
            <a:extLst>
              <a:ext uri="{FF2B5EF4-FFF2-40B4-BE49-F238E27FC236}">
                <a16:creationId xmlns:a16="http://schemas.microsoft.com/office/drawing/2014/main" id="{DE99EFF5-F4DC-475A-8F0A-D9FC487CAA71}"/>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215AC2B9-0243-42B0-8999-A9330473B9F4}"/>
              </a:ext>
            </a:extLst>
          </p:cNvPr>
          <p:cNvSpPr>
            <a:spLocks noGrp="1"/>
          </p:cNvSpPr>
          <p:nvPr>
            <p:ph type="sldNum" sz="quarter" idx="12"/>
          </p:nvPr>
        </p:nvSpPr>
        <p:spPr/>
        <p:txBody>
          <a:bodyPr/>
          <a:lstStyle/>
          <a:p>
            <a:fld id="{9E95FB44-7746-41C3-A2F8-A34E863EED2F}" type="slidenum">
              <a:rPr lang="en-US" smtClean="0"/>
              <a:t>36</a:t>
            </a:fld>
            <a:endParaRPr lang="en-US"/>
          </a:p>
        </p:txBody>
      </p:sp>
      <p:pic>
        <p:nvPicPr>
          <p:cNvPr id="3" name="Picture 2">
            <a:extLst>
              <a:ext uri="{FF2B5EF4-FFF2-40B4-BE49-F238E27FC236}">
                <a16:creationId xmlns:a16="http://schemas.microsoft.com/office/drawing/2014/main" id="{5E5DCE07-6DE5-41EA-9E6A-0FED480AE731}"/>
              </a:ext>
            </a:extLst>
          </p:cNvPr>
          <p:cNvPicPr>
            <a:picLocks noChangeAspect="1"/>
          </p:cNvPicPr>
          <p:nvPr/>
        </p:nvPicPr>
        <p:blipFill>
          <a:blip r:embed="rId2"/>
          <a:stretch>
            <a:fillRect/>
          </a:stretch>
        </p:blipFill>
        <p:spPr>
          <a:xfrm>
            <a:off x="238125" y="1656520"/>
            <a:ext cx="3438335" cy="4411771"/>
          </a:xfrm>
          <a:prstGeom prst="rect">
            <a:avLst/>
          </a:prstGeom>
          <a:ln w="19050">
            <a:solidFill>
              <a:schemeClr val="tx1"/>
            </a:solidFill>
          </a:ln>
        </p:spPr>
      </p:pic>
      <p:pic>
        <p:nvPicPr>
          <p:cNvPr id="8" name="Picture 7">
            <a:extLst>
              <a:ext uri="{FF2B5EF4-FFF2-40B4-BE49-F238E27FC236}">
                <a16:creationId xmlns:a16="http://schemas.microsoft.com/office/drawing/2014/main" id="{71B14762-0ECD-4852-98A1-171E8C3B10C5}"/>
              </a:ext>
            </a:extLst>
          </p:cNvPr>
          <p:cNvPicPr>
            <a:picLocks noChangeAspect="1"/>
          </p:cNvPicPr>
          <p:nvPr/>
        </p:nvPicPr>
        <p:blipFill>
          <a:blip r:embed="rId3"/>
          <a:stretch>
            <a:fillRect/>
          </a:stretch>
        </p:blipFill>
        <p:spPr>
          <a:xfrm>
            <a:off x="4037590" y="1656520"/>
            <a:ext cx="7053748" cy="4699830"/>
          </a:xfrm>
          <a:prstGeom prst="rect">
            <a:avLst/>
          </a:prstGeom>
        </p:spPr>
      </p:pic>
    </p:spTree>
    <p:extLst>
      <p:ext uri="{BB962C8B-B14F-4D97-AF65-F5344CB8AC3E}">
        <p14:creationId xmlns:p14="http://schemas.microsoft.com/office/powerpoint/2010/main" val="2855288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A953B1E-606F-4831-A34A-2AE3D673F984}"/>
              </a:ext>
            </a:extLst>
          </p:cNvPr>
          <p:cNvSpPr/>
          <p:nvPr/>
        </p:nvSpPr>
        <p:spPr>
          <a:xfrm>
            <a:off x="10804524" y="1864415"/>
            <a:ext cx="1387476" cy="494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E428EF-E1CC-4D7B-A16A-FC2B412B99C5}"/>
              </a:ext>
            </a:extLst>
          </p:cNvPr>
          <p:cNvSpPr>
            <a:spLocks noGrp="1"/>
          </p:cNvSpPr>
          <p:nvPr>
            <p:ph type="title"/>
          </p:nvPr>
        </p:nvSpPr>
        <p:spPr>
          <a:xfrm>
            <a:off x="0" y="0"/>
            <a:ext cx="12192000" cy="1825625"/>
          </a:xfrm>
        </p:spPr>
        <p:txBody>
          <a:bodyPr>
            <a:noAutofit/>
          </a:bodyPr>
          <a:lstStyle/>
          <a:p>
            <a:r>
              <a:rPr lang="en-US" sz="2800" dirty="0"/>
              <a:t>Information Security Control Families of NIST SP 800-53/800-53A grouped within 3 Control Classes of NIST SP 800-18 provide a framework for assessing completeness of Information Security Policies and controls </a:t>
            </a:r>
          </a:p>
        </p:txBody>
      </p:sp>
      <p:sp>
        <p:nvSpPr>
          <p:cNvPr id="4" name="Footer Placeholder 3">
            <a:extLst>
              <a:ext uri="{FF2B5EF4-FFF2-40B4-BE49-F238E27FC236}">
                <a16:creationId xmlns:a16="http://schemas.microsoft.com/office/drawing/2014/main" id="{DE99EFF5-F4DC-475A-8F0A-D9FC487CAA71}"/>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215AC2B9-0243-42B0-8999-A9330473B9F4}"/>
              </a:ext>
            </a:extLst>
          </p:cNvPr>
          <p:cNvSpPr>
            <a:spLocks noGrp="1"/>
          </p:cNvSpPr>
          <p:nvPr>
            <p:ph type="sldNum" sz="quarter" idx="12"/>
          </p:nvPr>
        </p:nvSpPr>
        <p:spPr/>
        <p:txBody>
          <a:bodyPr/>
          <a:lstStyle/>
          <a:p>
            <a:fld id="{9E95FB44-7746-41C3-A2F8-A34E863EED2F}" type="slidenum">
              <a:rPr lang="en-US" smtClean="0"/>
              <a:t>37</a:t>
            </a:fld>
            <a:endParaRPr lang="en-US"/>
          </a:p>
        </p:txBody>
      </p:sp>
      <p:pic>
        <p:nvPicPr>
          <p:cNvPr id="7" name="Picture 6">
            <a:extLst>
              <a:ext uri="{FF2B5EF4-FFF2-40B4-BE49-F238E27FC236}">
                <a16:creationId xmlns:a16="http://schemas.microsoft.com/office/drawing/2014/main" id="{3294AA9D-20D5-4D10-A815-DCBF9B967AC6}"/>
              </a:ext>
            </a:extLst>
          </p:cNvPr>
          <p:cNvPicPr>
            <a:picLocks noChangeAspect="1"/>
          </p:cNvPicPr>
          <p:nvPr/>
        </p:nvPicPr>
        <p:blipFill>
          <a:blip r:embed="rId2"/>
          <a:stretch>
            <a:fillRect/>
          </a:stretch>
        </p:blipFill>
        <p:spPr>
          <a:xfrm>
            <a:off x="238125" y="1833419"/>
            <a:ext cx="10566399" cy="3924947"/>
          </a:xfrm>
          <a:prstGeom prst="rect">
            <a:avLst/>
          </a:prstGeom>
        </p:spPr>
      </p:pic>
      <p:sp>
        <p:nvSpPr>
          <p:cNvPr id="8" name="TextBox 7">
            <a:extLst>
              <a:ext uri="{FF2B5EF4-FFF2-40B4-BE49-F238E27FC236}">
                <a16:creationId xmlns:a16="http://schemas.microsoft.com/office/drawing/2014/main" id="{D80D9C2B-93A9-467C-93FC-CE17BA9D7196}"/>
              </a:ext>
            </a:extLst>
          </p:cNvPr>
          <p:cNvSpPr txBox="1"/>
          <p:nvPr/>
        </p:nvSpPr>
        <p:spPr>
          <a:xfrm>
            <a:off x="10926618" y="1948828"/>
            <a:ext cx="1145309" cy="276999"/>
          </a:xfrm>
          <a:prstGeom prst="rect">
            <a:avLst/>
          </a:prstGeom>
          <a:noFill/>
        </p:spPr>
        <p:txBody>
          <a:bodyPr wrap="square" rtlCol="0">
            <a:spAutoFit/>
          </a:bodyPr>
          <a:lstStyle/>
          <a:p>
            <a:r>
              <a:rPr lang="en-US" sz="1200" b="1" dirty="0"/>
              <a:t>Completeness?</a:t>
            </a:r>
          </a:p>
        </p:txBody>
      </p:sp>
    </p:spTree>
    <p:extLst>
      <p:ext uri="{BB962C8B-B14F-4D97-AF65-F5344CB8AC3E}">
        <p14:creationId xmlns:p14="http://schemas.microsoft.com/office/powerpoint/2010/main" val="3086506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90E65-268B-4789-856E-9943865CC288}"/>
              </a:ext>
            </a:extLst>
          </p:cNvPr>
          <p:cNvSpPr>
            <a:spLocks noGrp="1"/>
          </p:cNvSpPr>
          <p:nvPr>
            <p:ph type="title"/>
          </p:nvPr>
        </p:nvSpPr>
        <p:spPr>
          <a:xfrm>
            <a:off x="0" y="1"/>
            <a:ext cx="10515600" cy="781050"/>
          </a:xfrm>
        </p:spPr>
        <p:txBody>
          <a:bodyPr/>
          <a:lstStyle/>
          <a:p>
            <a:r>
              <a:rPr lang="en-US" dirty="0"/>
              <a:t>Exercise</a:t>
            </a:r>
          </a:p>
        </p:txBody>
      </p:sp>
      <p:sp>
        <p:nvSpPr>
          <p:cNvPr id="3" name="Content Placeholder 2">
            <a:extLst>
              <a:ext uri="{FF2B5EF4-FFF2-40B4-BE49-F238E27FC236}">
                <a16:creationId xmlns:a16="http://schemas.microsoft.com/office/drawing/2014/main" id="{DFF5173B-3F09-4FE5-B07F-ECD929386982}"/>
              </a:ext>
            </a:extLst>
          </p:cNvPr>
          <p:cNvSpPr>
            <a:spLocks noGrp="1"/>
          </p:cNvSpPr>
          <p:nvPr>
            <p:ph idx="1"/>
          </p:nvPr>
        </p:nvSpPr>
        <p:spPr>
          <a:xfrm>
            <a:off x="157163" y="781051"/>
            <a:ext cx="11877674" cy="5575299"/>
          </a:xfrm>
        </p:spPr>
        <p:txBody>
          <a:bodyPr>
            <a:normAutofit/>
          </a:bodyPr>
          <a:lstStyle/>
          <a:p>
            <a:pPr marL="0" indent="0">
              <a:buNone/>
            </a:pPr>
            <a:r>
              <a:rPr lang="en-US" sz="2000" dirty="0"/>
              <a:t>Using NIST SP 800-60, find a preliminary categorization for the following information system and adjust the categorization based on your analysis – present justifications for both preliminary and adjusted categorizations</a:t>
            </a:r>
          </a:p>
          <a:p>
            <a:pPr marL="0" indent="0">
              <a:buNone/>
            </a:pPr>
            <a:r>
              <a:rPr lang="en-US" sz="2000" b="1" dirty="0"/>
              <a:t>Purpose: </a:t>
            </a:r>
            <a:r>
              <a:rPr lang="en-US" sz="2000" dirty="0"/>
              <a:t>The system has two overarching purposes: </a:t>
            </a:r>
          </a:p>
          <a:p>
            <a:pPr marL="971550" lvl="1" indent="-514350">
              <a:buFont typeface="+mj-lt"/>
              <a:buAutoNum type="arabicPeriod"/>
            </a:pPr>
            <a:r>
              <a:rPr lang="en-US" sz="1900" dirty="0"/>
              <a:t>For clients it is a system intended to help understand sewage and storm water collection and treatment systems (i.e. pipe networks, pump stations, and treatment plants) and their capacities, overflow characteristics and controls</a:t>
            </a:r>
          </a:p>
          <a:p>
            <a:pPr marL="914400" lvl="1" indent="-457200">
              <a:buFont typeface="+mj-lt"/>
              <a:buAutoNum type="arabicPeriod"/>
            </a:pPr>
            <a:r>
              <a:rPr lang="en-US" sz="1900" dirty="0"/>
              <a:t>For the firm the system is intended to provide revenue through pay by clients for d</a:t>
            </a:r>
            <a:r>
              <a:rPr lang="en-US" sz="1800" dirty="0"/>
              <a:t>irect use of the service(s) of the system</a:t>
            </a:r>
          </a:p>
          <a:p>
            <a:pPr marL="0" indent="0">
              <a:buNone/>
            </a:pPr>
            <a:r>
              <a:rPr lang="en-US" sz="2000" b="1" dirty="0"/>
              <a:t>Users:</a:t>
            </a:r>
            <a:endParaRPr lang="en-US" sz="2000" dirty="0"/>
          </a:p>
          <a:p>
            <a:pPr marL="971550" lvl="1" indent="-514350">
              <a:buFont typeface="+mj-lt"/>
              <a:buAutoNum type="arabicPeriod"/>
            </a:pPr>
            <a:r>
              <a:rPr lang="en-US" sz="1700" dirty="0"/>
              <a:t>Municipal and regional water and sewer utilities and governmental organizations and the contractors that support them will use the system to help plan capital improvement, operations, and maintenance of sewer systems (i.e. treatment plants and sewage collection networks)</a:t>
            </a:r>
          </a:p>
        </p:txBody>
      </p:sp>
      <p:sp>
        <p:nvSpPr>
          <p:cNvPr id="4" name="Slide Number Placeholder 3">
            <a:extLst>
              <a:ext uri="{FF2B5EF4-FFF2-40B4-BE49-F238E27FC236}">
                <a16:creationId xmlns:a16="http://schemas.microsoft.com/office/drawing/2014/main" id="{1720A977-2F7B-4AB3-84A2-C81C17A562A6}"/>
              </a:ext>
            </a:extLst>
          </p:cNvPr>
          <p:cNvSpPr>
            <a:spLocks noGrp="1"/>
          </p:cNvSpPr>
          <p:nvPr>
            <p:ph type="sldNum" sz="quarter" idx="12"/>
          </p:nvPr>
        </p:nvSpPr>
        <p:spPr/>
        <p:txBody>
          <a:bodyPr/>
          <a:lstStyle/>
          <a:p>
            <a:fld id="{9E95FB44-7746-41C3-A2F8-A34E863EED2F}" type="slidenum">
              <a:rPr lang="en-US" smtClean="0"/>
              <a:t>38</a:t>
            </a:fld>
            <a:endParaRPr lang="en-US" dirty="0"/>
          </a:p>
        </p:txBody>
      </p:sp>
      <p:sp>
        <p:nvSpPr>
          <p:cNvPr id="5" name="Footer Placeholder 4">
            <a:extLst>
              <a:ext uri="{FF2B5EF4-FFF2-40B4-BE49-F238E27FC236}">
                <a16:creationId xmlns:a16="http://schemas.microsoft.com/office/drawing/2014/main" id="{11F1BBBC-068C-43C9-8328-6CF2CB4E35C8}"/>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151193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E9618-AADD-428D-B952-2DB17143EC3F}"/>
              </a:ext>
            </a:extLst>
          </p:cNvPr>
          <p:cNvSpPr>
            <a:spLocks noGrp="1"/>
          </p:cNvSpPr>
          <p:nvPr>
            <p:ph type="title"/>
          </p:nvPr>
        </p:nvSpPr>
        <p:spPr/>
        <p:txBody>
          <a:bodyPr/>
          <a:lstStyle/>
          <a:p>
            <a:r>
              <a:rPr lang="en-US" dirty="0"/>
              <a:t>Teams in Breakout Rooms</a:t>
            </a:r>
          </a:p>
        </p:txBody>
      </p:sp>
      <p:sp>
        <p:nvSpPr>
          <p:cNvPr id="3" name="Content Placeholder 2">
            <a:extLst>
              <a:ext uri="{FF2B5EF4-FFF2-40B4-BE49-F238E27FC236}">
                <a16:creationId xmlns:a16="http://schemas.microsoft.com/office/drawing/2014/main" id="{D6662F93-0214-423A-8F22-F7F405DFF130}"/>
              </a:ext>
            </a:extLst>
          </p:cNvPr>
          <p:cNvSpPr>
            <a:spLocks noGrp="1"/>
          </p:cNvSpPr>
          <p:nvPr>
            <p:ph idx="1"/>
          </p:nvPr>
        </p:nvSpPr>
        <p:spPr/>
        <p:txBody>
          <a:bodyPr/>
          <a:lstStyle/>
          <a:p>
            <a:r>
              <a:rPr lang="en-US" dirty="0"/>
              <a:t>20 Minutes</a:t>
            </a:r>
          </a:p>
        </p:txBody>
      </p:sp>
      <p:sp>
        <p:nvSpPr>
          <p:cNvPr id="4" name="Footer Placeholder 3">
            <a:extLst>
              <a:ext uri="{FF2B5EF4-FFF2-40B4-BE49-F238E27FC236}">
                <a16:creationId xmlns:a16="http://schemas.microsoft.com/office/drawing/2014/main" id="{5292D3F6-EB00-4F67-BD65-A15F305AD1C4}"/>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F79C8290-33C8-4E65-A8B5-66F40354D395}"/>
              </a:ext>
            </a:extLst>
          </p:cNvPr>
          <p:cNvSpPr>
            <a:spLocks noGrp="1"/>
          </p:cNvSpPr>
          <p:nvPr>
            <p:ph type="sldNum" sz="quarter" idx="12"/>
          </p:nvPr>
        </p:nvSpPr>
        <p:spPr/>
        <p:txBody>
          <a:bodyPr/>
          <a:lstStyle/>
          <a:p>
            <a:fld id="{9E95FB44-7746-41C3-A2F8-A34E863EED2F}" type="slidenum">
              <a:rPr lang="en-US" smtClean="0"/>
              <a:t>39</a:t>
            </a:fld>
            <a:endParaRPr lang="en-US"/>
          </a:p>
        </p:txBody>
      </p:sp>
    </p:spTree>
    <p:extLst>
      <p:ext uri="{BB962C8B-B14F-4D97-AF65-F5344CB8AC3E}">
        <p14:creationId xmlns:p14="http://schemas.microsoft.com/office/powerpoint/2010/main" val="3776020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64"/>
            <a:ext cx="12192000" cy="1483339"/>
          </a:xfrm>
        </p:spPr>
        <p:txBody>
          <a:bodyPr>
            <a:normAutofit fontScale="90000"/>
          </a:bodyPr>
          <a:lstStyle/>
          <a:p>
            <a:r>
              <a:rPr lang="en-US" dirty="0"/>
              <a:t>Risk Assessment based on security objectives and impact ratings for information and information system </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5454530" y="1388896"/>
            <a:ext cx="6124197" cy="5363896"/>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433228" y="1487602"/>
            <a:ext cx="4060114" cy="5247389"/>
          </a:xfrm>
          <a:prstGeom prst="rect">
            <a:avLst/>
          </a:prstGeom>
          <a:effectLst>
            <a:outerShdw blurRad="50800" dist="38100" dir="2700000" algn="tl" rotWithShape="0">
              <a:prstClr val="black">
                <a:alpha val="40000"/>
              </a:prstClr>
            </a:outerShdw>
          </a:effectLst>
        </p:spPr>
      </p:pic>
      <p:sp>
        <p:nvSpPr>
          <p:cNvPr id="3" name="Slide Number Placeholder 2"/>
          <p:cNvSpPr>
            <a:spLocks noGrp="1"/>
          </p:cNvSpPr>
          <p:nvPr>
            <p:ph type="sldNum" sz="quarter" idx="12"/>
          </p:nvPr>
        </p:nvSpPr>
        <p:spPr/>
        <p:txBody>
          <a:bodyPr/>
          <a:lstStyle/>
          <a:p>
            <a:fld id="{9E95FB44-7746-41C3-A2F8-A34E863EED2F}" type="slidenum">
              <a:rPr lang="en-US" smtClean="0"/>
              <a:t>4</a:t>
            </a:fld>
            <a:endParaRPr lang="en-US" dirty="0"/>
          </a:p>
        </p:txBody>
      </p:sp>
      <p:sp>
        <p:nvSpPr>
          <p:cNvPr id="4" name="Footer Placeholder 3">
            <a:extLst>
              <a:ext uri="{FF2B5EF4-FFF2-40B4-BE49-F238E27FC236}">
                <a16:creationId xmlns:a16="http://schemas.microsoft.com/office/drawing/2014/main" id="{8FBAE529-E77F-488F-81C5-09E6D3F40DC5}"/>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3186122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F6F6-0700-42CC-A8F5-71585A4468B8}"/>
              </a:ext>
            </a:extLst>
          </p:cNvPr>
          <p:cNvSpPr>
            <a:spLocks noGrp="1"/>
          </p:cNvSpPr>
          <p:nvPr>
            <p:ph type="title"/>
          </p:nvPr>
        </p:nvSpPr>
        <p:spPr>
          <a:xfrm>
            <a:off x="0" y="0"/>
            <a:ext cx="12192000" cy="1325563"/>
          </a:xfrm>
        </p:spPr>
        <p:txBody>
          <a:bodyPr>
            <a:noAutofit/>
          </a:bodyPr>
          <a:lstStyle/>
          <a:p>
            <a:r>
              <a:rPr lang="en-US" sz="2400" dirty="0"/>
              <a:t>Below is a preliminary categorization for the information system based on NIST SP 800-60 Vol</a:t>
            </a:r>
            <a:br>
              <a:rPr lang="en-US" sz="2400" dirty="0"/>
            </a:br>
            <a:endParaRPr lang="en-US" sz="2400" dirty="0"/>
          </a:p>
        </p:txBody>
      </p:sp>
      <p:sp>
        <p:nvSpPr>
          <p:cNvPr id="4" name="Footer Placeholder 3">
            <a:extLst>
              <a:ext uri="{FF2B5EF4-FFF2-40B4-BE49-F238E27FC236}">
                <a16:creationId xmlns:a16="http://schemas.microsoft.com/office/drawing/2014/main" id="{EC82B179-8D35-4E5C-B99C-743F361C4DC4}"/>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B4EBB3B3-104B-4462-9137-7AF28654425E}"/>
              </a:ext>
            </a:extLst>
          </p:cNvPr>
          <p:cNvSpPr>
            <a:spLocks noGrp="1"/>
          </p:cNvSpPr>
          <p:nvPr>
            <p:ph type="sldNum" sz="quarter" idx="12"/>
          </p:nvPr>
        </p:nvSpPr>
        <p:spPr/>
        <p:txBody>
          <a:bodyPr/>
          <a:lstStyle/>
          <a:p>
            <a:fld id="{9E95FB44-7746-41C3-A2F8-A34E863EED2F}" type="slidenum">
              <a:rPr lang="en-US" smtClean="0"/>
              <a:t>40</a:t>
            </a:fld>
            <a:endParaRPr lang="en-US"/>
          </a:p>
        </p:txBody>
      </p:sp>
      <p:pic>
        <p:nvPicPr>
          <p:cNvPr id="6" name="Picture 5">
            <a:extLst>
              <a:ext uri="{FF2B5EF4-FFF2-40B4-BE49-F238E27FC236}">
                <a16:creationId xmlns:a16="http://schemas.microsoft.com/office/drawing/2014/main" id="{548C5F81-6863-4B5B-B1FC-57A379452FDC}"/>
              </a:ext>
            </a:extLst>
          </p:cNvPr>
          <p:cNvPicPr>
            <a:picLocks noChangeAspect="1"/>
          </p:cNvPicPr>
          <p:nvPr/>
        </p:nvPicPr>
        <p:blipFill>
          <a:blip r:embed="rId3"/>
          <a:stretch>
            <a:fillRect/>
          </a:stretch>
        </p:blipFill>
        <p:spPr>
          <a:xfrm>
            <a:off x="1015999" y="1044272"/>
            <a:ext cx="9831473" cy="5312078"/>
          </a:xfrm>
          <a:prstGeom prst="rect">
            <a:avLst/>
          </a:prstGeom>
        </p:spPr>
      </p:pic>
    </p:spTree>
    <p:extLst>
      <p:ext uri="{BB962C8B-B14F-4D97-AF65-F5344CB8AC3E}">
        <p14:creationId xmlns:p14="http://schemas.microsoft.com/office/powerpoint/2010/main" val="4214433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Agenda</a:t>
            </a:r>
          </a:p>
        </p:txBody>
      </p:sp>
      <p:sp>
        <p:nvSpPr>
          <p:cNvPr id="3" name="Content Placeholder 2"/>
          <p:cNvSpPr>
            <a:spLocks noGrp="1"/>
          </p:cNvSpPr>
          <p:nvPr>
            <p:ph idx="1"/>
          </p:nvPr>
        </p:nvSpPr>
        <p:spPr>
          <a:xfrm>
            <a:off x="838200" y="1046136"/>
            <a:ext cx="10515600" cy="5130827"/>
          </a:xfrm>
        </p:spPr>
        <p:txBody>
          <a:bodyPr>
            <a:normAutofit/>
          </a:bodyPr>
          <a:lstStyle/>
          <a:p>
            <a:pPr>
              <a:buFont typeface="Wingdings" panose="05000000000000000000" pitchFamily="2" charset="2"/>
              <a:buChar char="ü"/>
            </a:pPr>
            <a:r>
              <a:rPr lang="en-US" dirty="0"/>
              <a:t>Risk Management Framework and IS Security Categorization</a:t>
            </a:r>
          </a:p>
          <a:p>
            <a:pPr>
              <a:buFont typeface="Wingdings" panose="05000000000000000000" pitchFamily="2" charset="2"/>
              <a:buChar char="ü"/>
            </a:pPr>
            <a:r>
              <a:rPr lang="en-US" dirty="0"/>
              <a:t>Mapping Information Types to Security Categorizations</a:t>
            </a:r>
          </a:p>
          <a:p>
            <a:pPr>
              <a:buFont typeface="Wingdings" panose="05000000000000000000" pitchFamily="2" charset="2"/>
              <a:buChar char="ü"/>
            </a:pPr>
            <a:r>
              <a:rPr lang="en-US" i="1" dirty="0"/>
              <a:t>Exercises – Determine and finalize impact levels</a:t>
            </a:r>
          </a:p>
          <a:p>
            <a:pPr>
              <a:buFont typeface="Wingdings" panose="05000000000000000000" pitchFamily="2" charset="2"/>
              <a:buChar char="ü"/>
            </a:pPr>
            <a:r>
              <a:rPr lang="en-US" i="1" dirty="0"/>
              <a:t>Exercise – Determine Information and Information System Types and provisional security categorization</a:t>
            </a:r>
          </a:p>
          <a:p>
            <a:r>
              <a:rPr lang="en-US" dirty="0"/>
              <a:t>Security Control Baselines – review</a:t>
            </a:r>
          </a:p>
          <a:p>
            <a:pPr lvl="1"/>
            <a:r>
              <a:rPr lang="en-US" dirty="0"/>
              <a:t>Minimum Security Controls and Security Control Baselines</a:t>
            </a:r>
          </a:p>
          <a:p>
            <a:pPr lvl="1"/>
            <a:r>
              <a:rPr lang="en-US" dirty="0"/>
              <a:t>Security Control Families</a:t>
            </a:r>
          </a:p>
          <a:p>
            <a:r>
              <a:rPr lang="en-US" dirty="0"/>
              <a:t>Risk Assessment Controls</a:t>
            </a:r>
          </a:p>
          <a:p>
            <a:r>
              <a:rPr lang="en-US" dirty="0"/>
              <a:t>Team Exercise </a:t>
            </a:r>
            <a:r>
              <a:rPr lang="en-US" i="1" dirty="0"/>
              <a:t>Find and assess risk assessment policy</a:t>
            </a:r>
          </a:p>
          <a:p>
            <a:endParaRPr lang="en-US" dirty="0"/>
          </a:p>
        </p:txBody>
      </p:sp>
      <p:sp>
        <p:nvSpPr>
          <p:cNvPr id="4" name="Slide Number Placeholder 3"/>
          <p:cNvSpPr>
            <a:spLocks noGrp="1"/>
          </p:cNvSpPr>
          <p:nvPr>
            <p:ph type="sldNum" sz="quarter" idx="12"/>
          </p:nvPr>
        </p:nvSpPr>
        <p:spPr/>
        <p:txBody>
          <a:bodyPr/>
          <a:lstStyle/>
          <a:p>
            <a:fld id="{9E95FB44-7746-41C3-A2F8-A34E863EED2F}" type="slidenum">
              <a:rPr lang="en-US" smtClean="0"/>
              <a:t>41</a:t>
            </a:fld>
            <a:endParaRPr lang="en-US" dirty="0"/>
          </a:p>
        </p:txBody>
      </p:sp>
      <p:sp>
        <p:nvSpPr>
          <p:cNvPr id="5" name="Footer Placeholder 4">
            <a:extLst>
              <a:ext uri="{FF2B5EF4-FFF2-40B4-BE49-F238E27FC236}">
                <a16:creationId xmlns:a16="http://schemas.microsoft.com/office/drawing/2014/main" id="{6720FFC1-5C0D-4A62-B8D8-9223DCFA8A36}"/>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2338814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Risk Management Framework</a:t>
            </a:r>
          </a:p>
        </p:txBody>
      </p:sp>
      <p:pic>
        <p:nvPicPr>
          <p:cNvPr id="4" name="Picture 3"/>
          <p:cNvPicPr>
            <a:picLocks noChangeAspect="1"/>
          </p:cNvPicPr>
          <p:nvPr/>
        </p:nvPicPr>
        <p:blipFill>
          <a:blip r:embed="rId2"/>
          <a:stretch>
            <a:fillRect/>
          </a:stretch>
        </p:blipFill>
        <p:spPr>
          <a:xfrm>
            <a:off x="238125" y="1325563"/>
            <a:ext cx="7003203" cy="3616881"/>
          </a:xfrm>
          <a:prstGeom prst="rect">
            <a:avLst/>
          </a:prstGeom>
        </p:spPr>
      </p:pic>
      <p:sp>
        <p:nvSpPr>
          <p:cNvPr id="5" name="Rounded Rectangle 4"/>
          <p:cNvSpPr/>
          <p:nvPr/>
        </p:nvSpPr>
        <p:spPr>
          <a:xfrm>
            <a:off x="5241043" y="1701595"/>
            <a:ext cx="1649691" cy="1088985"/>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5328241" y="1772296"/>
            <a:ext cx="737647" cy="216817"/>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9E95FB44-7746-41C3-A2F8-A34E863EED2F}" type="slidenum">
              <a:rPr lang="en-US" smtClean="0"/>
              <a:t>42</a:t>
            </a:fld>
            <a:endParaRPr lang="en-US" dirty="0"/>
          </a:p>
        </p:txBody>
      </p:sp>
      <p:sp>
        <p:nvSpPr>
          <p:cNvPr id="6" name="Footer Placeholder 5">
            <a:extLst>
              <a:ext uri="{FF2B5EF4-FFF2-40B4-BE49-F238E27FC236}">
                <a16:creationId xmlns:a16="http://schemas.microsoft.com/office/drawing/2014/main" id="{E457E25C-779E-4297-B289-3C42CCDAADC3}"/>
              </a:ext>
            </a:extLst>
          </p:cNvPr>
          <p:cNvSpPr>
            <a:spLocks noGrp="1"/>
          </p:cNvSpPr>
          <p:nvPr>
            <p:ph type="ftr" sz="quarter" idx="11"/>
          </p:nvPr>
        </p:nvSpPr>
        <p:spPr/>
        <p:txBody>
          <a:bodyPr/>
          <a:lstStyle/>
          <a:p>
            <a:r>
              <a:rPr lang="en-US"/>
              <a:t>MIS5214 Security Architecture</a:t>
            </a:r>
            <a:endParaRPr lang="en-US" dirty="0"/>
          </a:p>
        </p:txBody>
      </p:sp>
      <p:pic>
        <p:nvPicPr>
          <p:cNvPr id="9" name="Picture 8">
            <a:extLst>
              <a:ext uri="{FF2B5EF4-FFF2-40B4-BE49-F238E27FC236}">
                <a16:creationId xmlns:a16="http://schemas.microsoft.com/office/drawing/2014/main" id="{39F9D119-A1F5-46D4-B380-036677EA09D5}"/>
              </a:ext>
            </a:extLst>
          </p:cNvPr>
          <p:cNvPicPr>
            <a:picLocks noChangeAspect="1"/>
          </p:cNvPicPr>
          <p:nvPr/>
        </p:nvPicPr>
        <p:blipFill>
          <a:blip r:embed="rId3"/>
          <a:stretch>
            <a:fillRect/>
          </a:stretch>
        </p:blipFill>
        <p:spPr>
          <a:xfrm>
            <a:off x="7538732" y="379709"/>
            <a:ext cx="4415143" cy="5683252"/>
          </a:xfrm>
          <a:prstGeom prst="rect">
            <a:avLst/>
          </a:prstGeom>
        </p:spPr>
      </p:pic>
    </p:spTree>
    <p:extLst>
      <p:ext uri="{BB962C8B-B14F-4D97-AF65-F5344CB8AC3E}">
        <p14:creationId xmlns:p14="http://schemas.microsoft.com/office/powerpoint/2010/main" val="200411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i="1" dirty="0"/>
              <a:t>Minimum Security Control Requirements</a:t>
            </a:r>
          </a:p>
        </p:txBody>
      </p:sp>
      <p:sp>
        <p:nvSpPr>
          <p:cNvPr id="3" name="Content Placeholder 2"/>
          <p:cNvSpPr>
            <a:spLocks noGrp="1"/>
          </p:cNvSpPr>
          <p:nvPr>
            <p:ph idx="1"/>
          </p:nvPr>
        </p:nvSpPr>
        <p:spPr>
          <a:xfrm>
            <a:off x="96625" y="1302617"/>
            <a:ext cx="6087359" cy="4782272"/>
          </a:xfrm>
        </p:spPr>
        <p:txBody>
          <a:bodyPr>
            <a:normAutofit/>
          </a:bodyPr>
          <a:lstStyle/>
          <a:p>
            <a:pPr marL="514350" indent="-514350">
              <a:buFont typeface="+mj-lt"/>
              <a:buAutoNum type="arabicPeriod"/>
            </a:pPr>
            <a:r>
              <a:rPr lang="en-US" sz="2400" dirty="0"/>
              <a:t>Access Control (AC)</a:t>
            </a:r>
          </a:p>
          <a:p>
            <a:pPr marL="514350" indent="-514350">
              <a:buFont typeface="+mj-lt"/>
              <a:buAutoNum type="arabicPeriod"/>
            </a:pPr>
            <a:r>
              <a:rPr lang="en-US" sz="2400" dirty="0"/>
              <a:t>Awareness and Training (AT)</a:t>
            </a:r>
          </a:p>
          <a:p>
            <a:pPr marL="514350" indent="-514350">
              <a:buFont typeface="+mj-lt"/>
              <a:buAutoNum type="arabicPeriod"/>
            </a:pPr>
            <a:r>
              <a:rPr lang="en-US" sz="2400" dirty="0"/>
              <a:t>Audit and Accountability (AU)</a:t>
            </a:r>
          </a:p>
          <a:p>
            <a:pPr marL="514350" indent="-514350">
              <a:buFont typeface="+mj-lt"/>
              <a:buAutoNum type="arabicPeriod"/>
            </a:pPr>
            <a:r>
              <a:rPr lang="en-US" sz="2400" dirty="0"/>
              <a:t>Certification, Accreditation, and Security Assessment (CA)</a:t>
            </a:r>
          </a:p>
          <a:p>
            <a:pPr marL="514350" indent="-514350">
              <a:buFont typeface="+mj-lt"/>
              <a:buAutoNum type="arabicPeriod"/>
            </a:pPr>
            <a:r>
              <a:rPr lang="en-US" sz="2400" dirty="0"/>
              <a:t>Configuration Management (CM)</a:t>
            </a:r>
          </a:p>
          <a:p>
            <a:pPr marL="514350" indent="-514350">
              <a:buFont typeface="+mj-lt"/>
              <a:buAutoNum type="arabicPeriod"/>
            </a:pPr>
            <a:r>
              <a:rPr lang="en-US" sz="2400" dirty="0"/>
              <a:t>Contingency Planning</a:t>
            </a:r>
          </a:p>
          <a:p>
            <a:pPr marL="514350" indent="-514350">
              <a:buFont typeface="+mj-lt"/>
              <a:buAutoNum type="arabicPeriod"/>
            </a:pPr>
            <a:r>
              <a:rPr lang="en-US" sz="2400" dirty="0"/>
              <a:t>Identification and Authentication</a:t>
            </a:r>
          </a:p>
          <a:p>
            <a:pPr marL="514350" indent="-514350">
              <a:buFont typeface="+mj-lt"/>
              <a:buAutoNum type="arabicPeriod"/>
            </a:pPr>
            <a:r>
              <a:rPr lang="en-US" sz="2400" dirty="0"/>
              <a:t>Incident Response (IR)</a:t>
            </a:r>
          </a:p>
          <a:p>
            <a:pPr marL="514350" indent="-514350">
              <a:buFont typeface="+mj-lt"/>
              <a:buAutoNum type="arabicPeriod"/>
            </a:pPr>
            <a:r>
              <a:rPr lang="en-US" sz="2400" dirty="0"/>
              <a:t>Maintenance (MA)</a:t>
            </a:r>
          </a:p>
          <a:p>
            <a:endParaRPr lang="en-US" dirty="0"/>
          </a:p>
        </p:txBody>
      </p:sp>
      <p:sp>
        <p:nvSpPr>
          <p:cNvPr id="4" name="Content Placeholder 2"/>
          <p:cNvSpPr txBox="1">
            <a:spLocks/>
          </p:cNvSpPr>
          <p:nvPr/>
        </p:nvSpPr>
        <p:spPr>
          <a:xfrm>
            <a:off x="5808221" y="1302617"/>
            <a:ext cx="6383779" cy="4782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0"/>
            </a:pPr>
            <a:r>
              <a:rPr lang="en-US" sz="2400" dirty="0"/>
              <a:t>Media Protection (MP)</a:t>
            </a:r>
          </a:p>
          <a:p>
            <a:pPr marL="514350" indent="-514350">
              <a:buFont typeface="+mj-lt"/>
              <a:buAutoNum type="arabicPeriod" startAt="10"/>
            </a:pPr>
            <a:r>
              <a:rPr lang="en-US" sz="2400" dirty="0"/>
              <a:t>Physical and Environmental Protection *PE)</a:t>
            </a:r>
          </a:p>
          <a:p>
            <a:pPr marL="514350" indent="-514350">
              <a:buFont typeface="+mj-lt"/>
              <a:buAutoNum type="arabicPeriod" startAt="10"/>
            </a:pPr>
            <a:r>
              <a:rPr lang="en-US" sz="2400" dirty="0"/>
              <a:t>Planning (PL)</a:t>
            </a:r>
          </a:p>
          <a:p>
            <a:pPr marL="514350" indent="-514350">
              <a:buFont typeface="+mj-lt"/>
              <a:buAutoNum type="arabicPeriod" startAt="10"/>
            </a:pPr>
            <a:r>
              <a:rPr lang="en-US" sz="2400" dirty="0"/>
              <a:t>Personal Security (PS)</a:t>
            </a:r>
          </a:p>
          <a:p>
            <a:pPr marL="514350" indent="-514350">
              <a:buFont typeface="+mj-lt"/>
              <a:buAutoNum type="arabicPeriod" startAt="10"/>
            </a:pPr>
            <a:r>
              <a:rPr lang="en-US" sz="2400" dirty="0"/>
              <a:t>Risk Assessment (RA)</a:t>
            </a:r>
          </a:p>
          <a:p>
            <a:pPr marL="514350" indent="-514350">
              <a:buFont typeface="+mj-lt"/>
              <a:buAutoNum type="arabicPeriod" startAt="10"/>
            </a:pPr>
            <a:r>
              <a:rPr lang="en-US" sz="2400" dirty="0"/>
              <a:t>System and Services Acquisition(SA)</a:t>
            </a:r>
          </a:p>
          <a:p>
            <a:pPr marL="514350" indent="-514350">
              <a:buFont typeface="+mj-lt"/>
              <a:buAutoNum type="arabicPeriod" startAt="10"/>
            </a:pPr>
            <a:r>
              <a:rPr lang="en-US" sz="2400" dirty="0"/>
              <a:t>System and Communications Protection (SC)</a:t>
            </a:r>
          </a:p>
          <a:p>
            <a:pPr marL="514350" indent="-514350">
              <a:buFont typeface="+mj-lt"/>
              <a:buAutoNum type="arabicPeriod" startAt="10"/>
            </a:pPr>
            <a:r>
              <a:rPr lang="en-US" sz="2400" dirty="0"/>
              <a:t>System and Information Integrity (SI)</a:t>
            </a:r>
          </a:p>
          <a:p>
            <a:pPr marL="514350" indent="-514350">
              <a:buFont typeface="+mj-lt"/>
              <a:buAutoNum type="arabicPeriod" startAt="10"/>
            </a:pPr>
            <a:endParaRPr lang="en-US" dirty="0"/>
          </a:p>
        </p:txBody>
      </p:sp>
      <p:sp>
        <p:nvSpPr>
          <p:cNvPr id="5" name="Slide Number Placeholder 4"/>
          <p:cNvSpPr>
            <a:spLocks noGrp="1"/>
          </p:cNvSpPr>
          <p:nvPr>
            <p:ph type="sldNum" sz="quarter" idx="12"/>
          </p:nvPr>
        </p:nvSpPr>
        <p:spPr/>
        <p:txBody>
          <a:bodyPr/>
          <a:lstStyle/>
          <a:p>
            <a:fld id="{9E95FB44-7746-41C3-A2F8-A34E863EED2F}" type="slidenum">
              <a:rPr lang="en-US" smtClean="0"/>
              <a:t>43</a:t>
            </a:fld>
            <a:endParaRPr lang="en-US" dirty="0"/>
          </a:p>
        </p:txBody>
      </p:sp>
      <p:sp>
        <p:nvSpPr>
          <p:cNvPr id="6" name="Footer Placeholder 5">
            <a:extLst>
              <a:ext uri="{FF2B5EF4-FFF2-40B4-BE49-F238E27FC236}">
                <a16:creationId xmlns:a16="http://schemas.microsoft.com/office/drawing/2014/main" id="{73AE3011-7E77-45F4-AB70-CC90523A800A}"/>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968459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Risk Management Framework</a:t>
            </a:r>
          </a:p>
        </p:txBody>
      </p:sp>
      <p:pic>
        <p:nvPicPr>
          <p:cNvPr id="4" name="Picture 3"/>
          <p:cNvPicPr>
            <a:picLocks noChangeAspect="1"/>
          </p:cNvPicPr>
          <p:nvPr/>
        </p:nvPicPr>
        <p:blipFill>
          <a:blip r:embed="rId3"/>
          <a:stretch>
            <a:fillRect/>
          </a:stretch>
        </p:blipFill>
        <p:spPr>
          <a:xfrm>
            <a:off x="334250" y="1515653"/>
            <a:ext cx="7003203" cy="3616881"/>
          </a:xfrm>
          <a:prstGeom prst="rect">
            <a:avLst/>
          </a:prstGeom>
        </p:spPr>
      </p:pic>
      <p:sp>
        <p:nvSpPr>
          <p:cNvPr id="5" name="Rounded Rectangle 4"/>
          <p:cNvSpPr/>
          <p:nvPr/>
        </p:nvSpPr>
        <p:spPr>
          <a:xfrm>
            <a:off x="5368165" y="1858358"/>
            <a:ext cx="1649691" cy="1088985"/>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6141164" y="1938486"/>
            <a:ext cx="789494" cy="226244"/>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9E95FB44-7746-41C3-A2F8-A34E863EED2F}" type="slidenum">
              <a:rPr lang="en-US" smtClean="0"/>
              <a:t>44</a:t>
            </a:fld>
            <a:endParaRPr lang="en-US" dirty="0"/>
          </a:p>
        </p:txBody>
      </p:sp>
      <p:sp>
        <p:nvSpPr>
          <p:cNvPr id="6" name="Footer Placeholder 5">
            <a:extLst>
              <a:ext uri="{FF2B5EF4-FFF2-40B4-BE49-F238E27FC236}">
                <a16:creationId xmlns:a16="http://schemas.microsoft.com/office/drawing/2014/main" id="{179FA2B3-7436-4E52-A3BB-3EDDA3636B65}"/>
              </a:ext>
            </a:extLst>
          </p:cNvPr>
          <p:cNvSpPr>
            <a:spLocks noGrp="1"/>
          </p:cNvSpPr>
          <p:nvPr>
            <p:ph type="ftr" sz="quarter" idx="11"/>
          </p:nvPr>
        </p:nvSpPr>
        <p:spPr/>
        <p:txBody>
          <a:bodyPr/>
          <a:lstStyle/>
          <a:p>
            <a:r>
              <a:rPr lang="en-US"/>
              <a:t>MIS5214 Security Architecture</a:t>
            </a:r>
            <a:endParaRPr lang="en-US" dirty="0"/>
          </a:p>
        </p:txBody>
      </p:sp>
      <p:sp>
        <p:nvSpPr>
          <p:cNvPr id="11" name="Rounded Rectangle 6">
            <a:extLst>
              <a:ext uri="{FF2B5EF4-FFF2-40B4-BE49-F238E27FC236}">
                <a16:creationId xmlns:a16="http://schemas.microsoft.com/office/drawing/2014/main" id="{E58DA899-25C2-4ABD-BAAF-865E7DC1BEB2}"/>
              </a:ext>
            </a:extLst>
          </p:cNvPr>
          <p:cNvSpPr/>
          <p:nvPr/>
        </p:nvSpPr>
        <p:spPr>
          <a:xfrm>
            <a:off x="851407" y="3906771"/>
            <a:ext cx="1186620" cy="226244"/>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4">
            <a:extLst>
              <a:ext uri="{FF2B5EF4-FFF2-40B4-BE49-F238E27FC236}">
                <a16:creationId xmlns:a16="http://schemas.microsoft.com/office/drawing/2014/main" id="{DEE7EC8A-A4B4-4998-93D1-FD7A537F80FC}"/>
              </a:ext>
            </a:extLst>
          </p:cNvPr>
          <p:cNvSpPr/>
          <p:nvPr/>
        </p:nvSpPr>
        <p:spPr>
          <a:xfrm>
            <a:off x="695426" y="3835870"/>
            <a:ext cx="1649691" cy="1088985"/>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B76B198-2996-460B-AE80-4782982E8E12}"/>
              </a:ext>
            </a:extLst>
          </p:cNvPr>
          <p:cNvPicPr>
            <a:picLocks noChangeAspect="1"/>
          </p:cNvPicPr>
          <p:nvPr/>
        </p:nvPicPr>
        <p:blipFill>
          <a:blip r:embed="rId4"/>
          <a:stretch>
            <a:fillRect/>
          </a:stretch>
        </p:blipFill>
        <p:spPr>
          <a:xfrm>
            <a:off x="8757941" y="85857"/>
            <a:ext cx="3306485" cy="4935051"/>
          </a:xfrm>
          <a:prstGeom prst="rect">
            <a:avLst/>
          </a:prstGeom>
          <a:ln w="19050">
            <a:solidFill>
              <a:schemeClr val="tx1"/>
            </a:solidFill>
          </a:ln>
        </p:spPr>
      </p:pic>
      <p:pic>
        <p:nvPicPr>
          <p:cNvPr id="16" name="Picture 15">
            <a:extLst>
              <a:ext uri="{FF2B5EF4-FFF2-40B4-BE49-F238E27FC236}">
                <a16:creationId xmlns:a16="http://schemas.microsoft.com/office/drawing/2014/main" id="{C9B58D1E-E409-4DF3-B783-695BEDD018AB}"/>
              </a:ext>
            </a:extLst>
          </p:cNvPr>
          <p:cNvPicPr>
            <a:picLocks noChangeAspect="1"/>
          </p:cNvPicPr>
          <p:nvPr/>
        </p:nvPicPr>
        <p:blipFill>
          <a:blip r:embed="rId5"/>
          <a:stretch>
            <a:fillRect/>
          </a:stretch>
        </p:blipFill>
        <p:spPr>
          <a:xfrm>
            <a:off x="7790855" y="1515653"/>
            <a:ext cx="3390944" cy="4710909"/>
          </a:xfrm>
          <a:prstGeom prst="rect">
            <a:avLst/>
          </a:prstGeom>
          <a:ln w="19050">
            <a:solidFill>
              <a:schemeClr val="tx1"/>
            </a:solidFill>
          </a:ln>
        </p:spPr>
      </p:pic>
    </p:spTree>
    <p:extLst>
      <p:ext uri="{BB962C8B-B14F-4D97-AF65-F5344CB8AC3E}">
        <p14:creationId xmlns:p14="http://schemas.microsoft.com/office/powerpoint/2010/main" val="93293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95FB44-7746-41C3-A2F8-A34E863EED2F}" type="slidenum">
              <a:rPr lang="en-US" smtClean="0"/>
              <a:t>45</a:t>
            </a:fld>
            <a:endParaRPr lang="en-US" dirty="0"/>
          </a:p>
        </p:txBody>
      </p:sp>
      <p:sp>
        <p:nvSpPr>
          <p:cNvPr id="12" name="Footer Placeholder 11">
            <a:extLst>
              <a:ext uri="{FF2B5EF4-FFF2-40B4-BE49-F238E27FC236}">
                <a16:creationId xmlns:a16="http://schemas.microsoft.com/office/drawing/2014/main" id="{A7B54017-BFD1-4FAB-A966-E7407D6474BF}"/>
              </a:ext>
            </a:extLst>
          </p:cNvPr>
          <p:cNvSpPr>
            <a:spLocks noGrp="1"/>
          </p:cNvSpPr>
          <p:nvPr>
            <p:ph type="ftr" sz="quarter" idx="11"/>
          </p:nvPr>
        </p:nvSpPr>
        <p:spPr/>
        <p:txBody>
          <a:bodyPr/>
          <a:lstStyle/>
          <a:p>
            <a:r>
              <a:rPr lang="en-US"/>
              <a:t>MIS5214 Security Architecture</a:t>
            </a:r>
            <a:endParaRPr lang="en-US" dirty="0"/>
          </a:p>
        </p:txBody>
      </p:sp>
      <p:pic>
        <p:nvPicPr>
          <p:cNvPr id="16" name="Picture 15">
            <a:extLst>
              <a:ext uri="{FF2B5EF4-FFF2-40B4-BE49-F238E27FC236}">
                <a16:creationId xmlns:a16="http://schemas.microsoft.com/office/drawing/2014/main" id="{E9E2D7C6-96D7-4930-94D7-51DDF4815995}"/>
              </a:ext>
            </a:extLst>
          </p:cNvPr>
          <p:cNvPicPr>
            <a:picLocks noChangeAspect="1"/>
          </p:cNvPicPr>
          <p:nvPr/>
        </p:nvPicPr>
        <p:blipFill>
          <a:blip r:embed="rId3"/>
          <a:stretch>
            <a:fillRect/>
          </a:stretch>
        </p:blipFill>
        <p:spPr>
          <a:xfrm>
            <a:off x="288001" y="204515"/>
            <a:ext cx="4548199" cy="5873319"/>
          </a:xfrm>
          <a:prstGeom prst="rect">
            <a:avLst/>
          </a:prstGeom>
        </p:spPr>
      </p:pic>
      <p:sp>
        <p:nvSpPr>
          <p:cNvPr id="18" name="TextBox 17">
            <a:extLst>
              <a:ext uri="{FF2B5EF4-FFF2-40B4-BE49-F238E27FC236}">
                <a16:creationId xmlns:a16="http://schemas.microsoft.com/office/drawing/2014/main" id="{4DDC9DE2-9CE3-45D1-9B47-804C18B521BE}"/>
              </a:ext>
            </a:extLst>
          </p:cNvPr>
          <p:cNvSpPr txBox="1"/>
          <p:nvPr/>
        </p:nvSpPr>
        <p:spPr>
          <a:xfrm>
            <a:off x="544378" y="6101883"/>
            <a:ext cx="8134672" cy="369332"/>
          </a:xfrm>
          <a:prstGeom prst="rect">
            <a:avLst/>
          </a:prstGeom>
          <a:noFill/>
        </p:spPr>
        <p:txBody>
          <a:bodyPr wrap="square">
            <a:spAutoFit/>
          </a:bodyPr>
          <a:lstStyle/>
          <a:p>
            <a:r>
              <a:rPr lang="en-US" dirty="0">
                <a:hlinkClick r:id="rId4"/>
              </a:rPr>
              <a:t>https://nvlpubs.nist.gov/nistpubs/SpecialPublications/NIST.SP.800-53B.pdf</a:t>
            </a:r>
            <a:endParaRPr lang="en-US" dirty="0"/>
          </a:p>
        </p:txBody>
      </p:sp>
      <p:pic>
        <p:nvPicPr>
          <p:cNvPr id="20" name="Picture 19">
            <a:extLst>
              <a:ext uri="{FF2B5EF4-FFF2-40B4-BE49-F238E27FC236}">
                <a16:creationId xmlns:a16="http://schemas.microsoft.com/office/drawing/2014/main" id="{FF21E4C0-A559-4131-BD5B-310797FEAE0E}"/>
              </a:ext>
            </a:extLst>
          </p:cNvPr>
          <p:cNvPicPr>
            <a:picLocks noChangeAspect="1"/>
          </p:cNvPicPr>
          <p:nvPr/>
        </p:nvPicPr>
        <p:blipFill>
          <a:blip r:embed="rId5"/>
          <a:stretch>
            <a:fillRect/>
          </a:stretch>
        </p:blipFill>
        <p:spPr>
          <a:xfrm>
            <a:off x="5756723" y="262348"/>
            <a:ext cx="4846622" cy="5742486"/>
          </a:xfrm>
          <a:prstGeom prst="rect">
            <a:avLst/>
          </a:prstGeom>
        </p:spPr>
      </p:pic>
      <p:sp>
        <p:nvSpPr>
          <p:cNvPr id="21" name="Arrow: Right 20">
            <a:extLst>
              <a:ext uri="{FF2B5EF4-FFF2-40B4-BE49-F238E27FC236}">
                <a16:creationId xmlns:a16="http://schemas.microsoft.com/office/drawing/2014/main" id="{63FCE7EB-970C-4349-9215-2922C9964D85}"/>
              </a:ext>
            </a:extLst>
          </p:cNvPr>
          <p:cNvSpPr/>
          <p:nvPr/>
        </p:nvSpPr>
        <p:spPr>
          <a:xfrm>
            <a:off x="5405386" y="4004668"/>
            <a:ext cx="507218" cy="24938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52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prstClr val="black"/>
              <a:schemeClr val="accent3">
                <a:tint val="45000"/>
                <a:satMod val="400000"/>
              </a:schemeClr>
            </a:duotone>
          </a:blip>
          <a:stretch>
            <a:fillRect/>
          </a:stretch>
        </p:blipFill>
        <p:spPr>
          <a:xfrm>
            <a:off x="92568" y="1173397"/>
            <a:ext cx="3572460" cy="4611099"/>
          </a:xfrm>
          <a:prstGeom prst="rect">
            <a:avLst/>
          </a:prstGeom>
        </p:spPr>
      </p:pic>
      <p:pic>
        <p:nvPicPr>
          <p:cNvPr id="6" name="Picture 5"/>
          <p:cNvPicPr>
            <a:picLocks noChangeAspect="1"/>
          </p:cNvPicPr>
          <p:nvPr/>
        </p:nvPicPr>
        <p:blipFill>
          <a:blip r:embed="rId4"/>
          <a:stretch>
            <a:fillRect/>
          </a:stretch>
        </p:blipFill>
        <p:spPr>
          <a:xfrm>
            <a:off x="3703400" y="1173397"/>
            <a:ext cx="8486787" cy="5548078"/>
          </a:xfrm>
          <a:prstGeom prst="rect">
            <a:avLst/>
          </a:prstGeom>
        </p:spPr>
      </p:pic>
      <p:sp>
        <p:nvSpPr>
          <p:cNvPr id="16" name="Rounded Rectangle 15"/>
          <p:cNvSpPr/>
          <p:nvPr/>
        </p:nvSpPr>
        <p:spPr>
          <a:xfrm>
            <a:off x="3780144" y="1834392"/>
            <a:ext cx="8333295" cy="2545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9E95FB44-7746-41C3-A2F8-A34E863EED2F}" type="slidenum">
              <a:rPr lang="en-US" smtClean="0"/>
              <a:t>46</a:t>
            </a:fld>
            <a:endParaRPr lang="en-US" dirty="0"/>
          </a:p>
        </p:txBody>
      </p:sp>
      <p:sp>
        <p:nvSpPr>
          <p:cNvPr id="4" name="Footer Placeholder 3">
            <a:extLst>
              <a:ext uri="{FF2B5EF4-FFF2-40B4-BE49-F238E27FC236}">
                <a16:creationId xmlns:a16="http://schemas.microsoft.com/office/drawing/2014/main" id="{40886E45-2992-48F6-BFB9-6EC5E5CF5E76}"/>
              </a:ext>
            </a:extLst>
          </p:cNvPr>
          <p:cNvSpPr>
            <a:spLocks noGrp="1"/>
          </p:cNvSpPr>
          <p:nvPr>
            <p:ph type="ftr" sz="quarter" idx="11"/>
          </p:nvPr>
        </p:nvSpPr>
        <p:spPr/>
        <p:txBody>
          <a:bodyPr/>
          <a:lstStyle/>
          <a:p>
            <a:r>
              <a:rPr lang="en-US"/>
              <a:t>MIS5214 Security Architecture</a:t>
            </a:r>
            <a:endParaRPr lang="en-US" dirty="0"/>
          </a:p>
        </p:txBody>
      </p:sp>
      <p:sp>
        <p:nvSpPr>
          <p:cNvPr id="7" name="TextBox 6">
            <a:extLst>
              <a:ext uri="{FF2B5EF4-FFF2-40B4-BE49-F238E27FC236}">
                <a16:creationId xmlns:a16="http://schemas.microsoft.com/office/drawing/2014/main" id="{ADD4B66A-865C-4701-8196-5717A4110400}"/>
              </a:ext>
            </a:extLst>
          </p:cNvPr>
          <p:cNvSpPr txBox="1"/>
          <p:nvPr/>
        </p:nvSpPr>
        <p:spPr>
          <a:xfrm>
            <a:off x="204967" y="241139"/>
            <a:ext cx="7741825" cy="646331"/>
          </a:xfrm>
          <a:prstGeom prst="rect">
            <a:avLst/>
          </a:prstGeom>
          <a:noFill/>
        </p:spPr>
        <p:txBody>
          <a:bodyPr wrap="square" rtlCol="0">
            <a:spAutoFit/>
          </a:bodyPr>
          <a:lstStyle/>
          <a:p>
            <a:r>
              <a:rPr lang="en-US" sz="3600" dirty="0"/>
              <a:t>What kind of control is Planning ?</a:t>
            </a:r>
          </a:p>
        </p:txBody>
      </p:sp>
    </p:spTree>
    <p:extLst>
      <p:ext uri="{BB962C8B-B14F-4D97-AF65-F5344CB8AC3E}">
        <p14:creationId xmlns:p14="http://schemas.microsoft.com/office/powerpoint/2010/main" val="389494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95FB44-7746-41C3-A2F8-A34E863EED2F}" type="slidenum">
              <a:rPr lang="en-US" smtClean="0"/>
              <a:t>47</a:t>
            </a:fld>
            <a:endParaRPr lang="en-US" dirty="0"/>
          </a:p>
        </p:txBody>
      </p:sp>
      <p:sp>
        <p:nvSpPr>
          <p:cNvPr id="12" name="Footer Placeholder 11">
            <a:extLst>
              <a:ext uri="{FF2B5EF4-FFF2-40B4-BE49-F238E27FC236}">
                <a16:creationId xmlns:a16="http://schemas.microsoft.com/office/drawing/2014/main" id="{A7B54017-BFD1-4FAB-A966-E7407D6474BF}"/>
              </a:ext>
            </a:extLst>
          </p:cNvPr>
          <p:cNvSpPr>
            <a:spLocks noGrp="1"/>
          </p:cNvSpPr>
          <p:nvPr>
            <p:ph type="ftr" sz="quarter" idx="11"/>
          </p:nvPr>
        </p:nvSpPr>
        <p:spPr/>
        <p:txBody>
          <a:bodyPr/>
          <a:lstStyle/>
          <a:p>
            <a:r>
              <a:rPr lang="en-US"/>
              <a:t>MIS5214 Security Architecture</a:t>
            </a:r>
            <a:endParaRPr lang="en-US" dirty="0"/>
          </a:p>
        </p:txBody>
      </p:sp>
      <p:pic>
        <p:nvPicPr>
          <p:cNvPr id="16" name="Picture 15">
            <a:extLst>
              <a:ext uri="{FF2B5EF4-FFF2-40B4-BE49-F238E27FC236}">
                <a16:creationId xmlns:a16="http://schemas.microsoft.com/office/drawing/2014/main" id="{E9E2D7C6-96D7-4930-94D7-51DDF4815995}"/>
              </a:ext>
            </a:extLst>
          </p:cNvPr>
          <p:cNvPicPr>
            <a:picLocks noChangeAspect="1"/>
          </p:cNvPicPr>
          <p:nvPr/>
        </p:nvPicPr>
        <p:blipFill>
          <a:blip r:embed="rId3"/>
          <a:stretch>
            <a:fillRect/>
          </a:stretch>
        </p:blipFill>
        <p:spPr>
          <a:xfrm>
            <a:off x="288001" y="204515"/>
            <a:ext cx="4548199" cy="5873319"/>
          </a:xfrm>
          <a:prstGeom prst="rect">
            <a:avLst/>
          </a:prstGeom>
        </p:spPr>
      </p:pic>
      <p:sp>
        <p:nvSpPr>
          <p:cNvPr id="18" name="TextBox 17">
            <a:extLst>
              <a:ext uri="{FF2B5EF4-FFF2-40B4-BE49-F238E27FC236}">
                <a16:creationId xmlns:a16="http://schemas.microsoft.com/office/drawing/2014/main" id="{4DDC9DE2-9CE3-45D1-9B47-804C18B521BE}"/>
              </a:ext>
            </a:extLst>
          </p:cNvPr>
          <p:cNvSpPr txBox="1"/>
          <p:nvPr/>
        </p:nvSpPr>
        <p:spPr>
          <a:xfrm>
            <a:off x="544378" y="6101883"/>
            <a:ext cx="8134672" cy="369332"/>
          </a:xfrm>
          <a:prstGeom prst="rect">
            <a:avLst/>
          </a:prstGeom>
          <a:noFill/>
        </p:spPr>
        <p:txBody>
          <a:bodyPr wrap="square">
            <a:spAutoFit/>
          </a:bodyPr>
          <a:lstStyle/>
          <a:p>
            <a:r>
              <a:rPr lang="en-US" dirty="0">
                <a:hlinkClick r:id="rId4"/>
              </a:rPr>
              <a:t>https://nvlpubs.nist.gov/nistpubs/SpecialPublications/NIST.SP.800-53B.pdf</a:t>
            </a:r>
            <a:endParaRPr lang="en-US" dirty="0"/>
          </a:p>
        </p:txBody>
      </p:sp>
      <p:pic>
        <p:nvPicPr>
          <p:cNvPr id="3" name="Picture 2">
            <a:extLst>
              <a:ext uri="{FF2B5EF4-FFF2-40B4-BE49-F238E27FC236}">
                <a16:creationId xmlns:a16="http://schemas.microsoft.com/office/drawing/2014/main" id="{007D64EF-1465-45EE-B1B4-9B02F0E956B8}"/>
              </a:ext>
            </a:extLst>
          </p:cNvPr>
          <p:cNvPicPr>
            <a:picLocks noChangeAspect="1"/>
          </p:cNvPicPr>
          <p:nvPr/>
        </p:nvPicPr>
        <p:blipFill>
          <a:blip r:embed="rId5"/>
          <a:stretch>
            <a:fillRect/>
          </a:stretch>
        </p:blipFill>
        <p:spPr>
          <a:xfrm>
            <a:off x="5339166" y="204515"/>
            <a:ext cx="6394988" cy="4725966"/>
          </a:xfrm>
          <a:prstGeom prst="rect">
            <a:avLst/>
          </a:prstGeom>
        </p:spPr>
      </p:pic>
      <p:sp>
        <p:nvSpPr>
          <p:cNvPr id="10" name="Rounded Rectangle 14">
            <a:extLst>
              <a:ext uri="{FF2B5EF4-FFF2-40B4-BE49-F238E27FC236}">
                <a16:creationId xmlns:a16="http://schemas.microsoft.com/office/drawing/2014/main" id="{F923B216-77CE-4317-A64C-A2381F94FCF0}"/>
              </a:ext>
            </a:extLst>
          </p:cNvPr>
          <p:cNvSpPr/>
          <p:nvPr/>
        </p:nvSpPr>
        <p:spPr>
          <a:xfrm>
            <a:off x="10103898" y="514286"/>
            <a:ext cx="1630256" cy="44161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0287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B9D831-991D-4E1B-88DC-7BEB987BA6BC}"/>
              </a:ext>
            </a:extLst>
          </p:cNvPr>
          <p:cNvPicPr>
            <a:picLocks noChangeAspect="1"/>
          </p:cNvPicPr>
          <p:nvPr/>
        </p:nvPicPr>
        <p:blipFill>
          <a:blip r:embed="rId3"/>
          <a:stretch>
            <a:fillRect/>
          </a:stretch>
        </p:blipFill>
        <p:spPr>
          <a:xfrm>
            <a:off x="7869382" y="16559"/>
            <a:ext cx="4322618" cy="3014881"/>
          </a:xfrm>
          <a:prstGeom prst="rect">
            <a:avLst/>
          </a:prstGeom>
        </p:spPr>
      </p:pic>
      <p:sp>
        <p:nvSpPr>
          <p:cNvPr id="4" name="Slide Number Placeholder 3"/>
          <p:cNvSpPr>
            <a:spLocks noGrp="1"/>
          </p:cNvSpPr>
          <p:nvPr>
            <p:ph type="sldNum" sz="quarter" idx="12"/>
          </p:nvPr>
        </p:nvSpPr>
        <p:spPr/>
        <p:txBody>
          <a:bodyPr/>
          <a:lstStyle/>
          <a:p>
            <a:fld id="{9E95FB44-7746-41C3-A2F8-A34E863EED2F}" type="slidenum">
              <a:rPr lang="en-US" smtClean="0"/>
              <a:t>48</a:t>
            </a:fld>
            <a:endParaRPr lang="en-US" dirty="0"/>
          </a:p>
        </p:txBody>
      </p:sp>
      <p:sp>
        <p:nvSpPr>
          <p:cNvPr id="12" name="Footer Placeholder 11">
            <a:extLst>
              <a:ext uri="{FF2B5EF4-FFF2-40B4-BE49-F238E27FC236}">
                <a16:creationId xmlns:a16="http://schemas.microsoft.com/office/drawing/2014/main" id="{A7B54017-BFD1-4FAB-A966-E7407D6474BF}"/>
              </a:ext>
            </a:extLst>
          </p:cNvPr>
          <p:cNvSpPr>
            <a:spLocks noGrp="1"/>
          </p:cNvSpPr>
          <p:nvPr>
            <p:ph type="ftr" sz="quarter" idx="11"/>
          </p:nvPr>
        </p:nvSpPr>
        <p:spPr/>
        <p:txBody>
          <a:bodyPr/>
          <a:lstStyle/>
          <a:p>
            <a:r>
              <a:rPr lang="en-US"/>
              <a:t>MIS5214 Security Architecture</a:t>
            </a:r>
            <a:endParaRPr lang="en-US" dirty="0"/>
          </a:p>
        </p:txBody>
      </p:sp>
      <p:sp>
        <p:nvSpPr>
          <p:cNvPr id="10" name="Rounded Rectangle 14">
            <a:extLst>
              <a:ext uri="{FF2B5EF4-FFF2-40B4-BE49-F238E27FC236}">
                <a16:creationId xmlns:a16="http://schemas.microsoft.com/office/drawing/2014/main" id="{F923B216-77CE-4317-A64C-A2381F94FCF0}"/>
              </a:ext>
            </a:extLst>
          </p:cNvPr>
          <p:cNvSpPr/>
          <p:nvPr/>
        </p:nvSpPr>
        <p:spPr>
          <a:xfrm>
            <a:off x="7869382" y="729673"/>
            <a:ext cx="4299546" cy="13048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01C3369-E633-45ED-840D-48C529A29117}"/>
              </a:ext>
            </a:extLst>
          </p:cNvPr>
          <p:cNvSpPr txBox="1"/>
          <p:nvPr/>
        </p:nvSpPr>
        <p:spPr>
          <a:xfrm>
            <a:off x="6380018" y="6414361"/>
            <a:ext cx="4461164" cy="369332"/>
          </a:xfrm>
          <a:prstGeom prst="rect">
            <a:avLst/>
          </a:prstGeom>
          <a:noFill/>
        </p:spPr>
        <p:txBody>
          <a:bodyPr wrap="square" rtlCol="0">
            <a:spAutoFit/>
          </a:bodyPr>
          <a:lstStyle/>
          <a:p>
            <a:r>
              <a:rPr lang="en-US" dirty="0"/>
              <a:t>ODP = Organizational-defined parameters</a:t>
            </a:r>
          </a:p>
        </p:txBody>
      </p:sp>
      <p:pic>
        <p:nvPicPr>
          <p:cNvPr id="6" name="Picture 5">
            <a:extLst>
              <a:ext uri="{FF2B5EF4-FFF2-40B4-BE49-F238E27FC236}">
                <a16:creationId xmlns:a16="http://schemas.microsoft.com/office/drawing/2014/main" id="{A34B1EFA-8FFE-4C76-8842-EE3477EC79B6}"/>
              </a:ext>
            </a:extLst>
          </p:cNvPr>
          <p:cNvPicPr>
            <a:picLocks noChangeAspect="1"/>
          </p:cNvPicPr>
          <p:nvPr/>
        </p:nvPicPr>
        <p:blipFill>
          <a:blip r:embed="rId4"/>
          <a:stretch>
            <a:fillRect/>
          </a:stretch>
        </p:blipFill>
        <p:spPr>
          <a:xfrm>
            <a:off x="420238" y="50476"/>
            <a:ext cx="5196208" cy="6757047"/>
          </a:xfrm>
          <a:prstGeom prst="rect">
            <a:avLst/>
          </a:prstGeom>
        </p:spPr>
      </p:pic>
      <p:pic>
        <p:nvPicPr>
          <p:cNvPr id="11" name="Picture 10">
            <a:extLst>
              <a:ext uri="{FF2B5EF4-FFF2-40B4-BE49-F238E27FC236}">
                <a16:creationId xmlns:a16="http://schemas.microsoft.com/office/drawing/2014/main" id="{B472AC73-6B4C-46F0-8003-9A76842A3F8B}"/>
              </a:ext>
            </a:extLst>
          </p:cNvPr>
          <p:cNvPicPr>
            <a:picLocks noChangeAspect="1"/>
          </p:cNvPicPr>
          <p:nvPr/>
        </p:nvPicPr>
        <p:blipFill>
          <a:blip r:embed="rId5"/>
          <a:stretch>
            <a:fillRect/>
          </a:stretch>
        </p:blipFill>
        <p:spPr>
          <a:xfrm>
            <a:off x="5630713" y="3276222"/>
            <a:ext cx="5858940" cy="3080128"/>
          </a:xfrm>
          <a:prstGeom prst="rect">
            <a:avLst/>
          </a:prstGeom>
        </p:spPr>
      </p:pic>
      <p:pic>
        <p:nvPicPr>
          <p:cNvPr id="13" name="Picture 12">
            <a:extLst>
              <a:ext uri="{FF2B5EF4-FFF2-40B4-BE49-F238E27FC236}">
                <a16:creationId xmlns:a16="http://schemas.microsoft.com/office/drawing/2014/main" id="{DA5CD164-D357-41E1-BF73-077E28A0AA5B}"/>
              </a:ext>
            </a:extLst>
          </p:cNvPr>
          <p:cNvPicPr>
            <a:picLocks noChangeAspect="1"/>
          </p:cNvPicPr>
          <p:nvPr/>
        </p:nvPicPr>
        <p:blipFill>
          <a:blip r:embed="rId6"/>
          <a:stretch>
            <a:fillRect/>
          </a:stretch>
        </p:blipFill>
        <p:spPr>
          <a:xfrm>
            <a:off x="5630713" y="88693"/>
            <a:ext cx="2127832" cy="2942747"/>
          </a:xfrm>
          <a:prstGeom prst="rect">
            <a:avLst/>
          </a:prstGeom>
        </p:spPr>
      </p:pic>
      <p:sp>
        <p:nvSpPr>
          <p:cNvPr id="3" name="Callout: Right Arrow 2">
            <a:extLst>
              <a:ext uri="{FF2B5EF4-FFF2-40B4-BE49-F238E27FC236}">
                <a16:creationId xmlns:a16="http://schemas.microsoft.com/office/drawing/2014/main" id="{553AADA3-6DE1-4440-8B49-08C92C109C90}"/>
              </a:ext>
            </a:extLst>
          </p:cNvPr>
          <p:cNvSpPr/>
          <p:nvPr/>
        </p:nvSpPr>
        <p:spPr>
          <a:xfrm>
            <a:off x="0" y="2914327"/>
            <a:ext cx="1219200" cy="609600"/>
          </a:xfrm>
          <a:prstGeom prst="righ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ysClr val="windowText" lastClr="000000"/>
                </a:solidFill>
              </a:rPr>
              <a:t>Control further granularized from SP 800-53</a:t>
            </a:r>
          </a:p>
        </p:txBody>
      </p:sp>
      <p:sp>
        <p:nvSpPr>
          <p:cNvPr id="14" name="Callout: Right Arrow 13">
            <a:extLst>
              <a:ext uri="{FF2B5EF4-FFF2-40B4-BE49-F238E27FC236}">
                <a16:creationId xmlns:a16="http://schemas.microsoft.com/office/drawing/2014/main" id="{BFA8F1B6-E5D0-4CB6-9E3F-1CE8162D7BC5}"/>
              </a:ext>
            </a:extLst>
          </p:cNvPr>
          <p:cNvSpPr/>
          <p:nvPr/>
        </p:nvSpPr>
        <p:spPr>
          <a:xfrm>
            <a:off x="5188958" y="3428999"/>
            <a:ext cx="1219201" cy="609600"/>
          </a:xfrm>
          <a:prstGeom prst="rightArrowCallout">
            <a:avLst>
              <a:gd name="adj1" fmla="val 28125"/>
              <a:gd name="adj2" fmla="val 25000"/>
              <a:gd name="adj3" fmla="val 25000"/>
              <a:gd name="adj4" fmla="val 6497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Corresponds directly with SP </a:t>
            </a:r>
            <a:r>
              <a:rPr lang="en-US" sz="700" dirty="0" err="1"/>
              <a:t>SP</a:t>
            </a:r>
            <a:r>
              <a:rPr lang="en-US" sz="700" dirty="0"/>
              <a:t> 800-53</a:t>
            </a:r>
          </a:p>
        </p:txBody>
      </p:sp>
    </p:spTree>
    <p:extLst>
      <p:ext uri="{BB962C8B-B14F-4D97-AF65-F5344CB8AC3E}">
        <p14:creationId xmlns:p14="http://schemas.microsoft.com/office/powerpoint/2010/main" val="249453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B9D831-991D-4E1B-88DC-7BEB987BA6BC}"/>
              </a:ext>
            </a:extLst>
          </p:cNvPr>
          <p:cNvPicPr>
            <a:picLocks noChangeAspect="1"/>
          </p:cNvPicPr>
          <p:nvPr/>
        </p:nvPicPr>
        <p:blipFill>
          <a:blip r:embed="rId3"/>
          <a:stretch>
            <a:fillRect/>
          </a:stretch>
        </p:blipFill>
        <p:spPr>
          <a:xfrm>
            <a:off x="103366" y="3531036"/>
            <a:ext cx="3851082" cy="2686000"/>
          </a:xfrm>
          <a:prstGeom prst="rect">
            <a:avLst/>
          </a:prstGeom>
        </p:spPr>
      </p:pic>
      <p:sp>
        <p:nvSpPr>
          <p:cNvPr id="4" name="Slide Number Placeholder 3"/>
          <p:cNvSpPr>
            <a:spLocks noGrp="1"/>
          </p:cNvSpPr>
          <p:nvPr>
            <p:ph type="sldNum" sz="quarter" idx="12"/>
          </p:nvPr>
        </p:nvSpPr>
        <p:spPr/>
        <p:txBody>
          <a:bodyPr/>
          <a:lstStyle/>
          <a:p>
            <a:fld id="{9E95FB44-7746-41C3-A2F8-A34E863EED2F}" type="slidenum">
              <a:rPr lang="en-US" smtClean="0"/>
              <a:t>49</a:t>
            </a:fld>
            <a:endParaRPr lang="en-US" dirty="0"/>
          </a:p>
        </p:txBody>
      </p:sp>
      <p:sp>
        <p:nvSpPr>
          <p:cNvPr id="12" name="Footer Placeholder 11">
            <a:extLst>
              <a:ext uri="{FF2B5EF4-FFF2-40B4-BE49-F238E27FC236}">
                <a16:creationId xmlns:a16="http://schemas.microsoft.com/office/drawing/2014/main" id="{A7B54017-BFD1-4FAB-A966-E7407D6474BF}"/>
              </a:ext>
            </a:extLst>
          </p:cNvPr>
          <p:cNvSpPr>
            <a:spLocks noGrp="1"/>
          </p:cNvSpPr>
          <p:nvPr>
            <p:ph type="ftr" sz="quarter" idx="11"/>
          </p:nvPr>
        </p:nvSpPr>
        <p:spPr/>
        <p:txBody>
          <a:bodyPr/>
          <a:lstStyle/>
          <a:p>
            <a:r>
              <a:rPr lang="en-US"/>
              <a:t>MIS5214 Security Architecture</a:t>
            </a:r>
            <a:endParaRPr lang="en-US" dirty="0"/>
          </a:p>
        </p:txBody>
      </p:sp>
      <p:sp>
        <p:nvSpPr>
          <p:cNvPr id="10" name="Rounded Rectangle 14">
            <a:extLst>
              <a:ext uri="{FF2B5EF4-FFF2-40B4-BE49-F238E27FC236}">
                <a16:creationId xmlns:a16="http://schemas.microsoft.com/office/drawing/2014/main" id="{F923B216-77CE-4317-A64C-A2381F94FCF0}"/>
              </a:ext>
            </a:extLst>
          </p:cNvPr>
          <p:cNvSpPr/>
          <p:nvPr/>
        </p:nvSpPr>
        <p:spPr>
          <a:xfrm>
            <a:off x="103366" y="4265170"/>
            <a:ext cx="3851082" cy="1557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F8B96EA1-076F-4FDD-B483-C630719F65BE}"/>
              </a:ext>
            </a:extLst>
          </p:cNvPr>
          <p:cNvPicPr>
            <a:picLocks noChangeAspect="1"/>
          </p:cNvPicPr>
          <p:nvPr/>
        </p:nvPicPr>
        <p:blipFill>
          <a:blip r:embed="rId4"/>
          <a:stretch>
            <a:fillRect/>
          </a:stretch>
        </p:blipFill>
        <p:spPr>
          <a:xfrm>
            <a:off x="23072" y="16559"/>
            <a:ext cx="4008467" cy="3215919"/>
          </a:xfrm>
          <a:prstGeom prst="rect">
            <a:avLst/>
          </a:prstGeom>
        </p:spPr>
      </p:pic>
      <p:pic>
        <p:nvPicPr>
          <p:cNvPr id="7" name="Picture 6">
            <a:extLst>
              <a:ext uri="{FF2B5EF4-FFF2-40B4-BE49-F238E27FC236}">
                <a16:creationId xmlns:a16="http://schemas.microsoft.com/office/drawing/2014/main" id="{CAA4E1FE-CF64-4521-9D70-BC35BCBA528E}"/>
              </a:ext>
            </a:extLst>
          </p:cNvPr>
          <p:cNvPicPr>
            <a:picLocks noChangeAspect="1"/>
          </p:cNvPicPr>
          <p:nvPr/>
        </p:nvPicPr>
        <p:blipFill>
          <a:blip r:embed="rId5"/>
          <a:stretch>
            <a:fillRect/>
          </a:stretch>
        </p:blipFill>
        <p:spPr>
          <a:xfrm>
            <a:off x="4091766" y="39139"/>
            <a:ext cx="4008467" cy="5326842"/>
          </a:xfrm>
          <a:prstGeom prst="rect">
            <a:avLst/>
          </a:prstGeom>
        </p:spPr>
      </p:pic>
      <p:pic>
        <p:nvPicPr>
          <p:cNvPr id="13" name="Picture 12">
            <a:extLst>
              <a:ext uri="{FF2B5EF4-FFF2-40B4-BE49-F238E27FC236}">
                <a16:creationId xmlns:a16="http://schemas.microsoft.com/office/drawing/2014/main" id="{92B93FFD-F27E-4131-B017-144FFAFC14DC}"/>
              </a:ext>
            </a:extLst>
          </p:cNvPr>
          <p:cNvPicPr>
            <a:picLocks noChangeAspect="1"/>
          </p:cNvPicPr>
          <p:nvPr/>
        </p:nvPicPr>
        <p:blipFill>
          <a:blip r:embed="rId6"/>
          <a:stretch>
            <a:fillRect/>
          </a:stretch>
        </p:blipFill>
        <p:spPr>
          <a:xfrm>
            <a:off x="8164439" y="30243"/>
            <a:ext cx="3977985" cy="4153260"/>
          </a:xfrm>
          <a:prstGeom prst="rect">
            <a:avLst/>
          </a:prstGeom>
        </p:spPr>
      </p:pic>
    </p:spTree>
    <p:extLst>
      <p:ext uri="{BB962C8B-B14F-4D97-AF65-F5344CB8AC3E}">
        <p14:creationId xmlns:p14="http://schemas.microsoft.com/office/powerpoint/2010/main" val="344350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Risk Management Framework</a:t>
            </a:r>
          </a:p>
        </p:txBody>
      </p:sp>
      <p:pic>
        <p:nvPicPr>
          <p:cNvPr id="4" name="Picture 3"/>
          <p:cNvPicPr>
            <a:picLocks noChangeAspect="1"/>
          </p:cNvPicPr>
          <p:nvPr/>
        </p:nvPicPr>
        <p:blipFill>
          <a:blip r:embed="rId2"/>
          <a:stretch>
            <a:fillRect/>
          </a:stretch>
        </p:blipFill>
        <p:spPr>
          <a:xfrm>
            <a:off x="1791091" y="2065843"/>
            <a:ext cx="7003203" cy="3616881"/>
          </a:xfrm>
          <a:prstGeom prst="rect">
            <a:avLst/>
          </a:prstGeom>
        </p:spPr>
      </p:pic>
      <p:sp>
        <p:nvSpPr>
          <p:cNvPr id="5" name="Rounded Rectangle 4"/>
          <p:cNvSpPr/>
          <p:nvPr/>
        </p:nvSpPr>
        <p:spPr>
          <a:xfrm>
            <a:off x="4477731" y="2300140"/>
            <a:ext cx="1649691" cy="1088985"/>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5257800" y="2300140"/>
            <a:ext cx="737647" cy="216817"/>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9E95FB44-7746-41C3-A2F8-A34E863EED2F}" type="slidenum">
              <a:rPr lang="en-US" smtClean="0"/>
              <a:t>5</a:t>
            </a:fld>
            <a:endParaRPr lang="en-US" dirty="0"/>
          </a:p>
        </p:txBody>
      </p:sp>
      <p:sp>
        <p:nvSpPr>
          <p:cNvPr id="6" name="Footer Placeholder 5">
            <a:extLst>
              <a:ext uri="{FF2B5EF4-FFF2-40B4-BE49-F238E27FC236}">
                <a16:creationId xmlns:a16="http://schemas.microsoft.com/office/drawing/2014/main" id="{A1CD0BAC-70F9-4487-83F8-49C6FD8378F7}"/>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37265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95FB44-7746-41C3-A2F8-A34E863EED2F}" type="slidenum">
              <a:rPr lang="en-US" smtClean="0"/>
              <a:t>50</a:t>
            </a:fld>
            <a:endParaRPr lang="en-US" dirty="0"/>
          </a:p>
        </p:txBody>
      </p:sp>
      <p:sp>
        <p:nvSpPr>
          <p:cNvPr id="12" name="Footer Placeholder 11">
            <a:extLst>
              <a:ext uri="{FF2B5EF4-FFF2-40B4-BE49-F238E27FC236}">
                <a16:creationId xmlns:a16="http://schemas.microsoft.com/office/drawing/2014/main" id="{A7B54017-BFD1-4FAB-A966-E7407D6474BF}"/>
              </a:ext>
            </a:extLst>
          </p:cNvPr>
          <p:cNvSpPr>
            <a:spLocks noGrp="1"/>
          </p:cNvSpPr>
          <p:nvPr>
            <p:ph type="ftr" sz="quarter" idx="11"/>
          </p:nvPr>
        </p:nvSpPr>
        <p:spPr/>
        <p:txBody>
          <a:bodyPr/>
          <a:lstStyle/>
          <a:p>
            <a:r>
              <a:rPr lang="en-US"/>
              <a:t>MIS5214 Security Architecture</a:t>
            </a:r>
            <a:endParaRPr lang="en-US" dirty="0"/>
          </a:p>
        </p:txBody>
      </p:sp>
      <p:pic>
        <p:nvPicPr>
          <p:cNvPr id="5" name="Picture 4">
            <a:extLst>
              <a:ext uri="{FF2B5EF4-FFF2-40B4-BE49-F238E27FC236}">
                <a16:creationId xmlns:a16="http://schemas.microsoft.com/office/drawing/2014/main" id="{72A0C629-0A70-413B-A64C-F19CB8E5B8F5}"/>
              </a:ext>
            </a:extLst>
          </p:cNvPr>
          <p:cNvPicPr>
            <a:picLocks noChangeAspect="1"/>
          </p:cNvPicPr>
          <p:nvPr/>
        </p:nvPicPr>
        <p:blipFill>
          <a:blip r:embed="rId2"/>
          <a:stretch>
            <a:fillRect/>
          </a:stretch>
        </p:blipFill>
        <p:spPr>
          <a:xfrm>
            <a:off x="95416" y="136525"/>
            <a:ext cx="5730106" cy="6057541"/>
          </a:xfrm>
          <a:prstGeom prst="rect">
            <a:avLst/>
          </a:prstGeom>
        </p:spPr>
      </p:pic>
      <p:pic>
        <p:nvPicPr>
          <p:cNvPr id="9" name="Picture 8">
            <a:extLst>
              <a:ext uri="{FF2B5EF4-FFF2-40B4-BE49-F238E27FC236}">
                <a16:creationId xmlns:a16="http://schemas.microsoft.com/office/drawing/2014/main" id="{6107D8C8-D5DF-4AEE-9015-6C37EA5C7A3C}"/>
              </a:ext>
            </a:extLst>
          </p:cNvPr>
          <p:cNvPicPr>
            <a:picLocks noChangeAspect="1"/>
          </p:cNvPicPr>
          <p:nvPr/>
        </p:nvPicPr>
        <p:blipFill>
          <a:blip r:embed="rId3"/>
          <a:stretch>
            <a:fillRect/>
          </a:stretch>
        </p:blipFill>
        <p:spPr>
          <a:xfrm>
            <a:off x="5947576" y="136525"/>
            <a:ext cx="5730106" cy="4267564"/>
          </a:xfrm>
          <a:prstGeom prst="rect">
            <a:avLst/>
          </a:prstGeom>
        </p:spPr>
      </p:pic>
      <p:pic>
        <p:nvPicPr>
          <p:cNvPr id="11" name="Picture 10">
            <a:extLst>
              <a:ext uri="{FF2B5EF4-FFF2-40B4-BE49-F238E27FC236}">
                <a16:creationId xmlns:a16="http://schemas.microsoft.com/office/drawing/2014/main" id="{73E7719E-3465-4139-8B17-CC85BD9DA6C9}"/>
              </a:ext>
            </a:extLst>
          </p:cNvPr>
          <p:cNvPicPr>
            <a:picLocks noChangeAspect="1"/>
          </p:cNvPicPr>
          <p:nvPr/>
        </p:nvPicPr>
        <p:blipFill>
          <a:blip r:embed="rId4"/>
          <a:stretch>
            <a:fillRect/>
          </a:stretch>
        </p:blipFill>
        <p:spPr>
          <a:xfrm>
            <a:off x="6525370" y="4448063"/>
            <a:ext cx="4934976" cy="2409937"/>
          </a:xfrm>
          <a:prstGeom prst="rect">
            <a:avLst/>
          </a:prstGeom>
        </p:spPr>
      </p:pic>
      <p:sp>
        <p:nvSpPr>
          <p:cNvPr id="14" name="Rounded Rectangle 14">
            <a:extLst>
              <a:ext uri="{FF2B5EF4-FFF2-40B4-BE49-F238E27FC236}">
                <a16:creationId xmlns:a16="http://schemas.microsoft.com/office/drawing/2014/main" id="{087B8015-C39E-4FFA-9DC7-9FE64FEDD830}"/>
              </a:ext>
            </a:extLst>
          </p:cNvPr>
          <p:cNvSpPr/>
          <p:nvPr/>
        </p:nvSpPr>
        <p:spPr>
          <a:xfrm>
            <a:off x="6525370" y="6147736"/>
            <a:ext cx="4828430" cy="2769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2543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95FB44-7746-41C3-A2F8-A34E863EED2F}" type="slidenum">
              <a:rPr lang="en-US" smtClean="0"/>
              <a:t>51</a:t>
            </a:fld>
            <a:endParaRPr lang="en-US" dirty="0"/>
          </a:p>
        </p:txBody>
      </p:sp>
      <p:sp>
        <p:nvSpPr>
          <p:cNvPr id="12" name="Footer Placeholder 11">
            <a:extLst>
              <a:ext uri="{FF2B5EF4-FFF2-40B4-BE49-F238E27FC236}">
                <a16:creationId xmlns:a16="http://schemas.microsoft.com/office/drawing/2014/main" id="{A7B54017-BFD1-4FAB-A966-E7407D6474BF}"/>
              </a:ext>
            </a:extLst>
          </p:cNvPr>
          <p:cNvSpPr>
            <a:spLocks noGrp="1"/>
          </p:cNvSpPr>
          <p:nvPr>
            <p:ph type="ftr" sz="quarter" idx="11"/>
          </p:nvPr>
        </p:nvSpPr>
        <p:spPr/>
        <p:txBody>
          <a:bodyPr/>
          <a:lstStyle/>
          <a:p>
            <a:r>
              <a:rPr lang="en-US"/>
              <a:t>MIS5214 Security Architecture</a:t>
            </a:r>
            <a:endParaRPr lang="en-US" dirty="0"/>
          </a:p>
        </p:txBody>
      </p:sp>
      <p:pic>
        <p:nvPicPr>
          <p:cNvPr id="5" name="Picture 4">
            <a:extLst>
              <a:ext uri="{FF2B5EF4-FFF2-40B4-BE49-F238E27FC236}">
                <a16:creationId xmlns:a16="http://schemas.microsoft.com/office/drawing/2014/main" id="{72A0C629-0A70-413B-A64C-F19CB8E5B8F5}"/>
              </a:ext>
            </a:extLst>
          </p:cNvPr>
          <p:cNvPicPr>
            <a:picLocks noChangeAspect="1"/>
          </p:cNvPicPr>
          <p:nvPr/>
        </p:nvPicPr>
        <p:blipFill>
          <a:blip r:embed="rId2"/>
          <a:stretch>
            <a:fillRect/>
          </a:stretch>
        </p:blipFill>
        <p:spPr>
          <a:xfrm>
            <a:off x="95416" y="136525"/>
            <a:ext cx="5730106" cy="6057541"/>
          </a:xfrm>
          <a:prstGeom prst="rect">
            <a:avLst/>
          </a:prstGeom>
        </p:spPr>
      </p:pic>
      <p:pic>
        <p:nvPicPr>
          <p:cNvPr id="9" name="Picture 8">
            <a:extLst>
              <a:ext uri="{FF2B5EF4-FFF2-40B4-BE49-F238E27FC236}">
                <a16:creationId xmlns:a16="http://schemas.microsoft.com/office/drawing/2014/main" id="{6107D8C8-D5DF-4AEE-9015-6C37EA5C7A3C}"/>
              </a:ext>
            </a:extLst>
          </p:cNvPr>
          <p:cNvPicPr>
            <a:picLocks noChangeAspect="1"/>
          </p:cNvPicPr>
          <p:nvPr/>
        </p:nvPicPr>
        <p:blipFill>
          <a:blip r:embed="rId3"/>
          <a:stretch>
            <a:fillRect/>
          </a:stretch>
        </p:blipFill>
        <p:spPr>
          <a:xfrm>
            <a:off x="5947576" y="136525"/>
            <a:ext cx="5730106" cy="4267564"/>
          </a:xfrm>
          <a:prstGeom prst="rect">
            <a:avLst/>
          </a:prstGeom>
        </p:spPr>
      </p:pic>
      <p:pic>
        <p:nvPicPr>
          <p:cNvPr id="11" name="Picture 10">
            <a:extLst>
              <a:ext uri="{FF2B5EF4-FFF2-40B4-BE49-F238E27FC236}">
                <a16:creationId xmlns:a16="http://schemas.microsoft.com/office/drawing/2014/main" id="{73E7719E-3465-4139-8B17-CC85BD9DA6C9}"/>
              </a:ext>
            </a:extLst>
          </p:cNvPr>
          <p:cNvPicPr>
            <a:picLocks noChangeAspect="1"/>
          </p:cNvPicPr>
          <p:nvPr/>
        </p:nvPicPr>
        <p:blipFill>
          <a:blip r:embed="rId4"/>
          <a:stretch>
            <a:fillRect/>
          </a:stretch>
        </p:blipFill>
        <p:spPr>
          <a:xfrm>
            <a:off x="6525370" y="4448063"/>
            <a:ext cx="4934976" cy="2409937"/>
          </a:xfrm>
          <a:prstGeom prst="rect">
            <a:avLst/>
          </a:prstGeom>
        </p:spPr>
      </p:pic>
      <p:sp>
        <p:nvSpPr>
          <p:cNvPr id="14" name="Rounded Rectangle 14">
            <a:extLst>
              <a:ext uri="{FF2B5EF4-FFF2-40B4-BE49-F238E27FC236}">
                <a16:creationId xmlns:a16="http://schemas.microsoft.com/office/drawing/2014/main" id="{087B8015-C39E-4FFA-9DC7-9FE64FEDD830}"/>
              </a:ext>
            </a:extLst>
          </p:cNvPr>
          <p:cNvSpPr/>
          <p:nvPr/>
        </p:nvSpPr>
        <p:spPr>
          <a:xfrm>
            <a:off x="6525370" y="6147736"/>
            <a:ext cx="4828430" cy="2769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602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B9D831-991D-4E1B-88DC-7BEB987BA6BC}"/>
              </a:ext>
            </a:extLst>
          </p:cNvPr>
          <p:cNvPicPr>
            <a:picLocks noChangeAspect="1"/>
          </p:cNvPicPr>
          <p:nvPr/>
        </p:nvPicPr>
        <p:blipFill>
          <a:blip r:embed="rId2"/>
          <a:stretch>
            <a:fillRect/>
          </a:stretch>
        </p:blipFill>
        <p:spPr>
          <a:xfrm>
            <a:off x="8340918" y="136525"/>
            <a:ext cx="3851082" cy="2686000"/>
          </a:xfrm>
          <a:prstGeom prst="rect">
            <a:avLst/>
          </a:prstGeom>
        </p:spPr>
      </p:pic>
      <p:sp>
        <p:nvSpPr>
          <p:cNvPr id="4" name="Slide Number Placeholder 3"/>
          <p:cNvSpPr>
            <a:spLocks noGrp="1"/>
          </p:cNvSpPr>
          <p:nvPr>
            <p:ph type="sldNum" sz="quarter" idx="12"/>
          </p:nvPr>
        </p:nvSpPr>
        <p:spPr/>
        <p:txBody>
          <a:bodyPr/>
          <a:lstStyle/>
          <a:p>
            <a:fld id="{9E95FB44-7746-41C3-A2F8-A34E863EED2F}" type="slidenum">
              <a:rPr lang="en-US" smtClean="0"/>
              <a:t>52</a:t>
            </a:fld>
            <a:endParaRPr lang="en-US" dirty="0"/>
          </a:p>
        </p:txBody>
      </p:sp>
      <p:sp>
        <p:nvSpPr>
          <p:cNvPr id="12" name="Footer Placeholder 11">
            <a:extLst>
              <a:ext uri="{FF2B5EF4-FFF2-40B4-BE49-F238E27FC236}">
                <a16:creationId xmlns:a16="http://schemas.microsoft.com/office/drawing/2014/main" id="{A7B54017-BFD1-4FAB-A966-E7407D6474BF}"/>
              </a:ext>
            </a:extLst>
          </p:cNvPr>
          <p:cNvSpPr>
            <a:spLocks noGrp="1"/>
          </p:cNvSpPr>
          <p:nvPr>
            <p:ph type="ftr" sz="quarter" idx="11"/>
          </p:nvPr>
        </p:nvSpPr>
        <p:spPr/>
        <p:txBody>
          <a:bodyPr/>
          <a:lstStyle/>
          <a:p>
            <a:r>
              <a:rPr lang="en-US"/>
              <a:t>MIS5214 Security Architecture</a:t>
            </a:r>
            <a:endParaRPr lang="en-US" dirty="0"/>
          </a:p>
        </p:txBody>
      </p:sp>
      <p:sp>
        <p:nvSpPr>
          <p:cNvPr id="10" name="Rounded Rectangle 14">
            <a:extLst>
              <a:ext uri="{FF2B5EF4-FFF2-40B4-BE49-F238E27FC236}">
                <a16:creationId xmlns:a16="http://schemas.microsoft.com/office/drawing/2014/main" id="{F923B216-77CE-4317-A64C-A2381F94FCF0}"/>
              </a:ext>
            </a:extLst>
          </p:cNvPr>
          <p:cNvSpPr/>
          <p:nvPr/>
        </p:nvSpPr>
        <p:spPr>
          <a:xfrm>
            <a:off x="8340918" y="2087210"/>
            <a:ext cx="3851082" cy="1391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3988A5E-28EF-4D4B-AB19-651CDB58C3DA}"/>
              </a:ext>
            </a:extLst>
          </p:cNvPr>
          <p:cNvPicPr>
            <a:picLocks noChangeAspect="1"/>
          </p:cNvPicPr>
          <p:nvPr/>
        </p:nvPicPr>
        <p:blipFill>
          <a:blip r:embed="rId3"/>
          <a:stretch>
            <a:fillRect/>
          </a:stretch>
        </p:blipFill>
        <p:spPr>
          <a:xfrm>
            <a:off x="89344" y="136525"/>
            <a:ext cx="4776854" cy="4298344"/>
          </a:xfrm>
          <a:prstGeom prst="rect">
            <a:avLst/>
          </a:prstGeom>
        </p:spPr>
      </p:pic>
      <p:pic>
        <p:nvPicPr>
          <p:cNvPr id="9" name="Picture 8">
            <a:extLst>
              <a:ext uri="{FF2B5EF4-FFF2-40B4-BE49-F238E27FC236}">
                <a16:creationId xmlns:a16="http://schemas.microsoft.com/office/drawing/2014/main" id="{FA5C9626-E596-42F6-B22C-B52E27F2E0C6}"/>
              </a:ext>
            </a:extLst>
          </p:cNvPr>
          <p:cNvPicPr>
            <a:picLocks noChangeAspect="1"/>
          </p:cNvPicPr>
          <p:nvPr/>
        </p:nvPicPr>
        <p:blipFill>
          <a:blip r:embed="rId4"/>
          <a:stretch>
            <a:fillRect/>
          </a:stretch>
        </p:blipFill>
        <p:spPr>
          <a:xfrm>
            <a:off x="5485543" y="3428999"/>
            <a:ext cx="5371998" cy="2685999"/>
          </a:xfrm>
          <a:prstGeom prst="rect">
            <a:avLst/>
          </a:prstGeom>
        </p:spPr>
      </p:pic>
    </p:spTree>
    <p:extLst>
      <p:ext uri="{BB962C8B-B14F-4D97-AF65-F5344CB8AC3E}">
        <p14:creationId xmlns:p14="http://schemas.microsoft.com/office/powerpoint/2010/main" val="4241121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B9D831-991D-4E1B-88DC-7BEB987BA6BC}"/>
              </a:ext>
            </a:extLst>
          </p:cNvPr>
          <p:cNvPicPr>
            <a:picLocks noChangeAspect="1"/>
          </p:cNvPicPr>
          <p:nvPr/>
        </p:nvPicPr>
        <p:blipFill>
          <a:blip r:embed="rId2"/>
          <a:stretch>
            <a:fillRect/>
          </a:stretch>
        </p:blipFill>
        <p:spPr>
          <a:xfrm>
            <a:off x="8340918" y="136525"/>
            <a:ext cx="3851082" cy="2686000"/>
          </a:xfrm>
          <a:prstGeom prst="rect">
            <a:avLst/>
          </a:prstGeom>
        </p:spPr>
      </p:pic>
      <p:sp>
        <p:nvSpPr>
          <p:cNvPr id="4" name="Slide Number Placeholder 3"/>
          <p:cNvSpPr>
            <a:spLocks noGrp="1"/>
          </p:cNvSpPr>
          <p:nvPr>
            <p:ph type="sldNum" sz="quarter" idx="12"/>
          </p:nvPr>
        </p:nvSpPr>
        <p:spPr/>
        <p:txBody>
          <a:bodyPr/>
          <a:lstStyle/>
          <a:p>
            <a:fld id="{9E95FB44-7746-41C3-A2F8-A34E863EED2F}" type="slidenum">
              <a:rPr lang="en-US" smtClean="0"/>
              <a:t>53</a:t>
            </a:fld>
            <a:endParaRPr lang="en-US" dirty="0"/>
          </a:p>
        </p:txBody>
      </p:sp>
      <p:sp>
        <p:nvSpPr>
          <p:cNvPr id="12" name="Footer Placeholder 11">
            <a:extLst>
              <a:ext uri="{FF2B5EF4-FFF2-40B4-BE49-F238E27FC236}">
                <a16:creationId xmlns:a16="http://schemas.microsoft.com/office/drawing/2014/main" id="{A7B54017-BFD1-4FAB-A966-E7407D6474BF}"/>
              </a:ext>
            </a:extLst>
          </p:cNvPr>
          <p:cNvSpPr>
            <a:spLocks noGrp="1"/>
          </p:cNvSpPr>
          <p:nvPr>
            <p:ph type="ftr" sz="quarter" idx="11"/>
          </p:nvPr>
        </p:nvSpPr>
        <p:spPr/>
        <p:txBody>
          <a:bodyPr/>
          <a:lstStyle/>
          <a:p>
            <a:r>
              <a:rPr lang="en-US"/>
              <a:t>MIS5214 Security Architecture</a:t>
            </a:r>
            <a:endParaRPr lang="en-US" dirty="0"/>
          </a:p>
        </p:txBody>
      </p:sp>
      <p:sp>
        <p:nvSpPr>
          <p:cNvPr id="10" name="Rounded Rectangle 14">
            <a:extLst>
              <a:ext uri="{FF2B5EF4-FFF2-40B4-BE49-F238E27FC236}">
                <a16:creationId xmlns:a16="http://schemas.microsoft.com/office/drawing/2014/main" id="{F923B216-77CE-4317-A64C-A2381F94FCF0}"/>
              </a:ext>
            </a:extLst>
          </p:cNvPr>
          <p:cNvSpPr/>
          <p:nvPr/>
        </p:nvSpPr>
        <p:spPr>
          <a:xfrm>
            <a:off x="8340918" y="2198524"/>
            <a:ext cx="3851082" cy="1391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FFB8FDD8-E755-476F-90BF-ABEDC7646E16}"/>
              </a:ext>
            </a:extLst>
          </p:cNvPr>
          <p:cNvGrpSpPr/>
          <p:nvPr/>
        </p:nvGrpSpPr>
        <p:grpSpPr>
          <a:xfrm>
            <a:off x="447233" y="136525"/>
            <a:ext cx="5766139" cy="5437339"/>
            <a:chOff x="447234" y="136525"/>
            <a:chExt cx="4427604" cy="4175131"/>
          </a:xfrm>
        </p:grpSpPr>
        <p:pic>
          <p:nvPicPr>
            <p:cNvPr id="7" name="Picture 6">
              <a:extLst>
                <a:ext uri="{FF2B5EF4-FFF2-40B4-BE49-F238E27FC236}">
                  <a16:creationId xmlns:a16="http://schemas.microsoft.com/office/drawing/2014/main" id="{D251B074-B971-4AEA-B527-471226BB1196}"/>
                </a:ext>
              </a:extLst>
            </p:cNvPr>
            <p:cNvPicPr>
              <a:picLocks noChangeAspect="1"/>
            </p:cNvPicPr>
            <p:nvPr/>
          </p:nvPicPr>
          <p:blipFill>
            <a:blip r:embed="rId3"/>
            <a:stretch>
              <a:fillRect/>
            </a:stretch>
          </p:blipFill>
          <p:spPr>
            <a:xfrm>
              <a:off x="454855" y="3846796"/>
              <a:ext cx="4419983" cy="464860"/>
            </a:xfrm>
            <a:prstGeom prst="rect">
              <a:avLst/>
            </a:prstGeom>
          </p:spPr>
        </p:pic>
        <p:pic>
          <p:nvPicPr>
            <p:cNvPr id="3" name="Picture 2">
              <a:extLst>
                <a:ext uri="{FF2B5EF4-FFF2-40B4-BE49-F238E27FC236}">
                  <a16:creationId xmlns:a16="http://schemas.microsoft.com/office/drawing/2014/main" id="{F543BA1C-5D12-4B44-8B8E-2C0D2C75D820}"/>
                </a:ext>
              </a:extLst>
            </p:cNvPr>
            <p:cNvPicPr>
              <a:picLocks noChangeAspect="1"/>
            </p:cNvPicPr>
            <p:nvPr/>
          </p:nvPicPr>
          <p:blipFill>
            <a:blip r:embed="rId4"/>
            <a:stretch>
              <a:fillRect/>
            </a:stretch>
          </p:blipFill>
          <p:spPr>
            <a:xfrm>
              <a:off x="447234" y="136525"/>
              <a:ext cx="4427604" cy="3734124"/>
            </a:xfrm>
            <a:prstGeom prst="rect">
              <a:avLst/>
            </a:prstGeom>
          </p:spPr>
        </p:pic>
      </p:grpSp>
    </p:spTree>
    <p:extLst>
      <p:ext uri="{BB962C8B-B14F-4D97-AF65-F5344CB8AC3E}">
        <p14:creationId xmlns:p14="http://schemas.microsoft.com/office/powerpoint/2010/main" val="140892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B9D831-991D-4E1B-88DC-7BEB987BA6BC}"/>
              </a:ext>
            </a:extLst>
          </p:cNvPr>
          <p:cNvPicPr>
            <a:picLocks noChangeAspect="1"/>
          </p:cNvPicPr>
          <p:nvPr/>
        </p:nvPicPr>
        <p:blipFill>
          <a:blip r:embed="rId2"/>
          <a:stretch>
            <a:fillRect/>
          </a:stretch>
        </p:blipFill>
        <p:spPr>
          <a:xfrm>
            <a:off x="8102793" y="413331"/>
            <a:ext cx="3851082" cy="2686000"/>
          </a:xfrm>
          <a:prstGeom prst="rect">
            <a:avLst/>
          </a:prstGeom>
        </p:spPr>
      </p:pic>
      <p:sp>
        <p:nvSpPr>
          <p:cNvPr id="4" name="Slide Number Placeholder 3"/>
          <p:cNvSpPr>
            <a:spLocks noGrp="1"/>
          </p:cNvSpPr>
          <p:nvPr>
            <p:ph type="sldNum" sz="quarter" idx="12"/>
          </p:nvPr>
        </p:nvSpPr>
        <p:spPr/>
        <p:txBody>
          <a:bodyPr/>
          <a:lstStyle/>
          <a:p>
            <a:fld id="{9E95FB44-7746-41C3-A2F8-A34E863EED2F}" type="slidenum">
              <a:rPr lang="en-US" smtClean="0"/>
              <a:t>54</a:t>
            </a:fld>
            <a:endParaRPr lang="en-US" dirty="0"/>
          </a:p>
        </p:txBody>
      </p:sp>
      <p:sp>
        <p:nvSpPr>
          <p:cNvPr id="12" name="Footer Placeholder 11">
            <a:extLst>
              <a:ext uri="{FF2B5EF4-FFF2-40B4-BE49-F238E27FC236}">
                <a16:creationId xmlns:a16="http://schemas.microsoft.com/office/drawing/2014/main" id="{A7B54017-BFD1-4FAB-A966-E7407D6474BF}"/>
              </a:ext>
            </a:extLst>
          </p:cNvPr>
          <p:cNvSpPr>
            <a:spLocks noGrp="1"/>
          </p:cNvSpPr>
          <p:nvPr>
            <p:ph type="ftr" sz="quarter" idx="11"/>
          </p:nvPr>
        </p:nvSpPr>
        <p:spPr/>
        <p:txBody>
          <a:bodyPr/>
          <a:lstStyle/>
          <a:p>
            <a:r>
              <a:rPr lang="en-US"/>
              <a:t>MIS5214 Security Architecture</a:t>
            </a:r>
            <a:endParaRPr lang="en-US" dirty="0"/>
          </a:p>
        </p:txBody>
      </p:sp>
      <p:sp>
        <p:nvSpPr>
          <p:cNvPr id="10" name="Rounded Rectangle 14">
            <a:extLst>
              <a:ext uri="{FF2B5EF4-FFF2-40B4-BE49-F238E27FC236}">
                <a16:creationId xmlns:a16="http://schemas.microsoft.com/office/drawing/2014/main" id="{F923B216-77CE-4317-A64C-A2381F94FCF0}"/>
              </a:ext>
            </a:extLst>
          </p:cNvPr>
          <p:cNvSpPr/>
          <p:nvPr/>
        </p:nvSpPr>
        <p:spPr>
          <a:xfrm>
            <a:off x="8102793" y="2825183"/>
            <a:ext cx="3851082" cy="1391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5A66526-C148-40EA-A19F-A28E1F51F3BF}"/>
              </a:ext>
            </a:extLst>
          </p:cNvPr>
          <p:cNvPicPr>
            <a:picLocks noChangeAspect="1"/>
          </p:cNvPicPr>
          <p:nvPr/>
        </p:nvPicPr>
        <p:blipFill>
          <a:blip r:embed="rId3"/>
          <a:stretch>
            <a:fillRect/>
          </a:stretch>
        </p:blipFill>
        <p:spPr>
          <a:xfrm>
            <a:off x="238125" y="238416"/>
            <a:ext cx="5554990" cy="3538453"/>
          </a:xfrm>
          <a:prstGeom prst="rect">
            <a:avLst/>
          </a:prstGeom>
        </p:spPr>
      </p:pic>
      <p:pic>
        <p:nvPicPr>
          <p:cNvPr id="6" name="Picture 5">
            <a:extLst>
              <a:ext uri="{FF2B5EF4-FFF2-40B4-BE49-F238E27FC236}">
                <a16:creationId xmlns:a16="http://schemas.microsoft.com/office/drawing/2014/main" id="{6582DA01-559A-4147-95EC-0B81B5FC6B2B}"/>
              </a:ext>
            </a:extLst>
          </p:cNvPr>
          <p:cNvPicPr>
            <a:picLocks noChangeAspect="1"/>
          </p:cNvPicPr>
          <p:nvPr/>
        </p:nvPicPr>
        <p:blipFill>
          <a:blip r:embed="rId4"/>
          <a:stretch>
            <a:fillRect/>
          </a:stretch>
        </p:blipFill>
        <p:spPr>
          <a:xfrm>
            <a:off x="7211833" y="3174498"/>
            <a:ext cx="4858248" cy="2397228"/>
          </a:xfrm>
          <a:prstGeom prst="rect">
            <a:avLst/>
          </a:prstGeom>
        </p:spPr>
      </p:pic>
      <p:sp>
        <p:nvSpPr>
          <p:cNvPr id="13" name="Rounded Rectangle 14">
            <a:extLst>
              <a:ext uri="{FF2B5EF4-FFF2-40B4-BE49-F238E27FC236}">
                <a16:creationId xmlns:a16="http://schemas.microsoft.com/office/drawing/2014/main" id="{B7D83811-C939-42E1-9044-DB7784393D48}"/>
              </a:ext>
            </a:extLst>
          </p:cNvPr>
          <p:cNvSpPr/>
          <p:nvPr/>
        </p:nvSpPr>
        <p:spPr>
          <a:xfrm>
            <a:off x="9883471" y="4767409"/>
            <a:ext cx="1017767" cy="48049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A2D75CC-DC8E-44B4-8241-BB135FC8498C}"/>
              </a:ext>
            </a:extLst>
          </p:cNvPr>
          <p:cNvPicPr>
            <a:picLocks noChangeAspect="1"/>
          </p:cNvPicPr>
          <p:nvPr/>
        </p:nvPicPr>
        <p:blipFill>
          <a:blip r:embed="rId5"/>
          <a:stretch>
            <a:fillRect/>
          </a:stretch>
        </p:blipFill>
        <p:spPr>
          <a:xfrm>
            <a:off x="23280" y="4263834"/>
            <a:ext cx="6905025" cy="1055589"/>
          </a:xfrm>
          <a:prstGeom prst="rect">
            <a:avLst/>
          </a:prstGeom>
        </p:spPr>
      </p:pic>
      <p:sp>
        <p:nvSpPr>
          <p:cNvPr id="14" name="Arrow: Down 13">
            <a:extLst>
              <a:ext uri="{FF2B5EF4-FFF2-40B4-BE49-F238E27FC236}">
                <a16:creationId xmlns:a16="http://schemas.microsoft.com/office/drawing/2014/main" id="{4836AB4E-40C6-4B9D-A255-1AE2E1982F70}"/>
              </a:ext>
            </a:extLst>
          </p:cNvPr>
          <p:cNvSpPr/>
          <p:nvPr/>
        </p:nvSpPr>
        <p:spPr>
          <a:xfrm>
            <a:off x="11203388" y="7950"/>
            <a:ext cx="485029" cy="77127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24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B9D831-991D-4E1B-88DC-7BEB987BA6BC}"/>
              </a:ext>
            </a:extLst>
          </p:cNvPr>
          <p:cNvPicPr>
            <a:picLocks noChangeAspect="1"/>
          </p:cNvPicPr>
          <p:nvPr/>
        </p:nvPicPr>
        <p:blipFill>
          <a:blip r:embed="rId2"/>
          <a:stretch>
            <a:fillRect/>
          </a:stretch>
        </p:blipFill>
        <p:spPr>
          <a:xfrm>
            <a:off x="8102793" y="413331"/>
            <a:ext cx="3851082" cy="2686000"/>
          </a:xfrm>
          <a:prstGeom prst="rect">
            <a:avLst/>
          </a:prstGeom>
        </p:spPr>
      </p:pic>
      <p:sp>
        <p:nvSpPr>
          <p:cNvPr id="4" name="Slide Number Placeholder 3"/>
          <p:cNvSpPr>
            <a:spLocks noGrp="1"/>
          </p:cNvSpPr>
          <p:nvPr>
            <p:ph type="sldNum" sz="quarter" idx="12"/>
          </p:nvPr>
        </p:nvSpPr>
        <p:spPr/>
        <p:txBody>
          <a:bodyPr/>
          <a:lstStyle/>
          <a:p>
            <a:fld id="{9E95FB44-7746-41C3-A2F8-A34E863EED2F}" type="slidenum">
              <a:rPr lang="en-US" smtClean="0"/>
              <a:t>55</a:t>
            </a:fld>
            <a:endParaRPr lang="en-US" dirty="0"/>
          </a:p>
        </p:txBody>
      </p:sp>
      <p:sp>
        <p:nvSpPr>
          <p:cNvPr id="12" name="Footer Placeholder 11">
            <a:extLst>
              <a:ext uri="{FF2B5EF4-FFF2-40B4-BE49-F238E27FC236}">
                <a16:creationId xmlns:a16="http://schemas.microsoft.com/office/drawing/2014/main" id="{A7B54017-BFD1-4FAB-A966-E7407D6474BF}"/>
              </a:ext>
            </a:extLst>
          </p:cNvPr>
          <p:cNvSpPr>
            <a:spLocks noGrp="1"/>
          </p:cNvSpPr>
          <p:nvPr>
            <p:ph type="ftr" sz="quarter" idx="11"/>
          </p:nvPr>
        </p:nvSpPr>
        <p:spPr/>
        <p:txBody>
          <a:bodyPr/>
          <a:lstStyle/>
          <a:p>
            <a:r>
              <a:rPr lang="en-US"/>
              <a:t>MIS5214 Security Architecture</a:t>
            </a:r>
            <a:endParaRPr lang="en-US" dirty="0"/>
          </a:p>
        </p:txBody>
      </p:sp>
      <p:sp>
        <p:nvSpPr>
          <p:cNvPr id="10" name="Rounded Rectangle 14">
            <a:extLst>
              <a:ext uri="{FF2B5EF4-FFF2-40B4-BE49-F238E27FC236}">
                <a16:creationId xmlns:a16="http://schemas.microsoft.com/office/drawing/2014/main" id="{F923B216-77CE-4317-A64C-A2381F94FCF0}"/>
              </a:ext>
            </a:extLst>
          </p:cNvPr>
          <p:cNvSpPr/>
          <p:nvPr/>
        </p:nvSpPr>
        <p:spPr>
          <a:xfrm>
            <a:off x="8102793" y="2944448"/>
            <a:ext cx="3851082" cy="1391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8F15D898-4901-4962-8A5D-B0CED47C893C}"/>
              </a:ext>
            </a:extLst>
          </p:cNvPr>
          <p:cNvGrpSpPr/>
          <p:nvPr/>
        </p:nvGrpSpPr>
        <p:grpSpPr>
          <a:xfrm>
            <a:off x="619015" y="477068"/>
            <a:ext cx="6237850" cy="3705318"/>
            <a:chOff x="706479" y="636094"/>
            <a:chExt cx="4465707" cy="2652655"/>
          </a:xfrm>
        </p:grpSpPr>
        <p:pic>
          <p:nvPicPr>
            <p:cNvPr id="3" name="Picture 2">
              <a:extLst>
                <a:ext uri="{FF2B5EF4-FFF2-40B4-BE49-F238E27FC236}">
                  <a16:creationId xmlns:a16="http://schemas.microsoft.com/office/drawing/2014/main" id="{246B5C3B-579C-42B7-9639-0680AFAC02FF}"/>
                </a:ext>
              </a:extLst>
            </p:cNvPr>
            <p:cNvPicPr>
              <a:picLocks noChangeAspect="1"/>
            </p:cNvPicPr>
            <p:nvPr/>
          </p:nvPicPr>
          <p:blipFill>
            <a:blip r:embed="rId3"/>
            <a:stretch>
              <a:fillRect/>
            </a:stretch>
          </p:blipFill>
          <p:spPr>
            <a:xfrm>
              <a:off x="706479" y="636094"/>
              <a:ext cx="4465707" cy="2240474"/>
            </a:xfrm>
            <a:prstGeom prst="rect">
              <a:avLst/>
            </a:prstGeom>
          </p:spPr>
        </p:pic>
        <p:pic>
          <p:nvPicPr>
            <p:cNvPr id="11" name="Picture 10">
              <a:extLst>
                <a:ext uri="{FF2B5EF4-FFF2-40B4-BE49-F238E27FC236}">
                  <a16:creationId xmlns:a16="http://schemas.microsoft.com/office/drawing/2014/main" id="{13D71F78-1F92-4D38-8FBA-8E4F100489A9}"/>
                </a:ext>
              </a:extLst>
            </p:cNvPr>
            <p:cNvPicPr>
              <a:picLocks noChangeAspect="1"/>
            </p:cNvPicPr>
            <p:nvPr/>
          </p:nvPicPr>
          <p:blipFill>
            <a:blip r:embed="rId4"/>
            <a:stretch>
              <a:fillRect/>
            </a:stretch>
          </p:blipFill>
          <p:spPr>
            <a:xfrm>
              <a:off x="729341" y="2846751"/>
              <a:ext cx="4442845" cy="441998"/>
            </a:xfrm>
            <a:prstGeom prst="rect">
              <a:avLst/>
            </a:prstGeom>
          </p:spPr>
        </p:pic>
      </p:grpSp>
    </p:spTree>
    <p:extLst>
      <p:ext uri="{BB962C8B-B14F-4D97-AF65-F5344CB8AC3E}">
        <p14:creationId xmlns:p14="http://schemas.microsoft.com/office/powerpoint/2010/main" val="3658555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04973"/>
          </a:xfrm>
        </p:spPr>
        <p:txBody>
          <a:bodyPr/>
          <a:lstStyle/>
          <a:p>
            <a:r>
              <a:rPr lang="en-US" dirty="0"/>
              <a:t>Exercise  </a:t>
            </a:r>
          </a:p>
        </p:txBody>
      </p:sp>
      <p:sp>
        <p:nvSpPr>
          <p:cNvPr id="3" name="Content Placeholder 2"/>
          <p:cNvSpPr>
            <a:spLocks noGrp="1"/>
          </p:cNvSpPr>
          <p:nvPr>
            <p:ph idx="1"/>
          </p:nvPr>
        </p:nvSpPr>
        <p:spPr>
          <a:xfrm>
            <a:off x="772212" y="904974"/>
            <a:ext cx="11218683" cy="5590094"/>
          </a:xfrm>
        </p:spPr>
        <p:txBody>
          <a:bodyPr>
            <a:normAutofit/>
          </a:bodyPr>
          <a:lstStyle/>
          <a:p>
            <a:pPr marL="514350" indent="-514350">
              <a:buFont typeface="+mj-lt"/>
              <a:buAutoNum type="arabicPeriod"/>
            </a:pPr>
            <a:r>
              <a:rPr lang="en-US" dirty="0"/>
              <a:t>Using Google or your favorite search engine… </a:t>
            </a:r>
          </a:p>
          <a:p>
            <a:pPr lvl="1"/>
            <a:r>
              <a:rPr lang="en-US" dirty="0"/>
              <a:t>Find an organization’s IT risk assessment policy and procedures</a:t>
            </a:r>
          </a:p>
          <a:p>
            <a:pPr lvl="2"/>
            <a:r>
              <a:rPr lang="en-US" sz="2400" i="1" dirty="0"/>
              <a:t>Assess how well the policy meets requirements of RA-1 </a:t>
            </a:r>
          </a:p>
          <a:p>
            <a:pPr lvl="2"/>
            <a:r>
              <a:rPr lang="en-US" sz="2400" i="1" dirty="0"/>
              <a:t>Assess how well the procedures meet RA2 and RA3  </a:t>
            </a:r>
          </a:p>
          <a:p>
            <a:pPr marL="457200" lvl="1" indent="0">
              <a:buNone/>
            </a:pPr>
            <a:endParaRPr lang="en-US" dirty="0"/>
          </a:p>
          <a:p>
            <a:pPr marL="514350" indent="-514350">
              <a:buFont typeface="+mj-lt"/>
              <a:buAutoNum type="arabicPeriod"/>
            </a:pPr>
            <a:r>
              <a:rPr lang="en-US" dirty="0"/>
              <a:t>Return to class discussion in 20 minutes </a:t>
            </a:r>
          </a:p>
          <a:p>
            <a:pPr marL="514350" indent="-514350">
              <a:buFont typeface="+mj-lt"/>
              <a:buAutoNum type="arabicPeriod"/>
            </a:pPr>
            <a:r>
              <a:rPr lang="en-US" dirty="0"/>
              <a:t>Present your findings</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9E95FB44-7746-41C3-A2F8-A34E863EED2F}" type="slidenum">
              <a:rPr lang="en-US" smtClean="0"/>
              <a:t>56</a:t>
            </a:fld>
            <a:endParaRPr lang="en-US"/>
          </a:p>
        </p:txBody>
      </p:sp>
    </p:spTree>
    <p:extLst>
      <p:ext uri="{BB962C8B-B14F-4D97-AF65-F5344CB8AC3E}">
        <p14:creationId xmlns:p14="http://schemas.microsoft.com/office/powerpoint/2010/main" val="10148036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Case Study Assignment – due 1/30 midnight</a:t>
            </a:r>
          </a:p>
        </p:txBody>
      </p:sp>
      <p:sp>
        <p:nvSpPr>
          <p:cNvPr id="3" name="Slide Number Placeholder 2"/>
          <p:cNvSpPr>
            <a:spLocks noGrp="1"/>
          </p:cNvSpPr>
          <p:nvPr>
            <p:ph type="sldNum" sz="quarter" idx="12"/>
          </p:nvPr>
        </p:nvSpPr>
        <p:spPr/>
        <p:txBody>
          <a:bodyPr/>
          <a:lstStyle/>
          <a:p>
            <a:fld id="{9E95FB44-7746-41C3-A2F8-A34E863EED2F}" type="slidenum">
              <a:rPr lang="en-US" smtClean="0"/>
              <a:t>57</a:t>
            </a:fld>
            <a:endParaRPr lang="en-US"/>
          </a:p>
        </p:txBody>
      </p:sp>
      <p:pic>
        <p:nvPicPr>
          <p:cNvPr id="8" name="Picture 7">
            <a:extLst>
              <a:ext uri="{FF2B5EF4-FFF2-40B4-BE49-F238E27FC236}">
                <a16:creationId xmlns:a16="http://schemas.microsoft.com/office/drawing/2014/main" id="{AA1C0E3B-ED51-45A0-AE6A-7A85FB86B2CC}"/>
              </a:ext>
            </a:extLst>
          </p:cNvPr>
          <p:cNvPicPr>
            <a:picLocks noChangeAspect="1"/>
          </p:cNvPicPr>
          <p:nvPr/>
        </p:nvPicPr>
        <p:blipFill>
          <a:blip r:embed="rId3"/>
          <a:stretch>
            <a:fillRect/>
          </a:stretch>
        </p:blipFill>
        <p:spPr>
          <a:xfrm>
            <a:off x="113121" y="2177181"/>
            <a:ext cx="5868579" cy="3680295"/>
          </a:xfrm>
          <a:prstGeom prst="rect">
            <a:avLst/>
          </a:prstGeom>
        </p:spPr>
      </p:pic>
      <p:pic>
        <p:nvPicPr>
          <p:cNvPr id="5" name="Content Placeholder 4"/>
          <p:cNvPicPr>
            <a:picLocks noGrp="1" noChangeAspect="1"/>
          </p:cNvPicPr>
          <p:nvPr>
            <p:ph idx="1"/>
          </p:nvPr>
        </p:nvPicPr>
        <p:blipFill>
          <a:blip r:embed="rId4"/>
          <a:stretch>
            <a:fillRect/>
          </a:stretch>
        </p:blipFill>
        <p:spPr>
          <a:xfrm>
            <a:off x="4035909" y="1142306"/>
            <a:ext cx="3029106" cy="2222614"/>
          </a:xfrm>
          <a:prstGeom prst="rect">
            <a:avLst/>
          </a:prstGeom>
        </p:spPr>
      </p:pic>
      <p:sp>
        <p:nvSpPr>
          <p:cNvPr id="6" name="Rectangle 5"/>
          <p:cNvSpPr/>
          <p:nvPr/>
        </p:nvSpPr>
        <p:spPr>
          <a:xfrm>
            <a:off x="4685122" y="3493080"/>
            <a:ext cx="7393757" cy="3139321"/>
          </a:xfrm>
          <a:prstGeom prst="rect">
            <a:avLst/>
          </a:prstGeom>
        </p:spPr>
        <p:txBody>
          <a:bodyPr wrap="square">
            <a:spAutoFit/>
          </a:bodyPr>
          <a:lstStyle/>
          <a:p>
            <a:r>
              <a:rPr lang="en-US" b="1" i="0" dirty="0">
                <a:solidFill>
                  <a:srgbClr val="222222"/>
                </a:solidFill>
                <a:effectLst/>
                <a:latin typeface="Roboto"/>
              </a:rPr>
              <a:t>Questions:</a:t>
            </a:r>
            <a:endParaRPr lang="en-US" b="0" i="0" dirty="0">
              <a:solidFill>
                <a:srgbClr val="222222"/>
              </a:solidFill>
              <a:effectLst/>
              <a:latin typeface="Roboto"/>
            </a:endParaRPr>
          </a:p>
          <a:p>
            <a:pPr marL="342900" indent="-342900">
              <a:buFont typeface="+mj-lt"/>
              <a:buAutoNum type="arabicPeriod"/>
            </a:pPr>
            <a:r>
              <a:rPr lang="en-US" b="0" i="0" dirty="0">
                <a:solidFill>
                  <a:srgbClr val="222222"/>
                </a:solidFill>
                <a:effectLst/>
                <a:latin typeface="Roboto"/>
              </a:rPr>
              <a:t>Who are the major stakeholders associated with Nordic Data Grid Facility (NDGF) and </a:t>
            </a:r>
            <a:r>
              <a:rPr lang="en-US" b="0" i="0" dirty="0" err="1">
                <a:solidFill>
                  <a:srgbClr val="222222"/>
                </a:solidFill>
                <a:effectLst/>
                <a:latin typeface="Roboto"/>
              </a:rPr>
              <a:t>UniNETT</a:t>
            </a:r>
            <a:r>
              <a:rPr lang="en-US" b="0" i="0" dirty="0">
                <a:solidFill>
                  <a:srgbClr val="222222"/>
                </a:solidFill>
                <a:effectLst/>
                <a:latin typeface="Roboto"/>
              </a:rPr>
              <a:t>?  What critical resources are stored within the system and what concerns might stakeholders have regarding the resources?</a:t>
            </a:r>
          </a:p>
          <a:p>
            <a:pPr marL="342900" indent="-342900">
              <a:buFont typeface="+mj-lt"/>
              <a:buAutoNum type="arabicPeriod"/>
            </a:pPr>
            <a:r>
              <a:rPr lang="en-US" b="0" i="0" dirty="0">
                <a:solidFill>
                  <a:srgbClr val="222222"/>
                </a:solidFill>
                <a:effectLst/>
                <a:latin typeface="Roboto"/>
              </a:rPr>
              <a:t>How did employees, information security (</a:t>
            </a:r>
            <a:r>
              <a:rPr lang="en-US" b="0" i="0" dirty="0" err="1">
                <a:solidFill>
                  <a:srgbClr val="222222"/>
                </a:solidFill>
                <a:effectLst/>
                <a:latin typeface="Roboto"/>
              </a:rPr>
              <a:t>infosec</a:t>
            </a:r>
            <a:r>
              <a:rPr lang="en-US" b="0" i="0" dirty="0">
                <a:solidFill>
                  <a:srgbClr val="222222"/>
                </a:solidFill>
                <a:effectLst/>
                <a:latin typeface="Roboto"/>
              </a:rPr>
              <a:t>) processes, and </a:t>
            </a:r>
            <a:r>
              <a:rPr lang="en-US" b="0" i="0" dirty="0" err="1">
                <a:solidFill>
                  <a:srgbClr val="222222"/>
                </a:solidFill>
                <a:effectLst/>
                <a:latin typeface="Roboto"/>
              </a:rPr>
              <a:t>infosec</a:t>
            </a:r>
            <a:r>
              <a:rPr lang="en-US" b="0" i="0" dirty="0">
                <a:solidFill>
                  <a:srgbClr val="222222"/>
                </a:solidFill>
                <a:effectLst/>
                <a:latin typeface="Roboto"/>
              </a:rPr>
              <a:t> tools inadvertently help the attacker succeed in breaking into Titan?</a:t>
            </a:r>
          </a:p>
          <a:p>
            <a:pPr marL="342900" indent="-342900">
              <a:buFont typeface="+mj-lt"/>
              <a:buAutoNum type="arabicPeriod"/>
            </a:pPr>
            <a:r>
              <a:rPr lang="en-US" b="0" i="0" dirty="0">
                <a:solidFill>
                  <a:srgbClr val="222222"/>
                </a:solidFill>
                <a:effectLst/>
                <a:latin typeface="Roboto"/>
              </a:rPr>
              <a:t>What should </a:t>
            </a:r>
            <a:r>
              <a:rPr lang="en-US" b="0" i="0" dirty="0" err="1">
                <a:solidFill>
                  <a:srgbClr val="222222"/>
                </a:solidFill>
                <a:effectLst/>
                <a:latin typeface="Roboto"/>
              </a:rPr>
              <a:t>Margrete</a:t>
            </a:r>
            <a:r>
              <a:rPr lang="en-US" b="0" i="0" dirty="0">
                <a:solidFill>
                  <a:srgbClr val="222222"/>
                </a:solidFill>
                <a:effectLst/>
                <a:latin typeface="Roboto"/>
              </a:rPr>
              <a:t> </a:t>
            </a:r>
            <a:r>
              <a:rPr lang="en-US" b="0" i="0" dirty="0" err="1">
                <a:solidFill>
                  <a:srgbClr val="222222"/>
                </a:solidFill>
                <a:effectLst/>
                <a:latin typeface="Roboto"/>
              </a:rPr>
              <a:t>Raaum</a:t>
            </a:r>
            <a:r>
              <a:rPr lang="en-US" b="0" i="0" dirty="0">
                <a:solidFill>
                  <a:srgbClr val="222222"/>
                </a:solidFill>
                <a:effectLst/>
                <a:latin typeface="Roboto"/>
              </a:rPr>
              <a:t> do now? Would you suggest that Titan is ready to be turned on for local access? Is it ready to be reconnected to the computational grid?</a:t>
            </a:r>
          </a:p>
        </p:txBody>
      </p:sp>
    </p:spTree>
    <p:extLst>
      <p:ext uri="{BB962C8B-B14F-4D97-AF65-F5344CB8AC3E}">
        <p14:creationId xmlns:p14="http://schemas.microsoft.com/office/powerpoint/2010/main" val="183230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Agenda</a:t>
            </a:r>
          </a:p>
        </p:txBody>
      </p:sp>
      <p:sp>
        <p:nvSpPr>
          <p:cNvPr id="3" name="Content Placeholder 2"/>
          <p:cNvSpPr>
            <a:spLocks noGrp="1"/>
          </p:cNvSpPr>
          <p:nvPr>
            <p:ph idx="1"/>
          </p:nvPr>
        </p:nvSpPr>
        <p:spPr>
          <a:xfrm>
            <a:off x="838200" y="1046136"/>
            <a:ext cx="10515600" cy="5130827"/>
          </a:xfrm>
        </p:spPr>
        <p:txBody>
          <a:bodyPr>
            <a:normAutofit fontScale="92500" lnSpcReduction="10000"/>
          </a:bodyPr>
          <a:lstStyle/>
          <a:p>
            <a:pPr>
              <a:buFont typeface="Wingdings" panose="05000000000000000000" pitchFamily="2" charset="2"/>
              <a:buChar char="ü"/>
            </a:pPr>
            <a:r>
              <a:rPr lang="en-US" dirty="0"/>
              <a:t>NIST Risk Management Framework and FIPS 199</a:t>
            </a:r>
          </a:p>
          <a:p>
            <a:pPr>
              <a:buFont typeface="Wingdings" panose="05000000000000000000" pitchFamily="2" charset="2"/>
              <a:buChar char="ü"/>
            </a:pPr>
            <a:r>
              <a:rPr lang="en-US" dirty="0"/>
              <a:t>Use of NIST SP 800-60 Volume 1 and Volume 2</a:t>
            </a:r>
          </a:p>
          <a:p>
            <a:pPr>
              <a:buFont typeface="Wingdings" panose="05000000000000000000" pitchFamily="2" charset="2"/>
              <a:buChar char="ü"/>
            </a:pPr>
            <a:r>
              <a:rPr lang="en-US" dirty="0"/>
              <a:t>Exercise – </a:t>
            </a:r>
            <a:r>
              <a:rPr lang="en-US" i="1" dirty="0"/>
              <a:t>Finalize impact levels</a:t>
            </a:r>
          </a:p>
          <a:p>
            <a:pPr>
              <a:buFont typeface="Wingdings" panose="05000000000000000000" pitchFamily="2" charset="2"/>
              <a:buChar char="ü"/>
            </a:pPr>
            <a:r>
              <a:rPr lang="en-US" i="1" dirty="0"/>
              <a:t>Exercise – Determine and finalize impact levels</a:t>
            </a:r>
          </a:p>
          <a:p>
            <a:pPr>
              <a:buFont typeface="Wingdings" panose="05000000000000000000" pitchFamily="2" charset="2"/>
              <a:buChar char="ü"/>
            </a:pPr>
            <a:r>
              <a:rPr lang="en-US" i="1" dirty="0"/>
              <a:t>Exercise – Determine Information and Information System Types and provisional security categorization</a:t>
            </a:r>
          </a:p>
          <a:p>
            <a:pPr>
              <a:buFont typeface="Wingdings" panose="05000000000000000000" pitchFamily="2" charset="2"/>
              <a:buChar char="ü"/>
            </a:pPr>
            <a:r>
              <a:rPr lang="en-US" dirty="0"/>
              <a:t>Security Control Baselines – review</a:t>
            </a:r>
          </a:p>
          <a:p>
            <a:pPr lvl="1">
              <a:buFont typeface="Wingdings" panose="05000000000000000000" pitchFamily="2" charset="2"/>
              <a:buChar char="ü"/>
            </a:pPr>
            <a:r>
              <a:rPr lang="en-US" dirty="0"/>
              <a:t>FIPS 200  and NIST 800-53 Security Control Baselines</a:t>
            </a:r>
          </a:p>
          <a:p>
            <a:pPr lvl="1">
              <a:buFont typeface="Wingdings" panose="05000000000000000000" pitchFamily="2" charset="2"/>
              <a:buChar char="ü"/>
            </a:pPr>
            <a:r>
              <a:rPr lang="en-US" dirty="0"/>
              <a:t>Security Control Families</a:t>
            </a:r>
          </a:p>
          <a:p>
            <a:pPr>
              <a:buFont typeface="Wingdings" panose="05000000000000000000" pitchFamily="2" charset="2"/>
              <a:buChar char="ü"/>
            </a:pPr>
            <a:r>
              <a:rPr lang="en-US" dirty="0"/>
              <a:t>Risk Assessment Controls</a:t>
            </a:r>
          </a:p>
          <a:p>
            <a:pPr>
              <a:buFont typeface="Wingdings" panose="05000000000000000000" pitchFamily="2" charset="2"/>
              <a:buChar char="ü"/>
            </a:pPr>
            <a:r>
              <a:rPr lang="en-US" dirty="0"/>
              <a:t>Team Exercise </a:t>
            </a:r>
            <a:r>
              <a:rPr lang="en-US" i="1" dirty="0"/>
              <a:t>Find and assess risk assessment policy</a:t>
            </a:r>
          </a:p>
          <a:p>
            <a:pPr>
              <a:buFont typeface="Wingdings" panose="05000000000000000000" pitchFamily="2" charset="2"/>
              <a:buChar char="ü"/>
            </a:pPr>
            <a:r>
              <a:rPr lang="en-US" dirty="0"/>
              <a:t>Next Time: Case Study 1</a:t>
            </a:r>
          </a:p>
        </p:txBody>
      </p:sp>
      <p:sp>
        <p:nvSpPr>
          <p:cNvPr id="4" name="Slide Number Placeholder 3"/>
          <p:cNvSpPr>
            <a:spLocks noGrp="1"/>
          </p:cNvSpPr>
          <p:nvPr>
            <p:ph type="sldNum" sz="quarter" idx="12"/>
          </p:nvPr>
        </p:nvSpPr>
        <p:spPr/>
        <p:txBody>
          <a:bodyPr/>
          <a:lstStyle/>
          <a:p>
            <a:fld id="{9E95FB44-7746-41C3-A2F8-A34E863EED2F}" type="slidenum">
              <a:rPr lang="en-US" smtClean="0"/>
              <a:t>58</a:t>
            </a:fld>
            <a:endParaRPr lang="en-US"/>
          </a:p>
        </p:txBody>
      </p:sp>
      <p:sp>
        <p:nvSpPr>
          <p:cNvPr id="5" name="Footer Placeholder 4">
            <a:extLst>
              <a:ext uri="{FF2B5EF4-FFF2-40B4-BE49-F238E27FC236}">
                <a16:creationId xmlns:a16="http://schemas.microsoft.com/office/drawing/2014/main" id="{6D05B07C-DB13-46E3-954E-C45C7236DB86}"/>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41267598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 #3</a:t>
            </a:r>
          </a:p>
        </p:txBody>
      </p:sp>
      <p:sp>
        <p:nvSpPr>
          <p:cNvPr id="3" name="Subtitle 2"/>
          <p:cNvSpPr>
            <a:spLocks noGrp="1"/>
          </p:cNvSpPr>
          <p:nvPr>
            <p:ph type="subTitle" idx="1"/>
          </p:nvPr>
        </p:nvSpPr>
        <p:spPr/>
        <p:txBody>
          <a:bodyPr/>
          <a:lstStyle/>
          <a:p>
            <a:r>
              <a:rPr lang="en-US" dirty="0"/>
              <a:t>MIS5214</a:t>
            </a:r>
          </a:p>
          <a:p>
            <a:endParaRPr lang="en-US" dirty="0"/>
          </a:p>
          <a:p>
            <a:r>
              <a:rPr lang="en-US" sz="4400" dirty="0"/>
              <a:t>Planning and Policy</a:t>
            </a:r>
          </a:p>
        </p:txBody>
      </p:sp>
    </p:spTree>
    <p:extLst>
      <p:ext uri="{BB962C8B-B14F-4D97-AF65-F5344CB8AC3E}">
        <p14:creationId xmlns:p14="http://schemas.microsoft.com/office/powerpoint/2010/main" val="35089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093077"/>
          </a:xfrm>
        </p:spPr>
        <p:txBody>
          <a:bodyPr/>
          <a:lstStyle/>
          <a:p>
            <a:r>
              <a:rPr lang="en-US" dirty="0"/>
              <a:t>Mapping IS Types to Security Categories</a:t>
            </a:r>
          </a:p>
        </p:txBody>
      </p:sp>
      <p:pic>
        <p:nvPicPr>
          <p:cNvPr id="4" name="Picture 3"/>
          <p:cNvPicPr>
            <a:picLocks noChangeAspect="1"/>
          </p:cNvPicPr>
          <p:nvPr/>
        </p:nvPicPr>
        <p:blipFill>
          <a:blip r:embed="rId3">
            <a:duotone>
              <a:prstClr val="black"/>
              <a:schemeClr val="accent6">
                <a:tint val="45000"/>
                <a:satMod val="400000"/>
              </a:schemeClr>
            </a:duotone>
          </a:blip>
          <a:stretch>
            <a:fillRect/>
          </a:stretch>
        </p:blipFill>
        <p:spPr>
          <a:xfrm>
            <a:off x="1174068" y="1093077"/>
            <a:ext cx="3692400" cy="4478801"/>
          </a:xfrm>
          <a:prstGeom prst="rect">
            <a:avLst/>
          </a:prstGeom>
          <a:ln w="25400">
            <a:solidFill>
              <a:schemeClr val="tx1"/>
            </a:solidFill>
          </a:ln>
        </p:spPr>
      </p:pic>
      <p:pic>
        <p:nvPicPr>
          <p:cNvPr id="5" name="Picture 4"/>
          <p:cNvPicPr>
            <a:picLocks noChangeAspect="1"/>
          </p:cNvPicPr>
          <p:nvPr/>
        </p:nvPicPr>
        <p:blipFill>
          <a:blip r:embed="rId4">
            <a:duotone>
              <a:prstClr val="black"/>
              <a:srgbClr val="D9C3A5">
                <a:tint val="50000"/>
                <a:satMod val="180000"/>
              </a:srgbClr>
            </a:duotone>
          </a:blip>
          <a:stretch>
            <a:fillRect/>
          </a:stretch>
        </p:blipFill>
        <p:spPr>
          <a:xfrm>
            <a:off x="6735827" y="1093078"/>
            <a:ext cx="3599896" cy="4478800"/>
          </a:xfrm>
          <a:prstGeom prst="rect">
            <a:avLst/>
          </a:prstGeom>
          <a:ln w="25400">
            <a:solidFill>
              <a:schemeClr val="tx1"/>
            </a:solidFill>
          </a:ln>
        </p:spPr>
      </p:pic>
      <p:sp>
        <p:nvSpPr>
          <p:cNvPr id="3" name="Slide Number Placeholder 2"/>
          <p:cNvSpPr>
            <a:spLocks noGrp="1"/>
          </p:cNvSpPr>
          <p:nvPr>
            <p:ph type="sldNum" sz="quarter" idx="12"/>
          </p:nvPr>
        </p:nvSpPr>
        <p:spPr/>
        <p:txBody>
          <a:bodyPr/>
          <a:lstStyle/>
          <a:p>
            <a:fld id="{9E95FB44-7746-41C3-A2F8-A34E863EED2F}" type="slidenum">
              <a:rPr lang="en-US" smtClean="0"/>
              <a:t>6</a:t>
            </a:fld>
            <a:endParaRPr lang="en-US" dirty="0"/>
          </a:p>
        </p:txBody>
      </p:sp>
      <p:sp>
        <p:nvSpPr>
          <p:cNvPr id="6" name="Footer Placeholder 5">
            <a:extLst>
              <a:ext uri="{FF2B5EF4-FFF2-40B4-BE49-F238E27FC236}">
                <a16:creationId xmlns:a16="http://schemas.microsoft.com/office/drawing/2014/main" id="{00DDB6EC-0EF2-4BA4-986A-585D7813CBC0}"/>
              </a:ext>
            </a:extLst>
          </p:cNvPr>
          <p:cNvSpPr>
            <a:spLocks noGrp="1"/>
          </p:cNvSpPr>
          <p:nvPr>
            <p:ph type="ftr" sz="quarter" idx="11"/>
          </p:nvPr>
        </p:nvSpPr>
        <p:spPr/>
        <p:txBody>
          <a:bodyPr/>
          <a:lstStyle/>
          <a:p>
            <a:r>
              <a:rPr lang="en-US"/>
              <a:t>MIS5214 Security Architecture</a:t>
            </a:r>
            <a:endParaRPr lang="en-US" dirty="0"/>
          </a:p>
        </p:txBody>
      </p:sp>
      <p:sp>
        <p:nvSpPr>
          <p:cNvPr id="8" name="TextBox 7">
            <a:extLst>
              <a:ext uri="{FF2B5EF4-FFF2-40B4-BE49-F238E27FC236}">
                <a16:creationId xmlns:a16="http://schemas.microsoft.com/office/drawing/2014/main" id="{84A6663D-6407-482E-8DCE-1DB34FA64D8B}"/>
              </a:ext>
            </a:extLst>
          </p:cNvPr>
          <p:cNvSpPr txBox="1"/>
          <p:nvPr/>
        </p:nvSpPr>
        <p:spPr>
          <a:xfrm>
            <a:off x="814630" y="5594782"/>
            <a:ext cx="9041323" cy="369332"/>
          </a:xfrm>
          <a:prstGeom prst="rect">
            <a:avLst/>
          </a:prstGeom>
          <a:noFill/>
        </p:spPr>
        <p:txBody>
          <a:bodyPr wrap="square">
            <a:spAutoFit/>
          </a:bodyPr>
          <a:lstStyle/>
          <a:p>
            <a:r>
              <a:rPr lang="en-US" dirty="0">
                <a:hlinkClick r:id="rId5"/>
              </a:rPr>
              <a:t>https://nvlpubs.nist.gov/nistpubs/Legacy/SP/nistspecialpublication800-60v1r1.pdf</a:t>
            </a:r>
            <a:endParaRPr lang="en-US" dirty="0"/>
          </a:p>
        </p:txBody>
      </p:sp>
      <p:sp>
        <p:nvSpPr>
          <p:cNvPr id="10" name="TextBox 9">
            <a:extLst>
              <a:ext uri="{FF2B5EF4-FFF2-40B4-BE49-F238E27FC236}">
                <a16:creationId xmlns:a16="http://schemas.microsoft.com/office/drawing/2014/main" id="{4F18AA99-D44F-47F2-861F-F49B3F5588C7}"/>
              </a:ext>
            </a:extLst>
          </p:cNvPr>
          <p:cNvSpPr txBox="1"/>
          <p:nvPr/>
        </p:nvSpPr>
        <p:spPr>
          <a:xfrm>
            <a:off x="830450" y="5892581"/>
            <a:ext cx="8553773" cy="369332"/>
          </a:xfrm>
          <a:prstGeom prst="rect">
            <a:avLst/>
          </a:prstGeom>
          <a:noFill/>
        </p:spPr>
        <p:txBody>
          <a:bodyPr wrap="square">
            <a:spAutoFit/>
          </a:bodyPr>
          <a:lstStyle/>
          <a:p>
            <a:r>
              <a:rPr lang="en-US" dirty="0">
                <a:hlinkClick r:id="rId6"/>
              </a:rPr>
              <a:t>https://nvlpubs.nist.gov/nistpubs/Legacy/SP/nistspecialpublication800-60v2r1.pdf</a:t>
            </a:r>
            <a:endParaRPr lang="en-US" dirty="0"/>
          </a:p>
        </p:txBody>
      </p:sp>
    </p:spTree>
    <p:extLst>
      <p:ext uri="{BB962C8B-B14F-4D97-AF65-F5344CB8AC3E}">
        <p14:creationId xmlns:p14="http://schemas.microsoft.com/office/powerpoint/2010/main" val="199554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02194" y="1691148"/>
            <a:ext cx="9332136" cy="4604874"/>
          </a:xfrm>
          <a:prstGeom prst="rect">
            <a:avLst/>
          </a:prstGeom>
        </p:spPr>
      </p:pic>
      <p:pic>
        <p:nvPicPr>
          <p:cNvPr id="5" name="Picture 4"/>
          <p:cNvPicPr>
            <a:picLocks noChangeAspect="1"/>
          </p:cNvPicPr>
          <p:nvPr/>
        </p:nvPicPr>
        <p:blipFill>
          <a:blip r:embed="rId4">
            <a:duotone>
              <a:prstClr val="black"/>
              <a:schemeClr val="accent6">
                <a:tint val="45000"/>
                <a:satMod val="400000"/>
              </a:schemeClr>
            </a:duotone>
          </a:blip>
          <a:stretch>
            <a:fillRect/>
          </a:stretch>
        </p:blipFill>
        <p:spPr>
          <a:xfrm>
            <a:off x="0" y="0"/>
            <a:ext cx="2638097" cy="3196156"/>
          </a:xfrm>
          <a:prstGeom prst="rect">
            <a:avLst/>
          </a:prstGeom>
        </p:spPr>
      </p:pic>
      <p:sp>
        <p:nvSpPr>
          <p:cNvPr id="6" name="Rectangle 5"/>
          <p:cNvSpPr/>
          <p:nvPr/>
        </p:nvSpPr>
        <p:spPr>
          <a:xfrm>
            <a:off x="3043476" y="698966"/>
            <a:ext cx="8492359" cy="369332"/>
          </a:xfrm>
          <a:prstGeom prst="rect">
            <a:avLst/>
          </a:prstGeom>
        </p:spPr>
        <p:txBody>
          <a:bodyPr wrap="square">
            <a:spAutoFit/>
          </a:bodyPr>
          <a:lstStyle/>
          <a:p>
            <a:r>
              <a:rPr lang="en-US" dirty="0"/>
              <a:t>http://nvlpubs.nist.gov/nistpubs/Legacy/SP/nistspecialpublication800-60v1r1.pdf</a:t>
            </a:r>
          </a:p>
        </p:txBody>
      </p:sp>
      <p:sp>
        <p:nvSpPr>
          <p:cNvPr id="2" name="Rounded Rectangle 1"/>
          <p:cNvSpPr/>
          <p:nvPr/>
        </p:nvSpPr>
        <p:spPr>
          <a:xfrm>
            <a:off x="3043476" y="2054942"/>
            <a:ext cx="1961143" cy="66859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9E95FB44-7746-41C3-A2F8-A34E863EED2F}" type="slidenum">
              <a:rPr lang="en-US" smtClean="0"/>
              <a:t>7</a:t>
            </a:fld>
            <a:endParaRPr lang="en-US" dirty="0"/>
          </a:p>
        </p:txBody>
      </p:sp>
      <p:sp>
        <p:nvSpPr>
          <p:cNvPr id="7" name="Footer Placeholder 6">
            <a:extLst>
              <a:ext uri="{FF2B5EF4-FFF2-40B4-BE49-F238E27FC236}">
                <a16:creationId xmlns:a16="http://schemas.microsoft.com/office/drawing/2014/main" id="{9413CD84-9C22-4170-92F6-4C66B8FA2769}"/>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207170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25" y="0"/>
            <a:ext cx="12158776" cy="1325563"/>
          </a:xfrm>
        </p:spPr>
        <p:txBody>
          <a:bodyPr>
            <a:normAutofit/>
          </a:bodyPr>
          <a:lstStyle/>
          <a:p>
            <a:r>
              <a:rPr lang="en-US" sz="4000" b="1" dirty="0"/>
              <a:t>2 Broad types of Information and Information Systems</a:t>
            </a:r>
          </a:p>
        </p:txBody>
      </p:sp>
      <p:sp>
        <p:nvSpPr>
          <p:cNvPr id="3" name="Content Placeholder 2"/>
          <p:cNvSpPr>
            <a:spLocks noGrp="1"/>
          </p:cNvSpPr>
          <p:nvPr>
            <p:ph idx="1"/>
          </p:nvPr>
        </p:nvSpPr>
        <p:spPr>
          <a:xfrm>
            <a:off x="2533880" y="1222872"/>
            <a:ext cx="9658121" cy="4247996"/>
          </a:xfrm>
        </p:spPr>
        <p:txBody>
          <a:bodyPr/>
          <a:lstStyle/>
          <a:p>
            <a:pPr marL="514350" indent="-514350">
              <a:buFont typeface="+mj-lt"/>
              <a:buAutoNum type="arabicPeriod"/>
            </a:pPr>
            <a:r>
              <a:rPr lang="en-US" b="1" dirty="0"/>
              <a:t>Mission-based Information &amp; Information Systems</a:t>
            </a:r>
          </a:p>
          <a:p>
            <a:pPr marL="514350" indent="-514350">
              <a:buFont typeface="+mj-lt"/>
              <a:buAutoNum type="arabicPeriod"/>
            </a:pPr>
            <a:endParaRPr lang="en-US" dirty="0"/>
          </a:p>
          <a:p>
            <a:pPr marL="514350" indent="-514350">
              <a:buFont typeface="+mj-lt"/>
              <a:buAutoNum type="arabicPeriod"/>
            </a:pPr>
            <a:r>
              <a:rPr lang="en-US" dirty="0"/>
              <a:t>Management and Support Information &amp; Information Systems</a:t>
            </a:r>
          </a:p>
        </p:txBody>
      </p:sp>
      <p:pic>
        <p:nvPicPr>
          <p:cNvPr id="4" name="Picture 3"/>
          <p:cNvPicPr>
            <a:picLocks noChangeAspect="1"/>
          </p:cNvPicPr>
          <p:nvPr/>
        </p:nvPicPr>
        <p:blipFill>
          <a:blip r:embed="rId3">
            <a:duotone>
              <a:prstClr val="black"/>
              <a:schemeClr val="accent6">
                <a:tint val="45000"/>
                <a:satMod val="400000"/>
              </a:schemeClr>
            </a:duotone>
          </a:blip>
          <a:stretch>
            <a:fillRect/>
          </a:stretch>
        </p:blipFill>
        <p:spPr>
          <a:xfrm>
            <a:off x="33225" y="2919469"/>
            <a:ext cx="3250851" cy="3938531"/>
          </a:xfrm>
          <a:prstGeom prst="rect">
            <a:avLst/>
          </a:prstGeom>
        </p:spPr>
      </p:pic>
      <p:sp>
        <p:nvSpPr>
          <p:cNvPr id="5" name="Slide Number Placeholder 4"/>
          <p:cNvSpPr>
            <a:spLocks noGrp="1"/>
          </p:cNvSpPr>
          <p:nvPr>
            <p:ph type="sldNum" sz="quarter" idx="12"/>
          </p:nvPr>
        </p:nvSpPr>
        <p:spPr/>
        <p:txBody>
          <a:bodyPr/>
          <a:lstStyle/>
          <a:p>
            <a:fld id="{9E95FB44-7746-41C3-A2F8-A34E863EED2F}" type="slidenum">
              <a:rPr lang="en-US" smtClean="0"/>
              <a:t>8</a:t>
            </a:fld>
            <a:endParaRPr lang="en-US" dirty="0"/>
          </a:p>
        </p:txBody>
      </p:sp>
      <p:sp>
        <p:nvSpPr>
          <p:cNvPr id="6" name="Footer Placeholder 5">
            <a:extLst>
              <a:ext uri="{FF2B5EF4-FFF2-40B4-BE49-F238E27FC236}">
                <a16:creationId xmlns:a16="http://schemas.microsoft.com/office/drawing/2014/main" id="{E1F90941-E579-4517-9407-1E3C25018055}"/>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402439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325563"/>
          </a:xfrm>
        </p:spPr>
        <p:txBody>
          <a:bodyPr>
            <a:normAutofit/>
          </a:bodyPr>
          <a:lstStyle/>
          <a:p>
            <a:r>
              <a:rPr lang="en-US" b="1" dirty="0"/>
              <a:t>Mission-based Information and Information Systems</a:t>
            </a:r>
            <a:br>
              <a:rPr lang="en-US" dirty="0"/>
            </a:br>
            <a:endParaRPr lang="en-US" dirty="0"/>
          </a:p>
        </p:txBody>
      </p:sp>
      <p:sp>
        <p:nvSpPr>
          <p:cNvPr id="3" name="Content Placeholder 2"/>
          <p:cNvSpPr>
            <a:spLocks noGrp="1"/>
          </p:cNvSpPr>
          <p:nvPr>
            <p:ph idx="1"/>
          </p:nvPr>
        </p:nvSpPr>
        <p:spPr>
          <a:xfrm>
            <a:off x="270641" y="861848"/>
            <a:ext cx="5717629" cy="5906814"/>
          </a:xfrm>
        </p:spPr>
        <p:txBody>
          <a:bodyPr>
            <a:normAutofit fontScale="92500" lnSpcReduction="10000"/>
          </a:bodyPr>
          <a:lstStyle/>
          <a:p>
            <a:pPr marL="514350" indent="-514350">
              <a:buFont typeface="+mj-lt"/>
              <a:buAutoNum type="arabicPeriod"/>
            </a:pPr>
            <a:r>
              <a:rPr lang="en-US" dirty="0"/>
              <a:t>Defense and National Security</a:t>
            </a:r>
          </a:p>
          <a:p>
            <a:pPr marL="514350" indent="-514350">
              <a:buFont typeface="+mj-lt"/>
              <a:buAutoNum type="arabicPeriod"/>
            </a:pPr>
            <a:r>
              <a:rPr lang="en-US" dirty="0"/>
              <a:t>Homeland Security</a:t>
            </a:r>
          </a:p>
          <a:p>
            <a:pPr marL="514350" indent="-514350">
              <a:buFont typeface="+mj-lt"/>
              <a:buAutoNum type="arabicPeriod"/>
            </a:pPr>
            <a:r>
              <a:rPr lang="en-US" dirty="0"/>
              <a:t>Intelligence Operations</a:t>
            </a:r>
          </a:p>
          <a:p>
            <a:pPr marL="514350" indent="-514350">
              <a:buFont typeface="+mj-lt"/>
              <a:buAutoNum type="arabicPeriod"/>
            </a:pPr>
            <a:r>
              <a:rPr lang="en-US" dirty="0"/>
              <a:t>Disaster Management</a:t>
            </a:r>
          </a:p>
          <a:p>
            <a:pPr marL="514350" indent="-514350">
              <a:buFont typeface="+mj-lt"/>
              <a:buAutoNum type="arabicPeriod"/>
            </a:pPr>
            <a:r>
              <a:rPr lang="en-US" dirty="0"/>
              <a:t>International Affairs and Commerce</a:t>
            </a:r>
          </a:p>
          <a:p>
            <a:pPr marL="514350" indent="-514350">
              <a:buFont typeface="+mj-lt"/>
              <a:buAutoNum type="arabicPeriod"/>
            </a:pPr>
            <a:r>
              <a:rPr lang="en-US" dirty="0"/>
              <a:t>Natural Resources</a:t>
            </a:r>
          </a:p>
          <a:p>
            <a:pPr marL="514350" indent="-514350">
              <a:buFont typeface="+mj-lt"/>
              <a:buAutoNum type="arabicPeriod"/>
            </a:pPr>
            <a:r>
              <a:rPr lang="en-US" dirty="0"/>
              <a:t>Energy</a:t>
            </a:r>
          </a:p>
          <a:p>
            <a:pPr marL="514350" indent="-514350">
              <a:buFont typeface="+mj-lt"/>
              <a:buAutoNum type="arabicPeriod"/>
            </a:pPr>
            <a:r>
              <a:rPr lang="en-US" dirty="0"/>
              <a:t>Environmental Management</a:t>
            </a:r>
          </a:p>
          <a:p>
            <a:pPr marL="514350" indent="-514350">
              <a:buFont typeface="+mj-lt"/>
              <a:buAutoNum type="arabicPeriod"/>
            </a:pPr>
            <a:r>
              <a:rPr lang="en-US" dirty="0"/>
              <a:t>Economic Development</a:t>
            </a:r>
          </a:p>
          <a:p>
            <a:pPr marL="514350" indent="-514350">
              <a:buFont typeface="+mj-lt"/>
              <a:buAutoNum type="arabicPeriod"/>
            </a:pPr>
            <a:r>
              <a:rPr lang="en-US" dirty="0"/>
              <a:t>Community and Social Services</a:t>
            </a:r>
          </a:p>
          <a:p>
            <a:pPr marL="514350" indent="-514350">
              <a:buFont typeface="+mj-lt"/>
              <a:buAutoNum type="arabicPeriod"/>
            </a:pPr>
            <a:r>
              <a:rPr lang="en-US" dirty="0"/>
              <a:t>Transportation</a:t>
            </a:r>
          </a:p>
          <a:p>
            <a:pPr marL="514350" indent="-514350">
              <a:buFont typeface="+mj-lt"/>
              <a:buAutoNum type="arabicPeriod"/>
            </a:pPr>
            <a:r>
              <a:rPr lang="en-US" dirty="0"/>
              <a:t>Education</a:t>
            </a:r>
          </a:p>
          <a:p>
            <a:pPr marL="514350" indent="-514350">
              <a:buFont typeface="+mj-lt"/>
              <a:buAutoNum type="arabicPeriod"/>
            </a:pPr>
            <a:r>
              <a:rPr lang="en-US" dirty="0"/>
              <a:t>Workforce Management</a:t>
            </a:r>
          </a:p>
        </p:txBody>
      </p:sp>
      <p:sp>
        <p:nvSpPr>
          <p:cNvPr id="4" name="Content Placeholder 2"/>
          <p:cNvSpPr txBox="1">
            <a:spLocks/>
          </p:cNvSpPr>
          <p:nvPr/>
        </p:nvSpPr>
        <p:spPr>
          <a:xfrm>
            <a:off x="5988270" y="1195004"/>
            <a:ext cx="54469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5759669" y="861848"/>
            <a:ext cx="6432331" cy="590681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4"/>
            </a:pPr>
            <a:r>
              <a:rPr lang="en-US" dirty="0"/>
              <a:t>Health</a:t>
            </a:r>
          </a:p>
          <a:p>
            <a:pPr marL="514350" indent="-514350">
              <a:buFont typeface="+mj-lt"/>
              <a:buAutoNum type="arabicPeriod" startAt="14"/>
            </a:pPr>
            <a:r>
              <a:rPr lang="en-US" dirty="0"/>
              <a:t>Income Security</a:t>
            </a:r>
          </a:p>
          <a:p>
            <a:pPr marL="514350" indent="-514350">
              <a:buFont typeface="+mj-lt"/>
              <a:buAutoNum type="arabicPeriod" startAt="14"/>
            </a:pPr>
            <a:r>
              <a:rPr lang="en-US" dirty="0"/>
              <a:t>Law Enforcement</a:t>
            </a:r>
          </a:p>
          <a:p>
            <a:pPr marL="514350" indent="-514350">
              <a:buFont typeface="+mj-lt"/>
              <a:buAutoNum type="arabicPeriod" startAt="14"/>
            </a:pPr>
            <a:r>
              <a:rPr lang="en-US" dirty="0"/>
              <a:t>Litigation and Judicial Activities</a:t>
            </a:r>
          </a:p>
          <a:p>
            <a:pPr marL="514350" indent="-514350">
              <a:buFont typeface="+mj-lt"/>
              <a:buAutoNum type="arabicPeriod" startAt="14"/>
            </a:pPr>
            <a:r>
              <a:rPr lang="en-US" dirty="0"/>
              <a:t>Federal Correctional Activities</a:t>
            </a:r>
          </a:p>
          <a:p>
            <a:pPr marL="514350" indent="-514350">
              <a:buFont typeface="+mj-lt"/>
              <a:buAutoNum type="arabicPeriod" startAt="14"/>
            </a:pPr>
            <a:r>
              <a:rPr lang="en-US" dirty="0"/>
              <a:t>General Sciences and Innovation</a:t>
            </a:r>
          </a:p>
          <a:p>
            <a:pPr marL="514350" indent="-514350">
              <a:buFont typeface="+mj-lt"/>
              <a:buAutoNum type="arabicPeriod" startAt="14"/>
            </a:pPr>
            <a:r>
              <a:rPr lang="en-US" dirty="0"/>
              <a:t>Knowledge Creation and Management</a:t>
            </a:r>
          </a:p>
          <a:p>
            <a:pPr marL="514350" indent="-514350">
              <a:buFont typeface="+mj-lt"/>
              <a:buAutoNum type="arabicPeriod" startAt="14"/>
            </a:pPr>
            <a:r>
              <a:rPr lang="en-US" dirty="0"/>
              <a:t>Regulatory Compliance and Enforcement</a:t>
            </a:r>
          </a:p>
          <a:p>
            <a:pPr marL="514350" indent="-514350">
              <a:buFont typeface="+mj-lt"/>
              <a:buAutoNum type="arabicPeriod" startAt="14"/>
            </a:pPr>
            <a:r>
              <a:rPr lang="en-US" dirty="0"/>
              <a:t>Public Goods Creation and Management</a:t>
            </a:r>
          </a:p>
          <a:p>
            <a:pPr marL="514350" indent="-514350">
              <a:buFont typeface="+mj-lt"/>
              <a:buAutoNum type="arabicPeriod" startAt="14"/>
            </a:pPr>
            <a:r>
              <a:rPr lang="en-US" dirty="0"/>
              <a:t>Federal Financial Assistance</a:t>
            </a:r>
          </a:p>
          <a:p>
            <a:pPr marL="514350" indent="-514350">
              <a:buFont typeface="+mj-lt"/>
              <a:buAutoNum type="arabicPeriod" startAt="14"/>
            </a:pPr>
            <a:r>
              <a:rPr lang="en-US" dirty="0"/>
              <a:t>Credit and Insurance</a:t>
            </a:r>
          </a:p>
          <a:p>
            <a:pPr marL="514350" indent="-514350">
              <a:buFont typeface="+mj-lt"/>
              <a:buAutoNum type="arabicPeriod" startAt="14"/>
            </a:pPr>
            <a:r>
              <a:rPr lang="en-US" dirty="0"/>
              <a:t>Transfers to State/Local Governments</a:t>
            </a:r>
          </a:p>
          <a:p>
            <a:pPr marL="514350" indent="-514350">
              <a:buFont typeface="+mj-lt"/>
              <a:buAutoNum type="arabicPeriod" startAt="14"/>
            </a:pPr>
            <a:r>
              <a:rPr lang="en-US" dirty="0"/>
              <a:t>Direct Services for Citizens</a:t>
            </a:r>
          </a:p>
          <a:p>
            <a:endParaRPr lang="en-US" dirty="0"/>
          </a:p>
          <a:p>
            <a:endParaRPr lang="en-US" dirty="0"/>
          </a:p>
        </p:txBody>
      </p:sp>
      <p:sp>
        <p:nvSpPr>
          <p:cNvPr id="7" name="Rounded Rectangle 6"/>
          <p:cNvSpPr/>
          <p:nvPr/>
        </p:nvSpPr>
        <p:spPr>
          <a:xfrm>
            <a:off x="268614" y="2154360"/>
            <a:ext cx="3961863" cy="46765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9E95FB44-7746-41C3-A2F8-A34E863EED2F}" type="slidenum">
              <a:rPr lang="en-US" smtClean="0"/>
              <a:t>9</a:t>
            </a:fld>
            <a:endParaRPr lang="en-US" dirty="0"/>
          </a:p>
        </p:txBody>
      </p:sp>
      <p:sp>
        <p:nvSpPr>
          <p:cNvPr id="8" name="Footer Placeholder 7">
            <a:extLst>
              <a:ext uri="{FF2B5EF4-FFF2-40B4-BE49-F238E27FC236}">
                <a16:creationId xmlns:a16="http://schemas.microsoft.com/office/drawing/2014/main" id="{DC0E5A97-F6DB-44F9-9D5F-FE33426CA80C}"/>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161382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12547</TotalTime>
  <Words>1619</Words>
  <Application>Microsoft Office PowerPoint</Application>
  <PresentationFormat>Widescreen</PresentationFormat>
  <Paragraphs>368</Paragraphs>
  <Slides>59</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Calibri Light</vt:lpstr>
      <vt:lpstr>Roboto</vt:lpstr>
      <vt:lpstr>Wingdings</vt:lpstr>
      <vt:lpstr>Office Theme</vt:lpstr>
      <vt:lpstr>Unit #3</vt:lpstr>
      <vt:lpstr>Agenda</vt:lpstr>
      <vt:lpstr>Risk Management Framework</vt:lpstr>
      <vt:lpstr>Risk Assessment based on security objectives and impact ratings for information and information system </vt:lpstr>
      <vt:lpstr>Risk Management Framework</vt:lpstr>
      <vt:lpstr>Mapping IS Types to Security Categories</vt:lpstr>
      <vt:lpstr>PowerPoint Presentation</vt:lpstr>
      <vt:lpstr>2 Broad types of Information and Information Systems</vt:lpstr>
      <vt:lpstr>Mission-based Information and Information Systems </vt:lpstr>
      <vt:lpstr>Disaster Management Information System Example </vt:lpstr>
      <vt:lpstr>2 Broad Types of Information and Information Systems</vt:lpstr>
      <vt:lpstr>Services Delivery Support Functions and Information Types</vt:lpstr>
      <vt:lpstr>Example Management &amp; Support Information &amp; Information Systems</vt:lpstr>
      <vt:lpstr>Example Resource Management Functions &amp; Information Types</vt:lpstr>
      <vt:lpstr>Example Management and Support Information and Information Systems</vt:lpstr>
      <vt:lpstr>1. Identify Information Types </vt:lpstr>
      <vt:lpstr>Disaster Management Information Types</vt:lpstr>
      <vt:lpstr>Select Provisional Impact Levels for the identified information system</vt:lpstr>
      <vt:lpstr>Disaster Management Information Types</vt:lpstr>
      <vt:lpstr>Disaster Management Information Impact</vt:lpstr>
      <vt:lpstr>Can you use…</vt:lpstr>
      <vt:lpstr>Disaster Management Information Types </vt:lpstr>
      <vt:lpstr>Disaster Management Information Types </vt:lpstr>
      <vt:lpstr>Question</vt:lpstr>
      <vt:lpstr>Answer…</vt:lpstr>
      <vt:lpstr>Question -</vt:lpstr>
      <vt:lpstr>Answer</vt:lpstr>
      <vt:lpstr>Question</vt:lpstr>
      <vt:lpstr>Answer</vt:lpstr>
      <vt:lpstr>Adjust Information Impact Level</vt:lpstr>
      <vt:lpstr>To adjust preliminary impact levels…</vt:lpstr>
      <vt:lpstr>Select Provisional Impact Levels for the identified information system</vt:lpstr>
      <vt:lpstr>Exercise: How would you approach assessing the completeness (breadth &amp; depth) of the Generic Information Security Policy example?</vt:lpstr>
      <vt:lpstr>Teams in Breakout Rooms</vt:lpstr>
      <vt:lpstr>Information Security Control Families of NIST SP 800-53/800-53A grouped within 3 classes of NIST SP 800-18 provide a good framework for assessing completeness of Information Security Policies and controls </vt:lpstr>
      <vt:lpstr>Information Security Control Families of NIST SP 800-53/800-53A grouped within 3 classes of NIST SP 800-18 provide a good framework for assessing completeness of Information Security Policies and controls </vt:lpstr>
      <vt:lpstr>Information Security Control Families of NIST SP 800-53/800-53A grouped within 3 Control Classes of NIST SP 800-18 provide a framework for assessing completeness of Information Security Policies and controls </vt:lpstr>
      <vt:lpstr>Exercise</vt:lpstr>
      <vt:lpstr>Teams in Breakout Rooms</vt:lpstr>
      <vt:lpstr>Below is a preliminary categorization for the information system based on NIST SP 800-60 Vol </vt:lpstr>
      <vt:lpstr>Agenda</vt:lpstr>
      <vt:lpstr>Risk Management Framework</vt:lpstr>
      <vt:lpstr>Minimum Security Control Requirements</vt:lpstr>
      <vt:lpstr>Risk Management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vt:lpstr>
      <vt:lpstr>Case Study Assignment – due 1/30 midnight</vt:lpstr>
      <vt:lpstr>Agenda</vt:lpstr>
      <vt:lpstr>Unit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dc:title>
  <dc:creator>David Lanter</dc:creator>
  <cp:lastModifiedBy>Jose C. Gomez</cp:lastModifiedBy>
  <cp:revision>143</cp:revision>
  <dcterms:created xsi:type="dcterms:W3CDTF">2018-01-30T18:21:28Z</dcterms:created>
  <dcterms:modified xsi:type="dcterms:W3CDTF">2022-02-17T00:44:13Z</dcterms:modified>
</cp:coreProperties>
</file>