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85" r:id="rId2"/>
    <p:sldId id="386" r:id="rId3"/>
    <p:sldId id="411" r:id="rId4"/>
    <p:sldId id="391" r:id="rId5"/>
    <p:sldId id="413" r:id="rId6"/>
    <p:sldId id="405" r:id="rId7"/>
    <p:sldId id="406" r:id="rId8"/>
    <p:sldId id="397" r:id="rId9"/>
    <p:sldId id="412" r:id="rId10"/>
    <p:sldId id="398" r:id="rId11"/>
    <p:sldId id="335" r:id="rId12"/>
    <p:sldId id="337" r:id="rId13"/>
    <p:sldId id="338" r:id="rId14"/>
    <p:sldId id="339" r:id="rId15"/>
    <p:sldId id="340" r:id="rId16"/>
    <p:sldId id="521" r:id="rId17"/>
    <p:sldId id="332" r:id="rId18"/>
    <p:sldId id="333" r:id="rId19"/>
    <p:sldId id="334" r:id="rId20"/>
    <p:sldId id="525" r:id="rId21"/>
    <p:sldId id="341" r:id="rId22"/>
    <p:sldId id="376" r:id="rId23"/>
    <p:sldId id="342" r:id="rId24"/>
    <p:sldId id="377"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2" r:id="rId44"/>
    <p:sldId id="364" r:id="rId45"/>
    <p:sldId id="365" r:id="rId46"/>
    <p:sldId id="366" r:id="rId47"/>
    <p:sldId id="367" r:id="rId48"/>
    <p:sldId id="368" r:id="rId49"/>
    <p:sldId id="369" r:id="rId50"/>
    <p:sldId id="370" r:id="rId51"/>
    <p:sldId id="371" r:id="rId52"/>
    <p:sldId id="372" r:id="rId53"/>
    <p:sldId id="374" r:id="rId54"/>
    <p:sldId id="390" r:id="rId55"/>
    <p:sldId id="381" r:id="rId56"/>
    <p:sldId id="383" r:id="rId57"/>
    <p:sldId id="410" r:id="rId58"/>
    <p:sldId id="384" r:id="rId59"/>
    <p:sldId id="401" r:id="rId60"/>
    <p:sldId id="403" r:id="rId61"/>
    <p:sldId id="399" r:id="rId62"/>
    <p:sldId id="402" r:id="rId63"/>
    <p:sldId id="407" r:id="rId64"/>
    <p:sldId id="404" r:id="rId65"/>
    <p:sldId id="408" r:id="rId66"/>
    <p:sldId id="40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61827" autoAdjust="0"/>
  </p:normalViewPr>
  <p:slideViewPr>
    <p:cSldViewPr snapToGrid="0">
      <p:cViewPr varScale="1">
        <p:scale>
          <a:sx n="66" d="100"/>
          <a:sy n="66" d="100"/>
        </p:scale>
        <p:origin x="68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69203-4B6F-435C-B608-1EDAB39D636D}"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E396A-BD7B-45F6-9841-139A69D965CF}" type="slidenum">
              <a:rPr lang="en-US" smtClean="0"/>
              <a:t>‹#›</a:t>
            </a:fld>
            <a:endParaRPr lang="en-US"/>
          </a:p>
        </p:txBody>
      </p:sp>
    </p:spTree>
    <p:extLst>
      <p:ext uri="{BB962C8B-B14F-4D97-AF65-F5344CB8AC3E}">
        <p14:creationId xmlns:p14="http://schemas.microsoft.com/office/powerpoint/2010/main" val="259842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a:t>
            </a:fld>
            <a:endParaRPr lang="en-US"/>
          </a:p>
        </p:txBody>
      </p:sp>
    </p:spTree>
    <p:extLst>
      <p:ext uri="{BB962C8B-B14F-4D97-AF65-F5344CB8AC3E}">
        <p14:creationId xmlns:p14="http://schemas.microsoft.com/office/powerpoint/2010/main" val="264963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24</a:t>
            </a:fld>
            <a:endParaRPr lang="en-US"/>
          </a:p>
        </p:txBody>
      </p:sp>
    </p:spTree>
    <p:extLst>
      <p:ext uri="{BB962C8B-B14F-4D97-AF65-F5344CB8AC3E}">
        <p14:creationId xmlns:p14="http://schemas.microsoft.com/office/powerpoint/2010/main" val="221005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27</a:t>
            </a:fld>
            <a:endParaRPr lang="en-US"/>
          </a:p>
        </p:txBody>
      </p:sp>
    </p:spTree>
    <p:extLst>
      <p:ext uri="{BB962C8B-B14F-4D97-AF65-F5344CB8AC3E}">
        <p14:creationId xmlns:p14="http://schemas.microsoft.com/office/powerpoint/2010/main" val="97817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30</a:t>
            </a:fld>
            <a:endParaRPr lang="en-US"/>
          </a:p>
        </p:txBody>
      </p:sp>
    </p:spTree>
    <p:extLst>
      <p:ext uri="{BB962C8B-B14F-4D97-AF65-F5344CB8AC3E}">
        <p14:creationId xmlns:p14="http://schemas.microsoft.com/office/powerpoint/2010/main" val="417511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31</a:t>
            </a:fld>
            <a:endParaRPr lang="en-US"/>
          </a:p>
        </p:txBody>
      </p:sp>
    </p:spTree>
    <p:extLst>
      <p:ext uri="{BB962C8B-B14F-4D97-AF65-F5344CB8AC3E}">
        <p14:creationId xmlns:p14="http://schemas.microsoft.com/office/powerpoint/2010/main" val="76864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32</a:t>
            </a:fld>
            <a:endParaRPr lang="en-US"/>
          </a:p>
        </p:txBody>
      </p:sp>
    </p:spTree>
    <p:extLst>
      <p:ext uri="{BB962C8B-B14F-4D97-AF65-F5344CB8AC3E}">
        <p14:creationId xmlns:p14="http://schemas.microsoft.com/office/powerpoint/2010/main" val="272611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33</a:t>
            </a:fld>
            <a:endParaRPr lang="en-US"/>
          </a:p>
        </p:txBody>
      </p:sp>
    </p:spTree>
    <p:extLst>
      <p:ext uri="{BB962C8B-B14F-4D97-AF65-F5344CB8AC3E}">
        <p14:creationId xmlns:p14="http://schemas.microsoft.com/office/powerpoint/2010/main" val="281192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34</a:t>
            </a:fld>
            <a:endParaRPr lang="en-US"/>
          </a:p>
        </p:txBody>
      </p:sp>
    </p:spTree>
    <p:extLst>
      <p:ext uri="{BB962C8B-B14F-4D97-AF65-F5344CB8AC3E}">
        <p14:creationId xmlns:p14="http://schemas.microsoft.com/office/powerpoint/2010/main" val="270563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35</a:t>
            </a:fld>
            <a:endParaRPr lang="en-US"/>
          </a:p>
        </p:txBody>
      </p:sp>
    </p:spTree>
    <p:extLst>
      <p:ext uri="{BB962C8B-B14F-4D97-AF65-F5344CB8AC3E}">
        <p14:creationId xmlns:p14="http://schemas.microsoft.com/office/powerpoint/2010/main" val="122255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43</a:t>
            </a:fld>
            <a:endParaRPr lang="en-US"/>
          </a:p>
        </p:txBody>
      </p:sp>
    </p:spTree>
    <p:extLst>
      <p:ext uri="{BB962C8B-B14F-4D97-AF65-F5344CB8AC3E}">
        <p14:creationId xmlns:p14="http://schemas.microsoft.com/office/powerpoint/2010/main" val="81205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44</a:t>
            </a:fld>
            <a:endParaRPr lang="en-US"/>
          </a:p>
        </p:txBody>
      </p:sp>
    </p:spTree>
    <p:extLst>
      <p:ext uri="{BB962C8B-B14F-4D97-AF65-F5344CB8AC3E}">
        <p14:creationId xmlns:p14="http://schemas.microsoft.com/office/powerpoint/2010/main" val="19143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11</a:t>
            </a:fld>
            <a:endParaRPr lang="en-US"/>
          </a:p>
        </p:txBody>
      </p:sp>
    </p:spTree>
    <p:extLst>
      <p:ext uri="{BB962C8B-B14F-4D97-AF65-F5344CB8AC3E}">
        <p14:creationId xmlns:p14="http://schemas.microsoft.com/office/powerpoint/2010/main" val="93759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52</a:t>
            </a:fld>
            <a:endParaRPr lang="en-US"/>
          </a:p>
        </p:txBody>
      </p:sp>
    </p:spTree>
    <p:extLst>
      <p:ext uri="{BB962C8B-B14F-4D97-AF65-F5344CB8AC3E}">
        <p14:creationId xmlns:p14="http://schemas.microsoft.com/office/powerpoint/2010/main" val="144576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53</a:t>
            </a:fld>
            <a:endParaRPr lang="en-US"/>
          </a:p>
        </p:txBody>
      </p:sp>
    </p:spTree>
    <p:extLst>
      <p:ext uri="{BB962C8B-B14F-4D97-AF65-F5344CB8AC3E}">
        <p14:creationId xmlns:p14="http://schemas.microsoft.com/office/powerpoint/2010/main" val="959290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54</a:t>
            </a:fld>
            <a:endParaRPr lang="en-US"/>
          </a:p>
        </p:txBody>
      </p:sp>
    </p:spTree>
    <p:extLst>
      <p:ext uri="{BB962C8B-B14F-4D97-AF65-F5344CB8AC3E}">
        <p14:creationId xmlns:p14="http://schemas.microsoft.com/office/powerpoint/2010/main" val="2150045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56</a:t>
            </a:fld>
            <a:endParaRPr lang="en-US"/>
          </a:p>
        </p:txBody>
      </p:sp>
    </p:spTree>
    <p:extLst>
      <p:ext uri="{BB962C8B-B14F-4D97-AF65-F5344CB8AC3E}">
        <p14:creationId xmlns:p14="http://schemas.microsoft.com/office/powerpoint/2010/main" val="43591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58</a:t>
            </a:fld>
            <a:endParaRPr lang="en-US"/>
          </a:p>
        </p:txBody>
      </p:sp>
    </p:spTree>
    <p:extLst>
      <p:ext uri="{BB962C8B-B14F-4D97-AF65-F5344CB8AC3E}">
        <p14:creationId xmlns:p14="http://schemas.microsoft.com/office/powerpoint/2010/main" val="1274169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63</a:t>
            </a:fld>
            <a:endParaRPr lang="en-US"/>
          </a:p>
        </p:txBody>
      </p:sp>
    </p:spTree>
    <p:extLst>
      <p:ext uri="{BB962C8B-B14F-4D97-AF65-F5344CB8AC3E}">
        <p14:creationId xmlns:p14="http://schemas.microsoft.com/office/powerpoint/2010/main" val="45443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65</a:t>
            </a:fld>
            <a:endParaRPr lang="en-US"/>
          </a:p>
        </p:txBody>
      </p:sp>
    </p:spTree>
    <p:extLst>
      <p:ext uri="{BB962C8B-B14F-4D97-AF65-F5344CB8AC3E}">
        <p14:creationId xmlns:p14="http://schemas.microsoft.com/office/powerpoint/2010/main" val="357464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D1859FB5-A6CC-0A44-A862-2D7D9268E091}" type="slidenum">
              <a:rPr lang="en-US" sz="1200">
                <a:latin typeface="Arial" charset="0"/>
              </a:rPr>
              <a:pPr eaLnBrk="1" hangingPunct="1"/>
              <a:t>12</a:t>
            </a:fld>
            <a:endParaRPr lang="en-US" sz="1200">
              <a:latin typeface="Arial" charset="0"/>
            </a:endParaRPr>
          </a:p>
        </p:txBody>
      </p:sp>
    </p:spTree>
    <p:extLst>
      <p:ext uri="{BB962C8B-B14F-4D97-AF65-F5344CB8AC3E}">
        <p14:creationId xmlns:p14="http://schemas.microsoft.com/office/powerpoint/2010/main" val="207837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14</a:t>
            </a:fld>
            <a:endParaRPr lang="en-US"/>
          </a:p>
        </p:txBody>
      </p:sp>
    </p:spTree>
    <p:extLst>
      <p:ext uri="{BB962C8B-B14F-4D97-AF65-F5344CB8AC3E}">
        <p14:creationId xmlns:p14="http://schemas.microsoft.com/office/powerpoint/2010/main" val="106867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15</a:t>
            </a:fld>
            <a:endParaRPr lang="en-US"/>
          </a:p>
        </p:txBody>
      </p:sp>
    </p:spTree>
    <p:extLst>
      <p:ext uri="{BB962C8B-B14F-4D97-AF65-F5344CB8AC3E}">
        <p14:creationId xmlns:p14="http://schemas.microsoft.com/office/powerpoint/2010/main" val="243263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20</a:t>
            </a:fld>
            <a:endParaRPr lang="en-US"/>
          </a:p>
        </p:txBody>
      </p:sp>
    </p:spTree>
    <p:extLst>
      <p:ext uri="{BB962C8B-B14F-4D97-AF65-F5344CB8AC3E}">
        <p14:creationId xmlns:p14="http://schemas.microsoft.com/office/powerpoint/2010/main" val="276317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21</a:t>
            </a:fld>
            <a:endParaRPr lang="en-US"/>
          </a:p>
        </p:txBody>
      </p:sp>
    </p:spTree>
    <p:extLst>
      <p:ext uri="{BB962C8B-B14F-4D97-AF65-F5344CB8AC3E}">
        <p14:creationId xmlns:p14="http://schemas.microsoft.com/office/powerpoint/2010/main" val="414106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22</a:t>
            </a:fld>
            <a:endParaRPr lang="en-US"/>
          </a:p>
        </p:txBody>
      </p:sp>
    </p:spTree>
    <p:extLst>
      <p:ext uri="{BB962C8B-B14F-4D97-AF65-F5344CB8AC3E}">
        <p14:creationId xmlns:p14="http://schemas.microsoft.com/office/powerpoint/2010/main" val="2501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23</a:t>
            </a:fld>
            <a:endParaRPr lang="en-US"/>
          </a:p>
        </p:txBody>
      </p:sp>
    </p:spTree>
    <p:extLst>
      <p:ext uri="{BB962C8B-B14F-4D97-AF65-F5344CB8AC3E}">
        <p14:creationId xmlns:p14="http://schemas.microsoft.com/office/powerpoint/2010/main" val="337945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341923" y="6356349"/>
            <a:ext cx="4114800" cy="365125"/>
          </a:xfrm>
        </p:spPr>
        <p:txBody>
          <a:bodyPr/>
          <a:lstStyle>
            <a:lvl1pPr algn="l">
              <a:defRPr/>
            </a:lvl1pPr>
          </a:lstStyle>
          <a:p>
            <a:r>
              <a:rPr lang="en-US" dirty="0"/>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38035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59574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2827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bg>
      <p:bgPr>
        <a:gradFill flip="none" rotWithShape="1">
          <a:gsLst>
            <a:gs pos="0">
              <a:srgbClr val="000000"/>
            </a:gs>
            <a:gs pos="100000">
              <a:srgbClr val="434549"/>
            </a:gs>
          </a:gsLst>
          <a:lin ang="5400000" scaled="0"/>
        </a:grad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2415540" y="2091689"/>
            <a:ext cx="7360920" cy="2680336"/>
          </a:xfrm>
          <a:prstGeom prst="rect">
            <a:avLst/>
          </a:prstGeom>
        </p:spPr>
        <p:txBody>
          <a:bodyPr/>
          <a:lstStyle>
            <a:lvl1pPr>
              <a:defRPr sz="7500">
                <a:latin typeface="Helvetica Neue Thin"/>
                <a:ea typeface="Helvetica Neue Thin"/>
                <a:cs typeface="Helvetica Neue Thin"/>
                <a:sym typeface="Helvetica Neue Thin"/>
              </a:defRPr>
            </a:lvl1p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64376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66969" y="6356349"/>
            <a:ext cx="4114800" cy="365125"/>
          </a:xfrm>
        </p:spPr>
        <p:txBody>
          <a:bodyPr/>
          <a:lstStyle>
            <a:lvl1pPr algn="l">
              <a:defRPr/>
            </a:lvl1pPr>
          </a:lstStyle>
          <a:p>
            <a:r>
              <a:rPr lang="en-US" dirty="0"/>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999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965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21799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MIS5214 Security Architecture</a:t>
            </a:r>
          </a:p>
        </p:txBody>
      </p:sp>
      <p:sp>
        <p:nvSpPr>
          <p:cNvPr id="9" name="Slide Number Placeholder 8"/>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02234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MIS5214 Security Architecture</a:t>
            </a:r>
          </a:p>
        </p:txBody>
      </p:sp>
      <p:sp>
        <p:nvSpPr>
          <p:cNvPr id="5" name="Slide Number Placeholder 4"/>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80871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MIS5214 Security Architecture</a:t>
            </a:r>
          </a:p>
        </p:txBody>
      </p:sp>
      <p:sp>
        <p:nvSpPr>
          <p:cNvPr id="4" name="Slide Number Placeholder 3"/>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5379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841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038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MIS5214 Security Architecture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5FB44-7746-41C3-A2F8-A34E863EED2F}" type="slidenum">
              <a:rPr lang="en-US" smtClean="0"/>
              <a:t>‹#›</a:t>
            </a:fld>
            <a:endParaRPr lang="en-US"/>
          </a:p>
        </p:txBody>
      </p:sp>
    </p:spTree>
    <p:extLst>
      <p:ext uri="{BB962C8B-B14F-4D97-AF65-F5344CB8AC3E}">
        <p14:creationId xmlns:p14="http://schemas.microsoft.com/office/powerpoint/2010/main" val="42616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vd.nist.gov/vuln/detail/CVE-2010-3847"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nvd.nist.gov/vuln/detail/CVE-2010-3847"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Unit #4</a:t>
            </a:r>
          </a:p>
        </p:txBody>
      </p:sp>
      <p:sp>
        <p:nvSpPr>
          <p:cNvPr id="3" name="Subtitle 2"/>
          <p:cNvSpPr>
            <a:spLocks noGrp="1"/>
          </p:cNvSpPr>
          <p:nvPr>
            <p:ph type="subTitle" idx="1"/>
          </p:nvPr>
        </p:nvSpPr>
        <p:spPr/>
        <p:txBody>
          <a:bodyPr>
            <a:normAutofit/>
          </a:bodyPr>
          <a:lstStyle/>
          <a:p>
            <a:r>
              <a:rPr lang="en-US" sz="3600" dirty="0"/>
              <a:t>MIS5214</a:t>
            </a:r>
          </a:p>
          <a:p>
            <a:r>
              <a:rPr lang="en-US" sz="3600" dirty="0"/>
              <a:t>Case Study 1 and Cryptography</a:t>
            </a:r>
          </a:p>
        </p:txBody>
      </p:sp>
      <p:sp>
        <p:nvSpPr>
          <p:cNvPr id="4" name="Footer Placeholder 3">
            <a:extLst>
              <a:ext uri="{FF2B5EF4-FFF2-40B4-BE49-F238E27FC236}">
                <a16:creationId xmlns:a16="http://schemas.microsoft.com/office/drawing/2014/main" id="{D0DDAE12-FF6C-4975-A5B5-54D9E2BAAB9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C699D458-3E81-4BA4-9E5D-18D2927FC125}"/>
              </a:ext>
            </a:extLst>
          </p:cNvPr>
          <p:cNvSpPr>
            <a:spLocks noGrp="1"/>
          </p:cNvSpPr>
          <p:nvPr>
            <p:ph type="sldNum" sz="quarter" idx="12"/>
          </p:nvPr>
        </p:nvSpPr>
        <p:spPr/>
        <p:txBody>
          <a:bodyPr/>
          <a:lstStyle/>
          <a:p>
            <a:fld id="{9E95FB44-7746-41C3-A2F8-A34E863EED2F}" type="slidenum">
              <a:rPr lang="en-US" smtClean="0"/>
              <a:t>1</a:t>
            </a:fld>
            <a:endParaRPr lang="en-US"/>
          </a:p>
        </p:txBody>
      </p:sp>
    </p:spTree>
    <p:extLst>
      <p:ext uri="{BB962C8B-B14F-4D97-AF65-F5344CB8AC3E}">
        <p14:creationId xmlns:p14="http://schemas.microsoft.com/office/powerpoint/2010/main" val="279481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0515600" cy="1325563"/>
          </a:xfrm>
        </p:spPr>
        <p:txBody>
          <a:bodyPr/>
          <a:lstStyle/>
          <a:p>
            <a:r>
              <a:rPr lang="en-US" dirty="0"/>
              <a:t>Agenda</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Case Study – The Titan Incident</a:t>
            </a:r>
          </a:p>
          <a:p>
            <a:r>
              <a:rPr lang="en-US" dirty="0"/>
              <a:t>Cryptography</a:t>
            </a:r>
          </a:p>
          <a:p>
            <a:r>
              <a:rPr lang="en-US" dirty="0"/>
              <a:t>Case Study revisited</a:t>
            </a:r>
          </a:p>
          <a:p>
            <a:r>
              <a:rPr lang="en-US" dirty="0"/>
              <a:t>Quiz </a:t>
            </a:r>
          </a:p>
        </p:txBody>
      </p:sp>
      <p:sp>
        <p:nvSpPr>
          <p:cNvPr id="4" name="Footer Placeholder 3">
            <a:extLst>
              <a:ext uri="{FF2B5EF4-FFF2-40B4-BE49-F238E27FC236}">
                <a16:creationId xmlns:a16="http://schemas.microsoft.com/office/drawing/2014/main" id="{524F3A51-3BE1-46E1-8D51-21C7152B38B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D6CA1A7-84D4-4BF9-B7AE-59610D5BB59C}"/>
              </a:ext>
            </a:extLst>
          </p:cNvPr>
          <p:cNvSpPr>
            <a:spLocks noGrp="1"/>
          </p:cNvSpPr>
          <p:nvPr>
            <p:ph type="sldNum" sz="quarter" idx="12"/>
          </p:nvPr>
        </p:nvSpPr>
        <p:spPr/>
        <p:txBody>
          <a:bodyPr/>
          <a:lstStyle/>
          <a:p>
            <a:fld id="{9E95FB44-7746-41C3-A2F8-A34E863EED2F}" type="slidenum">
              <a:rPr lang="en-US" smtClean="0"/>
              <a:t>10</a:t>
            </a:fld>
            <a:endParaRPr lang="en-US"/>
          </a:p>
        </p:txBody>
      </p:sp>
    </p:spTree>
    <p:extLst>
      <p:ext uri="{BB962C8B-B14F-4D97-AF65-F5344CB8AC3E}">
        <p14:creationId xmlns:p14="http://schemas.microsoft.com/office/powerpoint/2010/main" val="7618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0"/>
            <a:ext cx="8229600" cy="1143000"/>
          </a:xfrm>
        </p:spPr>
        <p:txBody>
          <a:bodyPr/>
          <a:lstStyle/>
          <a:p>
            <a:pPr algn="l"/>
            <a:r>
              <a:rPr lang="en-US" dirty="0"/>
              <a:t>Cryptography</a:t>
            </a:r>
          </a:p>
        </p:txBody>
      </p:sp>
      <p:sp>
        <p:nvSpPr>
          <p:cNvPr id="3" name="Content Placeholder 2"/>
          <p:cNvSpPr>
            <a:spLocks noGrp="1"/>
          </p:cNvSpPr>
          <p:nvPr>
            <p:ph idx="1"/>
          </p:nvPr>
        </p:nvSpPr>
        <p:spPr>
          <a:xfrm>
            <a:off x="314632" y="1143001"/>
            <a:ext cx="10913807" cy="4983163"/>
          </a:xfrm>
        </p:spPr>
        <p:txBody>
          <a:bodyPr>
            <a:normAutofit/>
          </a:bodyPr>
          <a:lstStyle/>
          <a:p>
            <a:r>
              <a:rPr lang="en-US" dirty="0"/>
              <a:t>Method of transmitting and storing data in a form that only those it is intended for can read and process</a:t>
            </a:r>
          </a:p>
          <a:p>
            <a:r>
              <a:rPr lang="en-US" dirty="0"/>
              <a:t>An effective way of protecting sensitive information as it is transmitted through untrusted network communication paths or stored on media</a:t>
            </a:r>
          </a:p>
          <a:p>
            <a:endParaRPr lang="en-US" dirty="0"/>
          </a:p>
          <a:p>
            <a:r>
              <a:rPr lang="en-US" dirty="0"/>
              <a:t>Complements physical and logical access controls</a:t>
            </a:r>
          </a:p>
        </p:txBody>
      </p:sp>
      <p:sp>
        <p:nvSpPr>
          <p:cNvPr id="4" name="Footer Placeholder 3">
            <a:extLst>
              <a:ext uri="{FF2B5EF4-FFF2-40B4-BE49-F238E27FC236}">
                <a16:creationId xmlns:a16="http://schemas.microsoft.com/office/drawing/2014/main" id="{9259AEBA-894E-4407-86B5-A0AF1BBF25E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73F9004-8A14-484D-9FE1-AFE450611B71}"/>
              </a:ext>
            </a:extLst>
          </p:cNvPr>
          <p:cNvSpPr>
            <a:spLocks noGrp="1"/>
          </p:cNvSpPr>
          <p:nvPr>
            <p:ph type="sldNum" sz="quarter" idx="12"/>
          </p:nvPr>
        </p:nvSpPr>
        <p:spPr/>
        <p:txBody>
          <a:bodyPr/>
          <a:lstStyle/>
          <a:p>
            <a:fld id="{9E95FB44-7746-41C3-A2F8-A34E863EED2F}" type="slidenum">
              <a:rPr lang="en-US" smtClean="0"/>
              <a:t>11</a:t>
            </a:fld>
            <a:endParaRPr lang="en-US"/>
          </a:p>
        </p:txBody>
      </p:sp>
    </p:spTree>
    <p:extLst>
      <p:ext uri="{BB962C8B-B14F-4D97-AF65-F5344CB8AC3E}">
        <p14:creationId xmlns:p14="http://schemas.microsoft.com/office/powerpoint/2010/main" val="168166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6389687" cy="990600"/>
          </a:xfrm>
        </p:spPr>
        <p:txBody>
          <a:bodyPr/>
          <a:lstStyle/>
          <a:p>
            <a:pPr algn="l" eaLnBrk="1" hangingPunct="1"/>
            <a:r>
              <a:rPr lang="en-US" dirty="0">
                <a:latin typeface="Lucida Sans" charset="0"/>
              </a:rPr>
              <a:t>Cryptanalysis</a:t>
            </a:r>
          </a:p>
        </p:txBody>
      </p:sp>
      <p:sp>
        <p:nvSpPr>
          <p:cNvPr id="70658" name="Content Placeholder 2"/>
          <p:cNvSpPr>
            <a:spLocks noGrp="1"/>
          </p:cNvSpPr>
          <p:nvPr>
            <p:ph idx="1"/>
          </p:nvPr>
        </p:nvSpPr>
        <p:spPr>
          <a:xfrm>
            <a:off x="1524000" y="3696929"/>
            <a:ext cx="9144000" cy="2452526"/>
          </a:xfrm>
        </p:spPr>
        <p:txBody>
          <a:bodyPr/>
          <a:lstStyle/>
          <a:p>
            <a:pPr eaLnBrk="1" hangingPunct="1"/>
            <a:r>
              <a:rPr lang="en-US" dirty="0" err="1"/>
              <a:t>Kerckhoff</a:t>
            </a:r>
            <a:r>
              <a:rPr lang="ja-JP" altLang="en-US" dirty="0"/>
              <a:t>’</a:t>
            </a:r>
            <a:r>
              <a:rPr lang="en-US" altLang="ja-JP" dirty="0"/>
              <a:t>s Principle</a:t>
            </a:r>
          </a:p>
          <a:p>
            <a:pPr lvl="1" eaLnBrk="1" hangingPunct="1"/>
            <a:r>
              <a:rPr lang="en-US" dirty="0">
                <a:cs typeface="Arial" charset="0"/>
              </a:rPr>
              <a:t>The only secrecy involved with a cryptosystem should be the key</a:t>
            </a:r>
          </a:p>
          <a:p>
            <a:pPr eaLnBrk="1" hangingPunct="1"/>
            <a:r>
              <a:rPr lang="en-US" dirty="0"/>
              <a:t>Cryptosystem Strength</a:t>
            </a:r>
          </a:p>
          <a:p>
            <a:pPr lvl="1" eaLnBrk="1" hangingPunct="1"/>
            <a:r>
              <a:rPr lang="en-US" dirty="0">
                <a:cs typeface="Arial" charset="0"/>
              </a:rPr>
              <a:t>How hard is it to determine the secret associated with the system?</a:t>
            </a:r>
          </a:p>
        </p:txBody>
      </p:sp>
      <p:sp>
        <p:nvSpPr>
          <p:cNvPr id="70659" name="Slide Number Placeholder 3"/>
          <p:cNvSpPr>
            <a:spLocks noGrp="1"/>
          </p:cNvSpPr>
          <p:nvPr>
            <p:ph type="sldNum" sz="quarter" idx="4294967295"/>
          </p:nvPr>
        </p:nvSpPr>
        <p:spPr>
          <a:xfrm>
            <a:off x="838200" y="6356350"/>
            <a:ext cx="2743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fld id="{35C65208-9403-C149-963D-08C0F59FDF8D}" type="slidenum">
              <a:rPr lang="en-US" sz="1000">
                <a:solidFill>
                  <a:srgbClr val="D9CFAB"/>
                </a:solidFill>
              </a:rPr>
              <a:pPr/>
              <a:t>12</a:t>
            </a:fld>
            <a:endParaRPr lang="en-US" sz="1400">
              <a:solidFill>
                <a:srgbClr val="D9CFAB"/>
              </a:solidFill>
              <a:latin typeface="Times" charset="0"/>
            </a:endParaRPr>
          </a:p>
        </p:txBody>
      </p:sp>
      <p:sp>
        <p:nvSpPr>
          <p:cNvPr id="5" name="Content Placeholder 2"/>
          <p:cNvSpPr txBox="1">
            <a:spLocks/>
          </p:cNvSpPr>
          <p:nvPr/>
        </p:nvSpPr>
        <p:spPr>
          <a:xfrm>
            <a:off x="1524000" y="1270268"/>
            <a:ext cx="8839200" cy="2146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study of methods to break cryptosystems</a:t>
            </a:r>
          </a:p>
          <a:p>
            <a:r>
              <a:rPr lang="en-US"/>
              <a:t>Often targeted at obtaining a key</a:t>
            </a:r>
          </a:p>
          <a:p>
            <a:r>
              <a:rPr lang="en-US"/>
              <a:t>Attacks may be passive or active</a:t>
            </a:r>
            <a:endParaRPr lang="en-US" dirty="0"/>
          </a:p>
        </p:txBody>
      </p:sp>
      <p:sp>
        <p:nvSpPr>
          <p:cNvPr id="2" name="Footer Placeholder 1">
            <a:extLst>
              <a:ext uri="{FF2B5EF4-FFF2-40B4-BE49-F238E27FC236}">
                <a16:creationId xmlns:a16="http://schemas.microsoft.com/office/drawing/2014/main" id="{93274E5D-7E27-4001-BE30-72E92470F512}"/>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1713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anim calcmode="lin" valueType="num">
                                      <p:cBhvr additive="base">
                                        <p:cTn id="11"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658">
                                            <p:txEl>
                                              <p:pRg st="2" end="2"/>
                                            </p:txEl>
                                          </p:spTgt>
                                        </p:tgtEl>
                                        <p:attrNameLst>
                                          <p:attrName>style.visibility</p:attrName>
                                        </p:attrNameLst>
                                      </p:cBhvr>
                                      <p:to>
                                        <p:strVal val="visible"/>
                                      </p:to>
                                    </p:set>
                                    <p:anim calcmode="lin" valueType="num">
                                      <p:cBhvr additive="base">
                                        <p:cTn id="17"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5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0658">
                                            <p:txEl>
                                              <p:pRg st="3" end="3"/>
                                            </p:txEl>
                                          </p:spTgt>
                                        </p:tgtEl>
                                        <p:attrNameLst>
                                          <p:attrName>style.visibility</p:attrName>
                                        </p:attrNameLst>
                                      </p:cBhvr>
                                      <p:to>
                                        <p:strVal val="visible"/>
                                      </p:to>
                                    </p:set>
                                    <p:anim calcmode="lin" valueType="num">
                                      <p:cBhvr additive="base">
                                        <p:cTn id="21"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Terminology</a:t>
            </a:r>
          </a:p>
        </p:txBody>
      </p:sp>
      <p:sp>
        <p:nvSpPr>
          <p:cNvPr id="3" name="Content Placeholder 2"/>
          <p:cNvSpPr>
            <a:spLocks noGrp="1"/>
          </p:cNvSpPr>
          <p:nvPr>
            <p:ph idx="1"/>
          </p:nvPr>
        </p:nvSpPr>
        <p:spPr>
          <a:xfrm>
            <a:off x="1636890" y="1143001"/>
            <a:ext cx="9031111" cy="4525963"/>
          </a:xfrm>
        </p:spPr>
        <p:txBody>
          <a:bodyPr>
            <a:normAutofit/>
          </a:bodyPr>
          <a:lstStyle/>
          <a:p>
            <a:r>
              <a:rPr lang="en-US" b="1" dirty="0"/>
              <a:t>Plaintext</a:t>
            </a:r>
            <a:r>
              <a:rPr lang="en-US" dirty="0"/>
              <a:t> – is the readable version of a message</a:t>
            </a:r>
          </a:p>
          <a:p>
            <a:r>
              <a:rPr lang="en-US" b="1" dirty="0" err="1"/>
              <a:t>Ciphertext</a:t>
            </a:r>
            <a:r>
              <a:rPr lang="en-US" dirty="0"/>
              <a:t> – is the unreadable results after an encryption process is applied to the plaintext</a:t>
            </a:r>
          </a:p>
          <a:p>
            <a:r>
              <a:rPr lang="en-US" b="1" dirty="0"/>
              <a:t>Cryptosystem </a:t>
            </a:r>
            <a:r>
              <a:rPr lang="en-US" dirty="0"/>
              <a:t>– includes all the necessary components for encryption and decryption </a:t>
            </a:r>
          </a:p>
          <a:p>
            <a:pPr lvl="1"/>
            <a:r>
              <a:rPr lang="en-US" dirty="0"/>
              <a:t>Algorithms</a:t>
            </a:r>
          </a:p>
          <a:p>
            <a:pPr lvl="1"/>
            <a:r>
              <a:rPr lang="en-US" dirty="0"/>
              <a:t>Keys</a:t>
            </a:r>
          </a:p>
          <a:p>
            <a:pPr lvl="1"/>
            <a:r>
              <a:rPr lang="en-US" dirty="0"/>
              <a:t>Software</a:t>
            </a:r>
          </a:p>
          <a:p>
            <a:pPr lvl="1"/>
            <a:r>
              <a:rPr lang="en-US" dirty="0"/>
              <a:t>Protocols</a:t>
            </a:r>
          </a:p>
        </p:txBody>
      </p:sp>
      <p:pic>
        <p:nvPicPr>
          <p:cNvPr id="4" name="Picture 3"/>
          <p:cNvPicPr>
            <a:picLocks noChangeAspect="1"/>
          </p:cNvPicPr>
          <p:nvPr/>
        </p:nvPicPr>
        <p:blipFill>
          <a:blip r:embed="rId2"/>
          <a:stretch>
            <a:fillRect/>
          </a:stretch>
        </p:blipFill>
        <p:spPr>
          <a:xfrm>
            <a:off x="1524000" y="5257685"/>
            <a:ext cx="9144000" cy="922622"/>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Footer Placeholder 5">
            <a:extLst>
              <a:ext uri="{FF2B5EF4-FFF2-40B4-BE49-F238E27FC236}">
                <a16:creationId xmlns:a16="http://schemas.microsoft.com/office/drawing/2014/main" id="{8B304054-BA45-45EF-BDB1-2C763D36FC66}"/>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8354767F-7BA0-4F3A-9B9E-74B4F356D155}"/>
              </a:ext>
            </a:extLst>
          </p:cNvPr>
          <p:cNvSpPr>
            <a:spLocks noGrp="1"/>
          </p:cNvSpPr>
          <p:nvPr>
            <p:ph type="sldNum" sz="quarter" idx="12"/>
          </p:nvPr>
        </p:nvSpPr>
        <p:spPr/>
        <p:txBody>
          <a:bodyPr/>
          <a:lstStyle/>
          <a:p>
            <a:fld id="{9E95FB44-7746-41C3-A2F8-A34E863EED2F}" type="slidenum">
              <a:rPr lang="en-US" smtClean="0"/>
              <a:t>13</a:t>
            </a:fld>
            <a:endParaRPr lang="en-US"/>
          </a:p>
        </p:txBody>
      </p:sp>
    </p:spTree>
    <p:extLst>
      <p:ext uri="{BB962C8B-B14F-4D97-AF65-F5344CB8AC3E}">
        <p14:creationId xmlns:p14="http://schemas.microsoft.com/office/powerpoint/2010/main" val="149635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Cipher = encryption algorithm</a:t>
            </a:r>
          </a:p>
        </p:txBody>
      </p:sp>
      <p:sp>
        <p:nvSpPr>
          <p:cNvPr id="3" name="Content Placeholder 2"/>
          <p:cNvSpPr>
            <a:spLocks noGrp="1"/>
          </p:cNvSpPr>
          <p:nvPr>
            <p:ph idx="1"/>
          </p:nvPr>
        </p:nvSpPr>
        <p:spPr>
          <a:xfrm>
            <a:off x="1524001" y="970845"/>
            <a:ext cx="6664569" cy="4963409"/>
          </a:xfrm>
        </p:spPr>
        <p:txBody>
          <a:bodyPr/>
          <a:lstStyle/>
          <a:p>
            <a:pPr marL="0" indent="0">
              <a:buNone/>
            </a:pPr>
            <a:r>
              <a:rPr lang="en-US" dirty="0"/>
              <a:t>2 main attributes combined in a cypher</a:t>
            </a:r>
          </a:p>
          <a:p>
            <a:pPr marL="457200" lvl="1" indent="0">
              <a:buNone/>
            </a:pPr>
            <a:br>
              <a:rPr lang="en-US" dirty="0"/>
            </a:br>
            <a:endParaRPr lang="en-US" dirty="0"/>
          </a:p>
        </p:txBody>
      </p:sp>
      <p:sp>
        <p:nvSpPr>
          <p:cNvPr id="5" name="TextBox 4"/>
          <p:cNvSpPr txBox="1"/>
          <p:nvPr/>
        </p:nvSpPr>
        <p:spPr>
          <a:xfrm>
            <a:off x="1691055" y="6105337"/>
            <a:ext cx="9468558" cy="338554"/>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1242646" y="1628507"/>
            <a:ext cx="9277870" cy="1200329"/>
          </a:xfrm>
          <a:prstGeom prst="rect">
            <a:avLst/>
          </a:prstGeom>
        </p:spPr>
        <p:txBody>
          <a:bodyPr wrap="square">
            <a:spAutoFit/>
          </a:bodyPr>
          <a:lstStyle/>
          <a:p>
            <a:pPr marL="971550" lvl="1" indent="-514350">
              <a:buFont typeface="+mj-lt"/>
              <a:buAutoNum type="arabicPeriod"/>
            </a:pPr>
            <a:r>
              <a:rPr lang="en-US" sz="2400" b="1" dirty="0"/>
              <a:t>Confusion: </a:t>
            </a:r>
            <a:r>
              <a:rPr lang="en-US" sz="2400" dirty="0"/>
              <a:t>usually carried out through 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transposition</a:t>
            </a:r>
          </a:p>
        </p:txBody>
      </p:sp>
      <p:sp>
        <p:nvSpPr>
          <p:cNvPr id="4" name="Footer Placeholder 3">
            <a:extLst>
              <a:ext uri="{FF2B5EF4-FFF2-40B4-BE49-F238E27FC236}">
                <a16:creationId xmlns:a16="http://schemas.microsoft.com/office/drawing/2014/main" id="{C2EAED18-4C16-456A-B2C6-AC845B1E459E}"/>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8C44DBB9-F138-49E2-9C5C-ECA7E4289BBB}"/>
              </a:ext>
            </a:extLst>
          </p:cNvPr>
          <p:cNvSpPr>
            <a:spLocks noGrp="1"/>
          </p:cNvSpPr>
          <p:nvPr>
            <p:ph type="sldNum" sz="quarter" idx="12"/>
          </p:nvPr>
        </p:nvSpPr>
        <p:spPr/>
        <p:txBody>
          <a:bodyPr/>
          <a:lstStyle/>
          <a:p>
            <a:fld id="{9E95FB44-7746-41C3-A2F8-A34E863EED2F}" type="slidenum">
              <a:rPr lang="en-US" smtClean="0"/>
              <a:t>14</a:t>
            </a:fld>
            <a:endParaRPr lang="en-US"/>
          </a:p>
        </p:txBody>
      </p:sp>
    </p:spTree>
    <p:extLst>
      <p:ext uri="{BB962C8B-B14F-4D97-AF65-F5344CB8AC3E}">
        <p14:creationId xmlns:p14="http://schemas.microsoft.com/office/powerpoint/2010/main" val="199748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0933" cy="948267"/>
          </a:xfrm>
        </p:spPr>
        <p:txBody>
          <a:bodyPr>
            <a:normAutofit fontScale="90000"/>
          </a:bodyPr>
          <a:lstStyle/>
          <a:p>
            <a:pPr algn="l"/>
            <a:r>
              <a:rPr lang="en-US" dirty="0"/>
              <a:t>Example: Substitution cipher or algorithm</a:t>
            </a:r>
          </a:p>
        </p:txBody>
      </p:sp>
      <p:sp>
        <p:nvSpPr>
          <p:cNvPr id="3" name="Content Placeholder 2"/>
          <p:cNvSpPr>
            <a:spLocks noGrp="1"/>
          </p:cNvSpPr>
          <p:nvPr>
            <p:ph idx="1"/>
          </p:nvPr>
        </p:nvSpPr>
        <p:spPr>
          <a:xfrm>
            <a:off x="1834444" y="948267"/>
            <a:ext cx="8686799" cy="4097868"/>
          </a:xfrm>
        </p:spPr>
        <p:txBody>
          <a:bodyPr/>
          <a:lstStyle/>
          <a:p>
            <a:r>
              <a:rPr lang="en-US" dirty="0"/>
              <a:t>A mono-alphabetic substitution cipher</a:t>
            </a:r>
          </a:p>
          <a:p>
            <a:endParaRPr lang="en-US" dirty="0"/>
          </a:p>
          <a:p>
            <a:endParaRPr lang="en-US" dirty="0"/>
          </a:p>
          <a:p>
            <a:endParaRPr lang="en-US" dirty="0"/>
          </a:p>
          <a:p>
            <a:r>
              <a:rPr lang="en-US" dirty="0"/>
              <a:t>Poly-alphabetic substitution cipher</a:t>
            </a:r>
          </a:p>
          <a:p>
            <a:endParaRPr lang="en-US" dirty="0"/>
          </a:p>
        </p:txBody>
      </p:sp>
      <p:pic>
        <p:nvPicPr>
          <p:cNvPr id="4" name="Picture 3"/>
          <p:cNvPicPr>
            <a:picLocks noChangeAspect="1"/>
          </p:cNvPicPr>
          <p:nvPr/>
        </p:nvPicPr>
        <p:blipFill>
          <a:blip r:embed="rId3"/>
          <a:stretch>
            <a:fillRect/>
          </a:stretch>
        </p:blipFill>
        <p:spPr>
          <a:xfrm>
            <a:off x="2522101" y="1560376"/>
            <a:ext cx="5971429" cy="895238"/>
          </a:xfrm>
          <a:prstGeom prst="rect">
            <a:avLst/>
          </a:prstGeom>
        </p:spPr>
      </p:pic>
      <p:sp>
        <p:nvSpPr>
          <p:cNvPr id="6" name="TextBox 5"/>
          <p:cNvSpPr txBox="1"/>
          <p:nvPr/>
        </p:nvSpPr>
        <p:spPr>
          <a:xfrm>
            <a:off x="3470172" y="2521597"/>
            <a:ext cx="4549422" cy="523220"/>
          </a:xfrm>
          <a:prstGeom prst="rect">
            <a:avLst/>
          </a:prstGeom>
          <a:noFill/>
        </p:spPr>
        <p:txBody>
          <a:bodyPr wrap="square" rtlCol="0">
            <a:spAutoFit/>
          </a:bodyPr>
          <a:lstStyle/>
          <a:p>
            <a:r>
              <a:rPr lang="en-US" sz="2800" dirty="0"/>
              <a:t>“SECURITY” &lt;=&gt; “HVXFIRGB”</a:t>
            </a:r>
          </a:p>
        </p:txBody>
      </p:sp>
      <p:pic>
        <p:nvPicPr>
          <p:cNvPr id="8" name="Picture 7"/>
          <p:cNvPicPr>
            <a:picLocks noChangeAspect="1"/>
          </p:cNvPicPr>
          <p:nvPr/>
        </p:nvPicPr>
        <p:blipFill>
          <a:blip r:embed="rId4"/>
          <a:stretch>
            <a:fillRect/>
          </a:stretch>
        </p:blipFill>
        <p:spPr>
          <a:xfrm>
            <a:off x="2390420" y="3788992"/>
            <a:ext cx="4661011" cy="1323126"/>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8174123" y="4530231"/>
            <a:ext cx="3232023" cy="1464171"/>
          </a:xfrm>
          <a:prstGeom prst="rect">
            <a:avLst/>
          </a:prstGeom>
        </p:spPr>
      </p:pic>
      <p:sp>
        <p:nvSpPr>
          <p:cNvPr id="5" name="Footer Placeholder 4">
            <a:extLst>
              <a:ext uri="{FF2B5EF4-FFF2-40B4-BE49-F238E27FC236}">
                <a16:creationId xmlns:a16="http://schemas.microsoft.com/office/drawing/2014/main" id="{B637BAFF-F100-4146-8D97-708F48B1B810}"/>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F69597E8-24DA-456D-9A3F-FF099E89DA09}"/>
              </a:ext>
            </a:extLst>
          </p:cNvPr>
          <p:cNvSpPr>
            <a:spLocks noGrp="1"/>
          </p:cNvSpPr>
          <p:nvPr>
            <p:ph type="sldNum" sz="quarter" idx="12"/>
          </p:nvPr>
        </p:nvSpPr>
        <p:spPr/>
        <p:txBody>
          <a:bodyPr/>
          <a:lstStyle/>
          <a:p>
            <a:fld id="{9E95FB44-7746-41C3-A2F8-A34E863EED2F}" type="slidenum">
              <a:rPr lang="en-US" smtClean="0"/>
              <a:t>15</a:t>
            </a:fld>
            <a:endParaRPr lang="en-US"/>
          </a:p>
        </p:txBody>
      </p:sp>
    </p:spTree>
    <p:extLst>
      <p:ext uri="{BB962C8B-B14F-4D97-AF65-F5344CB8AC3E}">
        <p14:creationId xmlns:p14="http://schemas.microsoft.com/office/powerpoint/2010/main" val="185673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012055"/>
          </a:xfrm>
        </p:spPr>
        <p:txBody>
          <a:bodyPr/>
          <a:lstStyle/>
          <a:p>
            <a:r>
              <a:rPr lang="en-US" dirty="0"/>
              <a:t>Cipher Disk based substitution</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651768" y="1012055"/>
            <a:ext cx="8438966" cy="2814222"/>
          </a:xfrm>
        </p:spPr>
        <p:txBody>
          <a:bodyPr>
            <a:normAutofit fontScale="92500" lnSpcReduction="10000"/>
          </a:bodyPr>
          <a:lstStyle/>
          <a:p>
            <a:pPr marL="0" indent="0">
              <a:buNone/>
            </a:pPr>
            <a:r>
              <a:rPr lang="en-US" sz="3100" dirty="0"/>
              <a:t>Outer wheel is for the </a:t>
            </a:r>
            <a:r>
              <a:rPr lang="en-US" sz="3100" i="1" dirty="0"/>
              <a:t>plaintext</a:t>
            </a:r>
            <a:r>
              <a:rPr lang="en-US" sz="3100" dirty="0"/>
              <a:t> alphabet </a:t>
            </a:r>
          </a:p>
          <a:p>
            <a:pPr marL="0" indent="0">
              <a:buNone/>
            </a:pPr>
            <a:r>
              <a:rPr lang="en-US" sz="3100" dirty="0"/>
              <a:t>Inner wheel is for </a:t>
            </a:r>
            <a:r>
              <a:rPr lang="en-US" sz="3100" i="1" dirty="0"/>
              <a:t>ciphertext</a:t>
            </a:r>
            <a:endParaRPr lang="en-US" sz="3100" dirty="0"/>
          </a:p>
          <a:p>
            <a:pPr marL="0" indent="0">
              <a:buNone/>
            </a:pPr>
            <a:endParaRPr lang="en-US" dirty="0"/>
          </a:p>
          <a:p>
            <a:pPr marL="457200" lvl="1" indent="0">
              <a:buNone/>
            </a:pPr>
            <a:r>
              <a:rPr lang="en-US" sz="2800" dirty="0"/>
              <a:t>When the outer wheel and inner wheel and are both aligned at the letter “A” (i.e. position zero), there is no encryption mapping the letters on the outer wheel to letters on the inner wheel</a:t>
            </a:r>
            <a:endParaRPr lang="en-US" sz="3300" dirty="0"/>
          </a:p>
          <a:p>
            <a:pPr marL="0" indent="0">
              <a:buNone/>
            </a:pPr>
            <a:endParaRPr lang="en-US" dirty="0"/>
          </a:p>
          <a:p>
            <a:pPr marL="457200" lvl="1" indent="0">
              <a:buNone/>
            </a:pPr>
            <a:endParaRPr lang="en-US" sz="2800"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8988207" y="0"/>
            <a:ext cx="3203793" cy="3243346"/>
          </a:xfrm>
          <a:prstGeom prst="rect">
            <a:avLst/>
          </a:prstGeom>
        </p:spPr>
      </p:pic>
      <p:pic>
        <p:nvPicPr>
          <p:cNvPr id="7" name="Picture 6">
            <a:extLst>
              <a:ext uri="{FF2B5EF4-FFF2-40B4-BE49-F238E27FC236}">
                <a16:creationId xmlns:a16="http://schemas.microsoft.com/office/drawing/2014/main" id="{4B002B0A-104B-400E-AF20-468970A1FEFA}"/>
              </a:ext>
            </a:extLst>
          </p:cNvPr>
          <p:cNvPicPr>
            <a:picLocks noChangeAspect="1"/>
          </p:cNvPicPr>
          <p:nvPr/>
        </p:nvPicPr>
        <p:blipFill>
          <a:blip r:embed="rId3"/>
          <a:stretch>
            <a:fillRect/>
          </a:stretch>
        </p:blipFill>
        <p:spPr>
          <a:xfrm>
            <a:off x="9009157" y="3711761"/>
            <a:ext cx="3161892" cy="3146239"/>
          </a:xfrm>
          <a:prstGeom prst="rect">
            <a:avLst/>
          </a:prstGeom>
        </p:spPr>
      </p:pic>
      <p:sp>
        <p:nvSpPr>
          <p:cNvPr id="8" name="Rectangle: Rounded Corners 7">
            <a:extLst>
              <a:ext uri="{FF2B5EF4-FFF2-40B4-BE49-F238E27FC236}">
                <a16:creationId xmlns:a16="http://schemas.microsoft.com/office/drawing/2014/main" id="{3AC7816C-F2D0-4D57-A398-359E1D1D327E}"/>
              </a:ext>
            </a:extLst>
          </p:cNvPr>
          <p:cNvSpPr/>
          <p:nvPr/>
        </p:nvSpPr>
        <p:spPr>
          <a:xfrm rot="1678686">
            <a:off x="9074758" y="4626742"/>
            <a:ext cx="1147865" cy="26154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75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3" name="droppedImage.pdf" descr="droppedImage.pdf"/>
          <p:cNvPicPr>
            <a:picLocks noChangeAspect="1"/>
          </p:cNvPicPr>
          <p:nvPr/>
        </p:nvPicPr>
        <p:blipFill>
          <a:blip r:embed="rId2"/>
          <a:stretch>
            <a:fillRect/>
          </a:stretch>
        </p:blipFill>
        <p:spPr>
          <a:xfrm>
            <a:off x="3152858" y="477202"/>
            <a:ext cx="5886283" cy="5903595"/>
          </a:xfrm>
          <a:prstGeom prst="rect">
            <a:avLst/>
          </a:prstGeom>
          <a:ln w="3175">
            <a:miter lim="400000"/>
          </a:ln>
        </p:spPr>
      </p:pic>
      <p:pic>
        <p:nvPicPr>
          <p:cNvPr id="1334" name="droppedImage.pdf" descr="droppedImage.pdf"/>
          <p:cNvPicPr>
            <a:picLocks noChangeAspect="1"/>
          </p:cNvPicPr>
          <p:nvPr/>
        </p:nvPicPr>
        <p:blipFill>
          <a:blip r:embed="rId3"/>
          <a:stretch>
            <a:fillRect/>
          </a:stretch>
        </p:blipFill>
        <p:spPr>
          <a:xfrm>
            <a:off x="3638550" y="1051560"/>
            <a:ext cx="4823460" cy="4823460"/>
          </a:xfrm>
          <a:prstGeom prst="rect">
            <a:avLst/>
          </a:prstGeom>
          <a:ln w="3175">
            <a:miter lim="400000"/>
          </a:ln>
        </p:spPr>
      </p:pic>
      <p:sp>
        <p:nvSpPr>
          <p:cNvPr id="1335" name="Line"/>
          <p:cNvSpPr/>
          <p:nvPr/>
        </p:nvSpPr>
        <p:spPr>
          <a:xfrm flipH="1" flipV="1">
            <a:off x="9548813" y="1891665"/>
            <a:ext cx="238125" cy="916782"/>
          </a:xfrm>
          <a:prstGeom prst="line">
            <a:avLst/>
          </a:prstGeom>
          <a:blipFill>
            <a:blip r:embed="rId4"/>
          </a:blipFill>
          <a:ln w="12700">
            <a:miter lim="400000"/>
          </a:ln>
        </p:spPr>
        <p:txBody>
          <a:bodyPr lIns="22860" rIns="22860" anchor="ctr"/>
          <a:lstStyle/>
          <a:p>
            <a:pPr algn="ctr" defTabSz="457200" hangingPunct="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36" name="Secret"/>
          <p:cNvSpPr txBox="1"/>
          <p:nvPr/>
        </p:nvSpPr>
        <p:spPr>
          <a:xfrm>
            <a:off x="1774821" y="116429"/>
            <a:ext cx="2286001" cy="9387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Secret</a:t>
            </a:r>
          </a:p>
        </p:txBody>
      </p:sp>
      <p:pic>
        <p:nvPicPr>
          <p:cNvPr id="1337" name="W1-2r invert.jpg" descr="W1-2r invert.jpg"/>
          <p:cNvPicPr>
            <a:picLocks/>
          </p:cNvPicPr>
          <p:nvPr/>
        </p:nvPicPr>
        <p:blipFill>
          <a:blip r:embed="rId5"/>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38" name="0"/>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0"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1" name="droppedImage.pdf" descr="droppedImage.pdf"/>
          <p:cNvPicPr>
            <a:picLocks noChangeAspect="1"/>
          </p:cNvPicPr>
          <p:nvPr/>
        </p:nvPicPr>
        <p:blipFill>
          <a:blip r:embed="rId3"/>
          <a:stretch>
            <a:fillRect/>
          </a:stretch>
        </p:blipFill>
        <p:spPr>
          <a:xfrm rot="20880000">
            <a:off x="3640469" y="1053836"/>
            <a:ext cx="4823461" cy="4823461"/>
          </a:xfrm>
          <a:prstGeom prst="rect">
            <a:avLst/>
          </a:prstGeom>
          <a:ln w="3175">
            <a:miter lim="400000"/>
          </a:ln>
        </p:spPr>
      </p:pic>
      <p:sp>
        <p:nvSpPr>
          <p:cNvPr id="1342" name="Tfdsfu"/>
          <p:cNvSpPr txBox="1"/>
          <p:nvPr/>
        </p:nvSpPr>
        <p:spPr>
          <a:xfrm>
            <a:off x="1774821" y="116429"/>
            <a:ext cx="2286001" cy="9387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Tfdsfu</a:t>
            </a:r>
          </a:p>
        </p:txBody>
      </p:sp>
      <p:pic>
        <p:nvPicPr>
          <p:cNvPr id="1343"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44" name="1"/>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6"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7" name="droppedImage.pdf" descr="droppedImage.pdf"/>
          <p:cNvPicPr>
            <a:picLocks noChangeAspect="1"/>
          </p:cNvPicPr>
          <p:nvPr/>
        </p:nvPicPr>
        <p:blipFill>
          <a:blip r:embed="rId3"/>
          <a:stretch>
            <a:fillRect/>
          </a:stretch>
        </p:blipFill>
        <p:spPr>
          <a:xfrm rot="20220000">
            <a:off x="3640558" y="1053925"/>
            <a:ext cx="4823461" cy="4823461"/>
          </a:xfrm>
          <a:prstGeom prst="rect">
            <a:avLst/>
          </a:prstGeom>
          <a:ln w="3175">
            <a:miter lim="400000"/>
          </a:ln>
        </p:spPr>
      </p:pic>
      <p:sp>
        <p:nvSpPr>
          <p:cNvPr id="1348" name="Ugetgv"/>
          <p:cNvSpPr txBox="1"/>
          <p:nvPr/>
        </p:nvSpPr>
        <p:spPr>
          <a:xfrm>
            <a:off x="1774821" y="116429"/>
            <a:ext cx="2286001" cy="9387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1000">
                <a:solidFill>
                  <a:srgbClr val="FFFFFF"/>
                </a:solidFill>
                <a:latin typeface="Helvetica Neue Light"/>
                <a:ea typeface="Helvetica Neue Light"/>
                <a:cs typeface="Helvetica Neue Light"/>
                <a:sym typeface="Helvetica Neue Light"/>
              </a:defRPr>
            </a:lvl1pPr>
          </a:lstStyle>
          <a:p>
            <a:pPr defTabSz="457200" hangingPunct="0"/>
            <a:r>
              <a:rPr sz="5500" kern="0"/>
              <a:t>Ugetgv</a:t>
            </a:r>
          </a:p>
        </p:txBody>
      </p:sp>
      <p:pic>
        <p:nvPicPr>
          <p:cNvPr id="1349"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50" name="2"/>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0515600" cy="1325563"/>
          </a:xfrm>
        </p:spPr>
        <p:txBody>
          <a:bodyPr/>
          <a:lstStyle/>
          <a:p>
            <a:r>
              <a:rPr lang="en-US" dirty="0"/>
              <a:t>Agenda</a:t>
            </a:r>
          </a:p>
        </p:txBody>
      </p:sp>
      <p:sp>
        <p:nvSpPr>
          <p:cNvPr id="3" name="Content Placeholder 2"/>
          <p:cNvSpPr>
            <a:spLocks noGrp="1"/>
          </p:cNvSpPr>
          <p:nvPr>
            <p:ph idx="1"/>
          </p:nvPr>
        </p:nvSpPr>
        <p:spPr/>
        <p:txBody>
          <a:bodyPr/>
          <a:lstStyle/>
          <a:p>
            <a:r>
              <a:rPr lang="en-US" dirty="0"/>
              <a:t>Case Study – The Titan Incident</a:t>
            </a:r>
          </a:p>
          <a:p>
            <a:r>
              <a:rPr lang="en-US" dirty="0"/>
              <a:t>Cryptography</a:t>
            </a:r>
          </a:p>
          <a:p>
            <a:r>
              <a:rPr lang="en-US" dirty="0"/>
              <a:t>Cryptographic information system security controls</a:t>
            </a:r>
          </a:p>
          <a:p>
            <a:r>
              <a:rPr lang="en-US" dirty="0"/>
              <a:t>Case Study revisited</a:t>
            </a:r>
          </a:p>
          <a:p>
            <a:r>
              <a:rPr lang="en-US" dirty="0"/>
              <a:t>Quiz </a:t>
            </a:r>
          </a:p>
        </p:txBody>
      </p:sp>
      <p:sp>
        <p:nvSpPr>
          <p:cNvPr id="4" name="Footer Placeholder 3">
            <a:extLst>
              <a:ext uri="{FF2B5EF4-FFF2-40B4-BE49-F238E27FC236}">
                <a16:creationId xmlns:a16="http://schemas.microsoft.com/office/drawing/2014/main" id="{524F3A51-3BE1-46E1-8D51-21C7152B38B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D6CA1A7-84D4-4BF9-B7AE-59610D5BB59C}"/>
              </a:ext>
            </a:extLst>
          </p:cNvPr>
          <p:cNvSpPr>
            <a:spLocks noGrp="1"/>
          </p:cNvSpPr>
          <p:nvPr>
            <p:ph type="sldNum" sz="quarter" idx="12"/>
          </p:nvPr>
        </p:nvSpPr>
        <p:spPr/>
        <p:txBody>
          <a:bodyPr/>
          <a:lstStyle/>
          <a:p>
            <a:fld id="{9E95FB44-7746-41C3-A2F8-A34E863EED2F}" type="slidenum">
              <a:rPr lang="en-US" smtClean="0"/>
              <a:t>2</a:t>
            </a:fld>
            <a:endParaRPr lang="en-US"/>
          </a:p>
        </p:txBody>
      </p:sp>
    </p:spTree>
    <p:extLst>
      <p:ext uri="{BB962C8B-B14F-4D97-AF65-F5344CB8AC3E}">
        <p14:creationId xmlns:p14="http://schemas.microsoft.com/office/powerpoint/2010/main" val="404767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Keyspace:  Number of possible keys"/>
          <p:cNvSpPr txBox="1">
            <a:spLocks noGrp="1"/>
          </p:cNvSpPr>
          <p:nvPr>
            <p:ph type="title"/>
          </p:nvPr>
        </p:nvSpPr>
        <p:spPr>
          <a:xfrm>
            <a:off x="160788" y="104770"/>
            <a:ext cx="11557735" cy="1244636"/>
          </a:xfrm>
          <a:prstGeom prst="rect">
            <a:avLst/>
          </a:prstGeom>
        </p:spPr>
        <p:txBody>
          <a:bodyPr>
            <a:normAutofit/>
          </a:bodyPr>
          <a:lstStyle/>
          <a:p>
            <a:pPr>
              <a:defRPr>
                <a:latin typeface="Helvetica Neue Light"/>
                <a:ea typeface="Helvetica Neue Light"/>
                <a:cs typeface="Helvetica Neue Light"/>
                <a:sym typeface="Helvetica Neue Light"/>
              </a:defRPr>
            </a:pPr>
            <a:r>
              <a:rPr sz="4400" dirty="0" err="1">
                <a:solidFill>
                  <a:schemeClr val="bg1"/>
                </a:solidFill>
              </a:rPr>
              <a:t>Keyspace</a:t>
            </a:r>
            <a:r>
              <a:rPr lang="en-US" sz="4400" dirty="0">
                <a:solidFill>
                  <a:schemeClr val="bg1"/>
                </a:solidFill>
              </a:rPr>
              <a:t> is the n</a:t>
            </a:r>
            <a:r>
              <a:rPr sz="4400" dirty="0">
                <a:solidFill>
                  <a:schemeClr val="bg1"/>
                </a:solidFill>
              </a:rPr>
              <a:t>umber of possible keys</a:t>
            </a:r>
          </a:p>
        </p:txBody>
      </p:sp>
      <p:pic>
        <p:nvPicPr>
          <p:cNvPr id="3" name="droppedImage.pdf" descr="droppedImage.pdf">
            <a:extLst>
              <a:ext uri="{FF2B5EF4-FFF2-40B4-BE49-F238E27FC236}">
                <a16:creationId xmlns:a16="http://schemas.microsoft.com/office/drawing/2014/main" id="{9E2C9482-686A-4FFB-B545-A666DF0386A8}"/>
              </a:ext>
            </a:extLst>
          </p:cNvPr>
          <p:cNvPicPr>
            <a:picLocks noChangeAspect="1"/>
          </p:cNvPicPr>
          <p:nvPr/>
        </p:nvPicPr>
        <p:blipFill>
          <a:blip r:embed="rId3"/>
          <a:stretch>
            <a:fillRect/>
          </a:stretch>
        </p:blipFill>
        <p:spPr>
          <a:xfrm>
            <a:off x="5939655" y="1233996"/>
            <a:ext cx="5420965" cy="5436908"/>
          </a:xfrm>
          <a:prstGeom prst="rect">
            <a:avLst/>
          </a:prstGeom>
          <a:ln w="3175">
            <a:miter lim="400000"/>
          </a:ln>
        </p:spPr>
      </p:pic>
      <p:sp>
        <p:nvSpPr>
          <p:cNvPr id="4" name="28">
            <a:extLst>
              <a:ext uri="{FF2B5EF4-FFF2-40B4-BE49-F238E27FC236}">
                <a16:creationId xmlns:a16="http://schemas.microsoft.com/office/drawing/2014/main" id="{4AB4653F-01C1-4D5B-9F3E-7761CEB2BB50}"/>
              </a:ext>
            </a:extLst>
          </p:cNvPr>
          <p:cNvSpPr txBox="1"/>
          <p:nvPr/>
        </p:nvSpPr>
        <p:spPr>
          <a:xfrm>
            <a:off x="8025413" y="2888153"/>
            <a:ext cx="1713929" cy="170816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nchor="ctr">
            <a:spAutoFit/>
          </a:bodyPr>
          <a:lstStyle>
            <a:lvl1pPr algn="ctr" defTabSz="914400">
              <a:defRPr sz="21000">
                <a:solidFill>
                  <a:srgbClr val="FFFFFF"/>
                </a:solidFill>
                <a:latin typeface="+mn-lt"/>
                <a:ea typeface="+mn-ea"/>
                <a:cs typeface="+mn-cs"/>
                <a:sym typeface="Gill Sans"/>
              </a:defRPr>
            </a:lvl1pPr>
          </a:lstStyle>
          <a:p>
            <a:r>
              <a:rPr sz="10500" dirty="0"/>
              <a:t>28</a:t>
            </a:r>
          </a:p>
        </p:txBody>
      </p:sp>
      <p:pic>
        <p:nvPicPr>
          <p:cNvPr id="5" name="Picture 4">
            <a:extLst>
              <a:ext uri="{FF2B5EF4-FFF2-40B4-BE49-F238E27FC236}">
                <a16:creationId xmlns:a16="http://schemas.microsoft.com/office/drawing/2014/main" id="{35767B01-3922-4A09-82B3-CCB5899B614B}"/>
              </a:ext>
            </a:extLst>
          </p:cNvPr>
          <p:cNvPicPr>
            <a:picLocks noChangeAspect="1"/>
          </p:cNvPicPr>
          <p:nvPr/>
        </p:nvPicPr>
        <p:blipFill>
          <a:blip r:embed="rId4"/>
          <a:stretch>
            <a:fillRect/>
          </a:stretch>
        </p:blipFill>
        <p:spPr>
          <a:xfrm>
            <a:off x="1242873" y="2004982"/>
            <a:ext cx="3409026" cy="3451113"/>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Services of cryptosystems</a:t>
            </a:r>
          </a:p>
        </p:txBody>
      </p:sp>
      <p:sp>
        <p:nvSpPr>
          <p:cNvPr id="3" name="Content Placeholder 2"/>
          <p:cNvSpPr>
            <a:spLocks noGrp="1"/>
          </p:cNvSpPr>
          <p:nvPr>
            <p:ph idx="1"/>
          </p:nvPr>
        </p:nvSpPr>
        <p:spPr>
          <a:xfrm>
            <a:off x="1214284" y="5352222"/>
            <a:ext cx="8229600" cy="867593"/>
          </a:xfrm>
        </p:spPr>
        <p:txBody>
          <a:bodyPr>
            <a:normAutofit/>
          </a:bodyPr>
          <a:lstStyle/>
          <a:p>
            <a:pPr marL="0" indent="0">
              <a:buNone/>
            </a:pPr>
            <a:r>
              <a:rPr lang="en-US" i="1" dirty="0"/>
              <a:t>Repudiation – the sender denying he sent the message </a:t>
            </a:r>
          </a:p>
        </p:txBody>
      </p:sp>
      <p:pic>
        <p:nvPicPr>
          <p:cNvPr id="4" name="Picture 3"/>
          <p:cNvPicPr>
            <a:picLocks noChangeAspect="1"/>
          </p:cNvPicPr>
          <p:nvPr/>
        </p:nvPicPr>
        <p:blipFill>
          <a:blip r:embed="rId3"/>
          <a:stretch>
            <a:fillRect/>
          </a:stretch>
        </p:blipFill>
        <p:spPr>
          <a:xfrm>
            <a:off x="1214284" y="1293409"/>
            <a:ext cx="10286127" cy="3805219"/>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Footer Placeholder 5">
            <a:extLst>
              <a:ext uri="{FF2B5EF4-FFF2-40B4-BE49-F238E27FC236}">
                <a16:creationId xmlns:a16="http://schemas.microsoft.com/office/drawing/2014/main" id="{2CB8FFBD-3866-4600-9720-9755C5E3FB23}"/>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264F70ED-C588-4EC6-BAD9-4F3EA513B6D8}"/>
              </a:ext>
            </a:extLst>
          </p:cNvPr>
          <p:cNvSpPr>
            <a:spLocks noGrp="1"/>
          </p:cNvSpPr>
          <p:nvPr>
            <p:ph type="sldNum" sz="quarter" idx="12"/>
          </p:nvPr>
        </p:nvSpPr>
        <p:spPr/>
        <p:txBody>
          <a:bodyPr/>
          <a:lstStyle/>
          <a:p>
            <a:fld id="{9E95FB44-7746-41C3-A2F8-A34E863EED2F}" type="slidenum">
              <a:rPr lang="en-US" smtClean="0"/>
              <a:t>21</a:t>
            </a:fld>
            <a:endParaRPr lang="en-US"/>
          </a:p>
        </p:txBody>
      </p:sp>
    </p:spTree>
    <p:extLst>
      <p:ext uri="{BB962C8B-B14F-4D97-AF65-F5344CB8AC3E}">
        <p14:creationId xmlns:p14="http://schemas.microsoft.com/office/powerpoint/2010/main" val="2063003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a:bodyPr>
          <a:lstStyle/>
          <a:p>
            <a:pPr algn="l"/>
            <a:r>
              <a:rPr lang="en-US" dirty="0"/>
              <a:t>XOR – Exclusive OR</a:t>
            </a:r>
            <a:endParaRPr lang="en-US" i="1" dirty="0"/>
          </a:p>
        </p:txBody>
      </p:sp>
      <p:pic>
        <p:nvPicPr>
          <p:cNvPr id="4" name="Picture 3"/>
          <p:cNvPicPr>
            <a:picLocks noChangeAspect="1"/>
          </p:cNvPicPr>
          <p:nvPr/>
        </p:nvPicPr>
        <p:blipFill>
          <a:blip r:embed="rId3"/>
          <a:stretch>
            <a:fillRect/>
          </a:stretch>
        </p:blipFill>
        <p:spPr>
          <a:xfrm>
            <a:off x="2084438" y="2438402"/>
            <a:ext cx="6912776" cy="2136138"/>
          </a:xfrm>
          <a:prstGeom prst="rect">
            <a:avLst/>
          </a:prstGeom>
        </p:spPr>
      </p:pic>
      <p:sp>
        <p:nvSpPr>
          <p:cNvPr id="3" name="Content Placeholder 2"/>
          <p:cNvSpPr>
            <a:spLocks noGrp="1"/>
          </p:cNvSpPr>
          <p:nvPr>
            <p:ph idx="1"/>
          </p:nvPr>
        </p:nvSpPr>
        <p:spPr>
          <a:xfrm>
            <a:off x="1524000" y="1038579"/>
            <a:ext cx="10284542" cy="5087585"/>
          </a:xfrm>
        </p:spPr>
        <p:txBody>
          <a:bodyPr>
            <a:normAutofit/>
          </a:bodyPr>
          <a:lstStyle/>
          <a:p>
            <a:pPr marL="0" indent="0">
              <a:buNone/>
            </a:pPr>
            <a:r>
              <a:rPr lang="en-US" dirty="0"/>
              <a:t>Creating “confusion” through a binary mathematical function called “exclusive OR”, abbreviated as XOR</a:t>
            </a:r>
          </a:p>
        </p:txBody>
      </p:sp>
      <p:sp>
        <p:nvSpPr>
          <p:cNvPr id="8" name="TextBox 7"/>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5" name="Footer Placeholder 4">
            <a:extLst>
              <a:ext uri="{FF2B5EF4-FFF2-40B4-BE49-F238E27FC236}">
                <a16:creationId xmlns:a16="http://schemas.microsoft.com/office/drawing/2014/main" id="{29A9A846-71FD-4558-A32B-DA0896673E38}"/>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A8F05B5B-5944-4493-95E5-988BA0A69063}"/>
              </a:ext>
            </a:extLst>
          </p:cNvPr>
          <p:cNvSpPr>
            <a:spLocks noGrp="1"/>
          </p:cNvSpPr>
          <p:nvPr>
            <p:ph type="sldNum" sz="quarter" idx="12"/>
          </p:nvPr>
        </p:nvSpPr>
        <p:spPr/>
        <p:txBody>
          <a:bodyPr/>
          <a:lstStyle/>
          <a:p>
            <a:fld id="{9E95FB44-7746-41C3-A2F8-A34E863EED2F}" type="slidenum">
              <a:rPr lang="en-US" smtClean="0"/>
              <a:t>22</a:t>
            </a:fld>
            <a:endParaRPr lang="en-US"/>
          </a:p>
        </p:txBody>
      </p:sp>
    </p:spTree>
    <p:extLst>
      <p:ext uri="{BB962C8B-B14F-4D97-AF65-F5344CB8AC3E}">
        <p14:creationId xmlns:p14="http://schemas.microsoft.com/office/powerpoint/2010/main" val="151790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fontScale="90000"/>
          </a:bodyPr>
          <a:lstStyle/>
          <a:p>
            <a:pPr algn="l"/>
            <a:r>
              <a:rPr lang="en-US" dirty="0"/>
              <a:t>One-Time Pad  </a:t>
            </a:r>
            <a:r>
              <a:rPr lang="en-US" sz="4000" i="1" dirty="0"/>
              <a:t>a perfect encryption scheme</a:t>
            </a:r>
            <a:endParaRPr lang="en-US" i="1" dirty="0"/>
          </a:p>
        </p:txBody>
      </p:sp>
      <p:pic>
        <p:nvPicPr>
          <p:cNvPr id="5" name="Picture 4"/>
          <p:cNvPicPr>
            <a:picLocks noChangeAspect="1"/>
          </p:cNvPicPr>
          <p:nvPr/>
        </p:nvPicPr>
        <p:blipFill>
          <a:blip r:embed="rId3"/>
          <a:stretch>
            <a:fillRect/>
          </a:stretch>
        </p:blipFill>
        <p:spPr>
          <a:xfrm rot="150657">
            <a:off x="4835562" y="760322"/>
            <a:ext cx="5984555" cy="5535546"/>
          </a:xfrm>
          <a:prstGeom prst="rect">
            <a:avLst/>
          </a:prstGeom>
        </p:spPr>
      </p:pic>
      <p:grpSp>
        <p:nvGrpSpPr>
          <p:cNvPr id="9" name="Group 8"/>
          <p:cNvGrpSpPr/>
          <p:nvPr/>
        </p:nvGrpSpPr>
        <p:grpSpPr>
          <a:xfrm>
            <a:off x="273775" y="1759975"/>
            <a:ext cx="3939013" cy="2212258"/>
            <a:chOff x="163647" y="4572000"/>
            <a:chExt cx="2865882" cy="1609558"/>
          </a:xfrm>
        </p:grpSpPr>
        <p:sp>
          <p:nvSpPr>
            <p:cNvPr id="6" name="TextBox 5"/>
            <p:cNvSpPr txBox="1"/>
            <p:nvPr/>
          </p:nvSpPr>
          <p:spPr>
            <a:xfrm>
              <a:off x="163647" y="4572000"/>
              <a:ext cx="2865882" cy="383822"/>
            </a:xfrm>
            <a:prstGeom prst="rect">
              <a:avLst/>
            </a:prstGeom>
            <a:solidFill>
              <a:srgbClr val="FFF8D7"/>
            </a:solidFill>
          </p:spPr>
          <p:txBody>
            <a:bodyPr wrap="square" rtlCol="0">
              <a:spAutoFit/>
            </a:bodyPr>
            <a:lstStyle/>
            <a:p>
              <a:r>
                <a:rPr lang="en-US" dirty="0"/>
                <a:t>One-Time Pad Requirements</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63648" y="4900428"/>
              <a:ext cx="2865880" cy="1281130"/>
            </a:xfrm>
            <a:prstGeom prst="rect">
              <a:avLst/>
            </a:prstGeom>
          </p:spPr>
        </p:pic>
      </p:grpSp>
      <p:sp>
        <p:nvSpPr>
          <p:cNvPr id="8" name="TextBox 7"/>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3" name="Footer Placeholder 2">
            <a:extLst>
              <a:ext uri="{FF2B5EF4-FFF2-40B4-BE49-F238E27FC236}">
                <a16:creationId xmlns:a16="http://schemas.microsoft.com/office/drawing/2014/main" id="{EEC928D4-FA31-47CE-8A09-02E537A0B554}"/>
              </a:ext>
            </a:extLst>
          </p:cNvPr>
          <p:cNvSpPr>
            <a:spLocks noGrp="1"/>
          </p:cNvSpPr>
          <p:nvPr>
            <p:ph type="ftr" sz="quarter" idx="11"/>
          </p:nvPr>
        </p:nvSpPr>
        <p:spPr/>
        <p:txBody>
          <a:bodyPr/>
          <a:lstStyle/>
          <a:p>
            <a:r>
              <a:rPr lang="en-US"/>
              <a:t>MIS5214 Security Architecture</a:t>
            </a:r>
            <a:endParaRPr lang="en-US" dirty="0"/>
          </a:p>
        </p:txBody>
      </p:sp>
      <p:sp>
        <p:nvSpPr>
          <p:cNvPr id="4" name="Slide Number Placeholder 3">
            <a:extLst>
              <a:ext uri="{FF2B5EF4-FFF2-40B4-BE49-F238E27FC236}">
                <a16:creationId xmlns:a16="http://schemas.microsoft.com/office/drawing/2014/main" id="{2C77CC39-D7A7-40AF-8061-A9255DC5AB1E}"/>
              </a:ext>
            </a:extLst>
          </p:cNvPr>
          <p:cNvSpPr>
            <a:spLocks noGrp="1"/>
          </p:cNvSpPr>
          <p:nvPr>
            <p:ph type="sldNum" sz="quarter" idx="12"/>
          </p:nvPr>
        </p:nvSpPr>
        <p:spPr/>
        <p:txBody>
          <a:bodyPr/>
          <a:lstStyle/>
          <a:p>
            <a:fld id="{9E95FB44-7746-41C3-A2F8-A34E863EED2F}" type="slidenum">
              <a:rPr lang="en-US" smtClean="0"/>
              <a:t>23</a:t>
            </a:fld>
            <a:endParaRPr lang="en-US"/>
          </a:p>
        </p:txBody>
      </p:sp>
    </p:spTree>
    <p:extLst>
      <p:ext uri="{BB962C8B-B14F-4D97-AF65-F5344CB8AC3E}">
        <p14:creationId xmlns:p14="http://schemas.microsoft.com/office/powerpoint/2010/main" val="66429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42285" y="1233193"/>
            <a:ext cx="5846593" cy="5067563"/>
          </a:xfrm>
          <a:prstGeom prst="rect">
            <a:avLst/>
          </a:prstGeom>
        </p:spPr>
      </p:pic>
      <p:sp>
        <p:nvSpPr>
          <p:cNvPr id="3" name="Content Placeholder 2"/>
          <p:cNvSpPr>
            <a:spLocks noGrp="1"/>
          </p:cNvSpPr>
          <p:nvPr>
            <p:ph idx="1"/>
          </p:nvPr>
        </p:nvSpPr>
        <p:spPr>
          <a:xfrm>
            <a:off x="0" y="0"/>
            <a:ext cx="9212826" cy="4963409"/>
          </a:xfrm>
        </p:spPr>
        <p:txBody>
          <a:bodyPr>
            <a:normAutofit/>
          </a:bodyPr>
          <a:lstStyle/>
          <a:p>
            <a:pPr marL="0" indent="0">
              <a:buNone/>
            </a:pPr>
            <a:r>
              <a:rPr lang="en-US" sz="3600" dirty="0"/>
              <a:t>2 main attributes combined in a cypher</a:t>
            </a:r>
          </a:p>
          <a:p>
            <a:pPr marL="457200" lvl="1" indent="0">
              <a:buNone/>
            </a:pPr>
            <a:br>
              <a:rPr lang="en-US" sz="3200" dirty="0"/>
            </a:br>
            <a:endParaRPr lang="en-US" sz="3200" dirty="0"/>
          </a:p>
        </p:txBody>
      </p:sp>
      <p:sp>
        <p:nvSpPr>
          <p:cNvPr id="5" name="TextBox 4"/>
          <p:cNvSpPr txBox="1"/>
          <p:nvPr/>
        </p:nvSpPr>
        <p:spPr>
          <a:xfrm>
            <a:off x="782509" y="5611827"/>
            <a:ext cx="5352820" cy="584775"/>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462116" y="824136"/>
            <a:ext cx="4487197" cy="1938992"/>
          </a:xfrm>
          <a:prstGeom prst="rect">
            <a:avLst/>
          </a:prstGeom>
        </p:spPr>
        <p:txBody>
          <a:bodyPr wrap="square">
            <a:spAutoFit/>
          </a:bodyPr>
          <a:lstStyle/>
          <a:p>
            <a:pPr marL="971550" lvl="1" indent="-514350">
              <a:buFont typeface="+mj-lt"/>
              <a:buAutoNum type="arabicPeriod"/>
            </a:pPr>
            <a:r>
              <a:rPr lang="en-US" sz="2400" dirty="0"/>
              <a:t>Confusion: usually carried out through 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transposition</a:t>
            </a:r>
          </a:p>
        </p:txBody>
      </p:sp>
      <p:sp>
        <p:nvSpPr>
          <p:cNvPr id="2" name="Footer Placeholder 1">
            <a:extLst>
              <a:ext uri="{FF2B5EF4-FFF2-40B4-BE49-F238E27FC236}">
                <a16:creationId xmlns:a16="http://schemas.microsoft.com/office/drawing/2014/main" id="{384BB730-065F-472E-9EF4-1BA6EFC913B5}"/>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B17387C7-6460-409E-A43B-5F73665FA343}"/>
              </a:ext>
            </a:extLst>
          </p:cNvPr>
          <p:cNvSpPr>
            <a:spLocks noGrp="1"/>
          </p:cNvSpPr>
          <p:nvPr>
            <p:ph type="sldNum" sz="quarter" idx="12"/>
          </p:nvPr>
        </p:nvSpPr>
        <p:spPr/>
        <p:txBody>
          <a:bodyPr/>
          <a:lstStyle/>
          <a:p>
            <a:fld id="{9E95FB44-7746-41C3-A2F8-A34E863EED2F}" type="slidenum">
              <a:rPr lang="en-US" smtClean="0"/>
              <a:t>24</a:t>
            </a:fld>
            <a:endParaRPr lang="en-US"/>
          </a:p>
        </p:txBody>
      </p:sp>
    </p:spTree>
    <p:extLst>
      <p:ext uri="{BB962C8B-B14F-4D97-AF65-F5344CB8AC3E}">
        <p14:creationId xmlns:p14="http://schemas.microsoft.com/office/powerpoint/2010/main" val="134882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Dichotomies is cryptography</a:t>
            </a:r>
          </a:p>
        </p:txBody>
      </p:sp>
      <p:sp>
        <p:nvSpPr>
          <p:cNvPr id="3" name="Content Placeholder 2"/>
          <p:cNvSpPr>
            <a:spLocks noGrp="1"/>
          </p:cNvSpPr>
          <p:nvPr>
            <p:ph idx="1"/>
          </p:nvPr>
        </p:nvSpPr>
        <p:spPr>
          <a:xfrm>
            <a:off x="1738490" y="1264357"/>
            <a:ext cx="8472311" cy="4861807"/>
          </a:xfrm>
        </p:spPr>
        <p:txBody>
          <a:bodyPr/>
          <a:lstStyle/>
          <a:p>
            <a:r>
              <a:rPr lang="en-US" dirty="0"/>
              <a:t>Symmetric versus Asymmetric</a:t>
            </a:r>
          </a:p>
          <a:p>
            <a:r>
              <a:rPr lang="en-US" dirty="0"/>
              <a:t>Stream versus block</a:t>
            </a:r>
          </a:p>
          <a:p>
            <a:r>
              <a:rPr lang="en-US" dirty="0"/>
              <a:t>Synchronous versus Asynchronous</a:t>
            </a:r>
          </a:p>
          <a:p>
            <a:r>
              <a:rPr lang="en-US" dirty="0"/>
              <a:t>1-Way functions versus 2-Way functions</a:t>
            </a:r>
          </a:p>
        </p:txBody>
      </p:sp>
      <p:sp>
        <p:nvSpPr>
          <p:cNvPr id="4" name="Footer Placeholder 3">
            <a:extLst>
              <a:ext uri="{FF2B5EF4-FFF2-40B4-BE49-F238E27FC236}">
                <a16:creationId xmlns:a16="http://schemas.microsoft.com/office/drawing/2014/main" id="{E3380276-A7A5-4AA7-A7CD-4222BC5949F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694AF8ED-2003-44C2-99C9-8001699A464D}"/>
              </a:ext>
            </a:extLst>
          </p:cNvPr>
          <p:cNvSpPr>
            <a:spLocks noGrp="1"/>
          </p:cNvSpPr>
          <p:nvPr>
            <p:ph type="sldNum" sz="quarter" idx="12"/>
          </p:nvPr>
        </p:nvSpPr>
        <p:spPr/>
        <p:txBody>
          <a:bodyPr/>
          <a:lstStyle/>
          <a:p>
            <a:fld id="{9E95FB44-7746-41C3-A2F8-A34E863EED2F}" type="slidenum">
              <a:rPr lang="en-US" smtClean="0"/>
              <a:t>25</a:t>
            </a:fld>
            <a:endParaRPr lang="en-US"/>
          </a:p>
        </p:txBody>
      </p:sp>
    </p:spTree>
    <p:extLst>
      <p:ext uri="{BB962C8B-B14F-4D97-AF65-F5344CB8AC3E}">
        <p14:creationId xmlns:p14="http://schemas.microsoft.com/office/powerpoint/2010/main" val="429229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
            <a:ext cx="9144000" cy="1143000"/>
          </a:xfrm>
        </p:spPr>
        <p:txBody>
          <a:bodyPr>
            <a:normAutofit fontScale="90000"/>
          </a:bodyPr>
          <a:lstStyle/>
          <a:p>
            <a:pPr algn="l"/>
            <a:r>
              <a:rPr lang="en-US" dirty="0"/>
              <a:t>Symmetric versus asymmetric algorithms</a:t>
            </a:r>
          </a:p>
        </p:txBody>
      </p:sp>
      <p:sp>
        <p:nvSpPr>
          <p:cNvPr id="3" name="Content Placeholder 2"/>
          <p:cNvSpPr>
            <a:spLocks noGrp="1"/>
          </p:cNvSpPr>
          <p:nvPr>
            <p:ph idx="1"/>
          </p:nvPr>
        </p:nvSpPr>
        <p:spPr>
          <a:xfrm>
            <a:off x="1614312" y="1146706"/>
            <a:ext cx="8873066" cy="5084761"/>
          </a:xfrm>
        </p:spPr>
        <p:txBody>
          <a:bodyPr>
            <a:normAutofit/>
          </a:bodyPr>
          <a:lstStyle/>
          <a:p>
            <a:r>
              <a:rPr lang="en-US" dirty="0"/>
              <a:t>Symmetric cryptography</a:t>
            </a:r>
          </a:p>
          <a:p>
            <a:pPr lvl="1"/>
            <a:r>
              <a:rPr lang="en-US" dirty="0"/>
              <a:t>Use a copied pair of symmetric (identical) secret keys</a:t>
            </a:r>
          </a:p>
          <a:p>
            <a:pPr lvl="1"/>
            <a:r>
              <a:rPr lang="en-US" dirty="0"/>
              <a:t>The sender and the receive use the same key for encryption and decryption functions</a:t>
            </a:r>
          </a:p>
          <a:p>
            <a:r>
              <a:rPr lang="en-US" dirty="0">
                <a:solidFill>
                  <a:schemeClr val="tx1">
                    <a:lumMod val="50000"/>
                    <a:lumOff val="50000"/>
                  </a:schemeClr>
                </a:solidFill>
              </a:rPr>
              <a:t>Asymmetric cryptography</a:t>
            </a:r>
          </a:p>
          <a:p>
            <a:pPr lvl="1"/>
            <a:r>
              <a:rPr lang="en-US" dirty="0">
                <a:solidFill>
                  <a:schemeClr val="tx1">
                    <a:lumMod val="50000"/>
                    <a:lumOff val="50000"/>
                  </a:schemeClr>
                </a:solidFill>
              </a:rPr>
              <a:t>Also know as “public key cryptography”</a:t>
            </a:r>
          </a:p>
          <a:p>
            <a:pPr lvl="1"/>
            <a:r>
              <a:rPr lang="en-US" dirty="0">
                <a:solidFill>
                  <a:schemeClr val="tx1">
                    <a:lumMod val="50000"/>
                    <a:lumOff val="50000"/>
                  </a:schemeClr>
                </a:solidFill>
              </a:rPr>
              <a:t>Use different (“asymmetric”) keys for encryption and decryption</a:t>
            </a:r>
          </a:p>
          <a:p>
            <a:pPr lvl="1"/>
            <a:r>
              <a:rPr lang="en-US" dirty="0">
                <a:solidFill>
                  <a:schemeClr val="tx1">
                    <a:lumMod val="50000"/>
                    <a:lumOff val="50000"/>
                  </a:schemeClr>
                </a:solidFill>
              </a:rPr>
              <a:t>One is called the “private key” and the other is the “public key”</a:t>
            </a:r>
          </a:p>
        </p:txBody>
      </p:sp>
      <p:sp>
        <p:nvSpPr>
          <p:cNvPr id="4" name="Footer Placeholder 3">
            <a:extLst>
              <a:ext uri="{FF2B5EF4-FFF2-40B4-BE49-F238E27FC236}">
                <a16:creationId xmlns:a16="http://schemas.microsoft.com/office/drawing/2014/main" id="{CE24DE86-9FC1-44D7-8421-857CAA01EF9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C4631B5-6138-4E69-A34C-01959E5BA865}"/>
              </a:ext>
            </a:extLst>
          </p:cNvPr>
          <p:cNvSpPr>
            <a:spLocks noGrp="1"/>
          </p:cNvSpPr>
          <p:nvPr>
            <p:ph type="sldNum" sz="quarter" idx="12"/>
          </p:nvPr>
        </p:nvSpPr>
        <p:spPr/>
        <p:txBody>
          <a:bodyPr/>
          <a:lstStyle/>
          <a:p>
            <a:fld id="{9E95FB44-7746-41C3-A2F8-A34E863EED2F}" type="slidenum">
              <a:rPr lang="en-US" smtClean="0"/>
              <a:t>26</a:t>
            </a:fld>
            <a:endParaRPr lang="en-US"/>
          </a:p>
        </p:txBody>
      </p:sp>
    </p:spTree>
    <p:extLst>
      <p:ext uri="{BB962C8B-B14F-4D97-AF65-F5344CB8AC3E}">
        <p14:creationId xmlns:p14="http://schemas.microsoft.com/office/powerpoint/2010/main" val="309428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cryptography</a:t>
            </a:r>
          </a:p>
        </p:txBody>
      </p:sp>
      <p:pic>
        <p:nvPicPr>
          <p:cNvPr id="6" name="Picture 5"/>
          <p:cNvPicPr>
            <a:picLocks noChangeAspect="1"/>
          </p:cNvPicPr>
          <p:nvPr/>
        </p:nvPicPr>
        <p:blipFill>
          <a:blip r:embed="rId3"/>
          <a:stretch>
            <a:fillRect/>
          </a:stretch>
        </p:blipFill>
        <p:spPr>
          <a:xfrm>
            <a:off x="896381" y="1006615"/>
            <a:ext cx="8247619" cy="2980952"/>
          </a:xfrm>
          <a:prstGeom prst="rect">
            <a:avLst/>
          </a:prstGeom>
        </p:spPr>
      </p:pic>
      <p:pic>
        <p:nvPicPr>
          <p:cNvPr id="4" name="Picture 3"/>
          <p:cNvPicPr>
            <a:picLocks noChangeAspect="1"/>
          </p:cNvPicPr>
          <p:nvPr/>
        </p:nvPicPr>
        <p:blipFill>
          <a:blip r:embed="rId4"/>
          <a:stretch>
            <a:fillRect/>
          </a:stretch>
        </p:blipFill>
        <p:spPr>
          <a:xfrm>
            <a:off x="7458166" y="3987567"/>
            <a:ext cx="4271719" cy="2803619"/>
          </a:xfrm>
          <a:prstGeom prst="rect">
            <a:avLst/>
          </a:prstGeom>
        </p:spPr>
      </p:pic>
      <p:sp>
        <p:nvSpPr>
          <p:cNvPr id="7" name="TextBox 6"/>
          <p:cNvSpPr txBox="1"/>
          <p:nvPr/>
        </p:nvSpPr>
        <p:spPr>
          <a:xfrm>
            <a:off x="786581" y="4349348"/>
            <a:ext cx="5609701" cy="2585323"/>
          </a:xfrm>
          <a:prstGeom prst="rect">
            <a:avLst/>
          </a:prstGeom>
          <a:noFill/>
        </p:spPr>
        <p:txBody>
          <a:bodyPr wrap="square" rtlCol="0">
            <a:spAutoFit/>
          </a:bodyPr>
          <a:lstStyle/>
          <a:p>
            <a:r>
              <a:rPr lang="en-US" sz="2400" dirty="0"/>
              <a:t>Two types: Stream and Block Ciphers</a:t>
            </a:r>
          </a:p>
          <a:p>
            <a:pPr marL="285750" indent="-285750">
              <a:buFont typeface="Arial" panose="020B0604020202020204" pitchFamily="34" charset="0"/>
              <a:buChar char="•"/>
            </a:pPr>
            <a:r>
              <a:rPr lang="en-US" sz="2000" b="1" dirty="0"/>
              <a:t>Stream Ciphers</a:t>
            </a:r>
            <a:r>
              <a:rPr lang="en-US" sz="2000" dirty="0"/>
              <a:t> treat the message a stream of bits and performs mathematical functions on each bit individually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Block Ciphers</a:t>
            </a:r>
            <a:r>
              <a:rPr lang="en-US" sz="2000" dirty="0"/>
              <a:t> divide a message into blocks of bits and transforms the blocks one at a time</a:t>
            </a:r>
            <a:endParaRPr lang="en-US" sz="2000" b="1" dirty="0"/>
          </a:p>
          <a:p>
            <a:pPr marL="742950" lvl="1" indent="-28575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E64B007B-5247-45F1-9231-17832C6B5CAB}"/>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AADA109-841F-48F0-873C-49749C985C16}"/>
              </a:ext>
            </a:extLst>
          </p:cNvPr>
          <p:cNvSpPr>
            <a:spLocks noGrp="1"/>
          </p:cNvSpPr>
          <p:nvPr>
            <p:ph type="sldNum" sz="quarter" idx="12"/>
          </p:nvPr>
        </p:nvSpPr>
        <p:spPr/>
        <p:txBody>
          <a:bodyPr/>
          <a:lstStyle/>
          <a:p>
            <a:fld id="{9E95FB44-7746-41C3-A2F8-A34E863EED2F}" type="slidenum">
              <a:rPr lang="en-US" smtClean="0"/>
              <a:t>27</a:t>
            </a:fld>
            <a:endParaRPr lang="en-US"/>
          </a:p>
        </p:txBody>
      </p:sp>
    </p:spTree>
    <p:extLst>
      <p:ext uri="{BB962C8B-B14F-4D97-AF65-F5344CB8AC3E}">
        <p14:creationId xmlns:p14="http://schemas.microsoft.com/office/powerpoint/2010/main" val="295135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Stream Ciphers</a:t>
            </a:r>
          </a:p>
        </p:txBody>
      </p:sp>
      <p:pic>
        <p:nvPicPr>
          <p:cNvPr id="3" name="Picture 2"/>
          <p:cNvPicPr>
            <a:picLocks noChangeAspect="1"/>
          </p:cNvPicPr>
          <p:nvPr/>
        </p:nvPicPr>
        <p:blipFill>
          <a:blip r:embed="rId2"/>
          <a:stretch>
            <a:fillRect/>
          </a:stretch>
        </p:blipFill>
        <p:spPr>
          <a:xfrm>
            <a:off x="4515556" y="3751609"/>
            <a:ext cx="6152444" cy="2570595"/>
          </a:xfrm>
          <a:prstGeom prst="rect">
            <a:avLst/>
          </a:prstGeom>
        </p:spPr>
      </p:pic>
      <p:pic>
        <p:nvPicPr>
          <p:cNvPr id="5" name="Picture 4"/>
          <p:cNvPicPr>
            <a:picLocks noChangeAspect="1"/>
          </p:cNvPicPr>
          <p:nvPr/>
        </p:nvPicPr>
        <p:blipFill>
          <a:blip r:embed="rId3"/>
          <a:stretch>
            <a:fillRect/>
          </a:stretch>
        </p:blipFill>
        <p:spPr>
          <a:xfrm>
            <a:off x="1524001" y="949060"/>
            <a:ext cx="4085739" cy="2802549"/>
          </a:xfrm>
          <a:prstGeom prst="rect">
            <a:avLst/>
          </a:prstGeom>
        </p:spPr>
      </p:pic>
      <p:sp>
        <p:nvSpPr>
          <p:cNvPr id="8" name="TextBox 7"/>
          <p:cNvSpPr txBox="1"/>
          <p:nvPr/>
        </p:nvSpPr>
        <p:spPr>
          <a:xfrm>
            <a:off x="4978401" y="1479661"/>
            <a:ext cx="568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Easy to implement in hardware</a:t>
            </a:r>
          </a:p>
          <a:p>
            <a:pPr marL="285750" indent="-285750">
              <a:buFont typeface="Arial" panose="020B0604020202020204" pitchFamily="34" charset="0"/>
              <a:buChar char="•"/>
            </a:pPr>
            <a:r>
              <a:rPr lang="en-US" dirty="0"/>
              <a:t>Used in cell phones and Voice Over Internet Protocol</a:t>
            </a:r>
          </a:p>
        </p:txBody>
      </p:sp>
      <p:sp>
        <p:nvSpPr>
          <p:cNvPr id="9" name="TextBox 8"/>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4" name="Footer Placeholder 3">
            <a:extLst>
              <a:ext uri="{FF2B5EF4-FFF2-40B4-BE49-F238E27FC236}">
                <a16:creationId xmlns:a16="http://schemas.microsoft.com/office/drawing/2014/main" id="{4361C87A-09E7-4D26-B27A-4271F8FBE636}"/>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E799A8FC-339F-44B4-8423-8F0409781E31}"/>
              </a:ext>
            </a:extLst>
          </p:cNvPr>
          <p:cNvSpPr>
            <a:spLocks noGrp="1"/>
          </p:cNvSpPr>
          <p:nvPr>
            <p:ph type="sldNum" sz="quarter" idx="12"/>
          </p:nvPr>
        </p:nvSpPr>
        <p:spPr/>
        <p:txBody>
          <a:bodyPr/>
          <a:lstStyle/>
          <a:p>
            <a:fld id="{9E95FB44-7746-41C3-A2F8-A34E863EED2F}" type="slidenum">
              <a:rPr lang="en-US" smtClean="0"/>
              <a:t>28</a:t>
            </a:fld>
            <a:endParaRPr lang="en-US"/>
          </a:p>
        </p:txBody>
      </p:sp>
    </p:spTree>
    <p:extLst>
      <p:ext uri="{BB962C8B-B14F-4D97-AF65-F5344CB8AC3E}">
        <p14:creationId xmlns:p14="http://schemas.microsoft.com/office/powerpoint/2010/main" val="352133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
            <a:ext cx="9144000" cy="1143000"/>
          </a:xfrm>
        </p:spPr>
        <p:txBody>
          <a:bodyPr>
            <a:normAutofit fontScale="90000"/>
          </a:bodyPr>
          <a:lstStyle/>
          <a:p>
            <a:pPr algn="l"/>
            <a:r>
              <a:rPr lang="en-US" dirty="0"/>
              <a:t>Symmetric versus asymmetric algorithms</a:t>
            </a:r>
          </a:p>
        </p:txBody>
      </p:sp>
      <p:sp>
        <p:nvSpPr>
          <p:cNvPr id="3" name="Content Placeholder 2"/>
          <p:cNvSpPr>
            <a:spLocks noGrp="1"/>
          </p:cNvSpPr>
          <p:nvPr>
            <p:ph idx="1"/>
          </p:nvPr>
        </p:nvSpPr>
        <p:spPr>
          <a:xfrm>
            <a:off x="1614312" y="1146706"/>
            <a:ext cx="8873066" cy="5084761"/>
          </a:xfrm>
        </p:spPr>
        <p:txBody>
          <a:bodyPr>
            <a:normAutofit/>
          </a:bodyPr>
          <a:lstStyle/>
          <a:p>
            <a:r>
              <a:rPr lang="en-US" dirty="0">
                <a:solidFill>
                  <a:schemeClr val="tx1">
                    <a:lumMod val="50000"/>
                    <a:lumOff val="50000"/>
                  </a:schemeClr>
                </a:solidFill>
              </a:rPr>
              <a:t>Symmetric cryptography</a:t>
            </a:r>
          </a:p>
          <a:p>
            <a:pPr lvl="1"/>
            <a:r>
              <a:rPr lang="en-US" dirty="0">
                <a:solidFill>
                  <a:schemeClr val="tx1">
                    <a:lumMod val="50000"/>
                    <a:lumOff val="50000"/>
                  </a:schemeClr>
                </a:solidFill>
              </a:rPr>
              <a:t>Use a copied pair of symmetric (identical) secret keys</a:t>
            </a:r>
          </a:p>
          <a:p>
            <a:pPr lvl="1"/>
            <a:r>
              <a:rPr lang="en-US" dirty="0">
                <a:solidFill>
                  <a:schemeClr val="tx1">
                    <a:lumMod val="50000"/>
                    <a:lumOff val="50000"/>
                  </a:schemeClr>
                </a:solidFill>
              </a:rPr>
              <a:t>The sender and the receive use the same key for encryption and decryption functions</a:t>
            </a:r>
          </a:p>
          <a:p>
            <a:r>
              <a:rPr lang="en-US" dirty="0"/>
              <a:t>Asymmetric cryptography</a:t>
            </a:r>
          </a:p>
          <a:p>
            <a:pPr lvl="1"/>
            <a:r>
              <a:rPr lang="en-US" dirty="0"/>
              <a:t>Also know as “public key cryptography”</a:t>
            </a:r>
          </a:p>
          <a:p>
            <a:pPr lvl="1"/>
            <a:r>
              <a:rPr lang="en-US" dirty="0"/>
              <a:t>Use different (“asymmetric”) keys for encryption and decryption</a:t>
            </a:r>
          </a:p>
          <a:p>
            <a:pPr lvl="1"/>
            <a:r>
              <a:rPr lang="en-US" dirty="0"/>
              <a:t>One is called the “private key” and the other is the “public key”</a:t>
            </a:r>
          </a:p>
        </p:txBody>
      </p:sp>
      <p:sp>
        <p:nvSpPr>
          <p:cNvPr id="4" name="Footer Placeholder 3">
            <a:extLst>
              <a:ext uri="{FF2B5EF4-FFF2-40B4-BE49-F238E27FC236}">
                <a16:creationId xmlns:a16="http://schemas.microsoft.com/office/drawing/2014/main" id="{8E4B1273-65DD-4206-9605-513848386DA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3CFE2EF-BFA2-470C-816D-C0ABBFE770A7}"/>
              </a:ext>
            </a:extLst>
          </p:cNvPr>
          <p:cNvSpPr>
            <a:spLocks noGrp="1"/>
          </p:cNvSpPr>
          <p:nvPr>
            <p:ph type="sldNum" sz="quarter" idx="12"/>
          </p:nvPr>
        </p:nvSpPr>
        <p:spPr/>
        <p:txBody>
          <a:bodyPr/>
          <a:lstStyle/>
          <a:p>
            <a:fld id="{9E95FB44-7746-41C3-A2F8-A34E863EED2F}" type="slidenum">
              <a:rPr lang="en-US" smtClean="0"/>
              <a:t>29</a:t>
            </a:fld>
            <a:endParaRPr lang="en-US"/>
          </a:p>
        </p:txBody>
      </p:sp>
    </p:spTree>
    <p:extLst>
      <p:ext uri="{BB962C8B-B14F-4D97-AF65-F5344CB8AC3E}">
        <p14:creationId xmlns:p14="http://schemas.microsoft.com/office/powerpoint/2010/main" val="227826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0CD7-8240-480B-853F-C990D3C4434C}"/>
              </a:ext>
            </a:extLst>
          </p:cNvPr>
          <p:cNvSpPr>
            <a:spLocks noGrp="1"/>
          </p:cNvSpPr>
          <p:nvPr>
            <p:ph type="title"/>
          </p:nvPr>
        </p:nvSpPr>
        <p:spPr>
          <a:xfrm>
            <a:off x="0" y="0"/>
            <a:ext cx="10515600" cy="900005"/>
          </a:xfrm>
        </p:spPr>
        <p:txBody>
          <a:bodyPr>
            <a:normAutofit/>
          </a:bodyPr>
          <a:lstStyle/>
          <a:p>
            <a:r>
              <a:rPr lang="en-US" sz="2800" b="1" dirty="0"/>
              <a:t>A High Performance Computing Cluster Under Attack: The Titan Incident</a:t>
            </a:r>
          </a:p>
        </p:txBody>
      </p:sp>
      <p:sp>
        <p:nvSpPr>
          <p:cNvPr id="3" name="Content Placeholder 2">
            <a:extLst>
              <a:ext uri="{FF2B5EF4-FFF2-40B4-BE49-F238E27FC236}">
                <a16:creationId xmlns:a16="http://schemas.microsoft.com/office/drawing/2014/main" id="{23501F93-6404-45DE-ABEE-19EFB114BCAD}"/>
              </a:ext>
            </a:extLst>
          </p:cNvPr>
          <p:cNvSpPr>
            <a:spLocks noGrp="1"/>
          </p:cNvSpPr>
          <p:nvPr>
            <p:ph idx="1"/>
          </p:nvPr>
        </p:nvSpPr>
        <p:spPr>
          <a:xfrm>
            <a:off x="267677" y="969782"/>
            <a:ext cx="6197021" cy="5102771"/>
          </a:xfrm>
        </p:spPr>
        <p:txBody>
          <a:bodyPr>
            <a:normAutofit/>
          </a:bodyPr>
          <a:lstStyle/>
          <a:p>
            <a:pPr marL="0" indent="0">
              <a:buNone/>
            </a:pPr>
            <a:r>
              <a:rPr lang="en-US" sz="2000" u="sng" dirty="0"/>
              <a:t>What was the specific attack vector(s) used by attacker:</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p:txBody>
      </p:sp>
      <p:sp>
        <p:nvSpPr>
          <p:cNvPr id="4" name="Footer Placeholder 3">
            <a:extLst>
              <a:ext uri="{FF2B5EF4-FFF2-40B4-BE49-F238E27FC236}">
                <a16:creationId xmlns:a16="http://schemas.microsoft.com/office/drawing/2014/main" id="{11C202CB-921B-4D70-8CDC-0333E040E959}"/>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BF1F387-E722-4E07-835E-778B1CA3F930}"/>
              </a:ext>
            </a:extLst>
          </p:cNvPr>
          <p:cNvSpPr>
            <a:spLocks noGrp="1"/>
          </p:cNvSpPr>
          <p:nvPr>
            <p:ph type="sldNum" sz="quarter" idx="12"/>
          </p:nvPr>
        </p:nvSpPr>
        <p:spPr/>
        <p:txBody>
          <a:bodyPr/>
          <a:lstStyle/>
          <a:p>
            <a:fld id="{9E95FB44-7746-41C3-A2F8-A34E863EED2F}" type="slidenum">
              <a:rPr lang="en-US" smtClean="0"/>
              <a:t>3</a:t>
            </a:fld>
            <a:endParaRPr lang="en-US"/>
          </a:p>
        </p:txBody>
      </p:sp>
      <p:pic>
        <p:nvPicPr>
          <p:cNvPr id="7" name="Picture 6">
            <a:extLst>
              <a:ext uri="{FF2B5EF4-FFF2-40B4-BE49-F238E27FC236}">
                <a16:creationId xmlns:a16="http://schemas.microsoft.com/office/drawing/2014/main" id="{CC53318F-162A-4D0D-A3FB-E92183A2486A}"/>
              </a:ext>
            </a:extLst>
          </p:cNvPr>
          <p:cNvPicPr>
            <a:picLocks noChangeAspect="1"/>
          </p:cNvPicPr>
          <p:nvPr/>
        </p:nvPicPr>
        <p:blipFill>
          <a:blip r:embed="rId2"/>
          <a:stretch>
            <a:fillRect/>
          </a:stretch>
        </p:blipFill>
        <p:spPr>
          <a:xfrm>
            <a:off x="7341681" y="900005"/>
            <a:ext cx="4089610" cy="2552831"/>
          </a:xfrm>
          <a:prstGeom prst="rect">
            <a:avLst/>
          </a:prstGeom>
        </p:spPr>
      </p:pic>
      <p:pic>
        <p:nvPicPr>
          <p:cNvPr id="8" name="Picture 7">
            <a:extLst>
              <a:ext uri="{FF2B5EF4-FFF2-40B4-BE49-F238E27FC236}">
                <a16:creationId xmlns:a16="http://schemas.microsoft.com/office/drawing/2014/main" id="{A8AB3542-0B1F-4339-BB32-2348189CEB43}"/>
              </a:ext>
            </a:extLst>
          </p:cNvPr>
          <p:cNvPicPr>
            <a:picLocks noChangeAspect="1"/>
          </p:cNvPicPr>
          <p:nvPr/>
        </p:nvPicPr>
        <p:blipFill>
          <a:blip r:embed="rId3"/>
          <a:stretch>
            <a:fillRect/>
          </a:stretch>
        </p:blipFill>
        <p:spPr>
          <a:xfrm>
            <a:off x="5857329" y="3762393"/>
            <a:ext cx="6197021" cy="2157481"/>
          </a:xfrm>
          <a:prstGeom prst="rect">
            <a:avLst/>
          </a:prstGeom>
        </p:spPr>
      </p:pic>
      <p:pic>
        <p:nvPicPr>
          <p:cNvPr id="10" name="Picture 9">
            <a:extLst>
              <a:ext uri="{FF2B5EF4-FFF2-40B4-BE49-F238E27FC236}">
                <a16:creationId xmlns:a16="http://schemas.microsoft.com/office/drawing/2014/main" id="{F5A9AAA1-9952-49C7-A7BE-B024CF83DCFE}"/>
              </a:ext>
            </a:extLst>
          </p:cNvPr>
          <p:cNvPicPr>
            <a:picLocks noChangeAspect="1"/>
          </p:cNvPicPr>
          <p:nvPr/>
        </p:nvPicPr>
        <p:blipFill>
          <a:blip r:embed="rId4"/>
          <a:stretch>
            <a:fillRect/>
          </a:stretch>
        </p:blipFill>
        <p:spPr>
          <a:xfrm>
            <a:off x="5927072" y="5971083"/>
            <a:ext cx="3810196" cy="177809"/>
          </a:xfrm>
          <a:prstGeom prst="rect">
            <a:avLst/>
          </a:prstGeom>
        </p:spPr>
      </p:pic>
    </p:spTree>
    <p:extLst>
      <p:ext uri="{BB962C8B-B14F-4D97-AF65-F5344CB8AC3E}">
        <p14:creationId xmlns:p14="http://schemas.microsoft.com/office/powerpoint/2010/main" val="124549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Asymmetric cryptography</a:t>
            </a:r>
          </a:p>
        </p:txBody>
      </p:sp>
      <p:pic>
        <p:nvPicPr>
          <p:cNvPr id="3" name="Picture 2"/>
          <p:cNvPicPr>
            <a:picLocks noChangeAspect="1"/>
          </p:cNvPicPr>
          <p:nvPr/>
        </p:nvPicPr>
        <p:blipFill>
          <a:blip r:embed="rId3"/>
          <a:stretch>
            <a:fillRect/>
          </a:stretch>
        </p:blipFill>
        <p:spPr>
          <a:xfrm>
            <a:off x="4346222" y="1038579"/>
            <a:ext cx="6321778" cy="4169013"/>
          </a:xfrm>
          <a:prstGeom prst="rect">
            <a:avLst/>
          </a:prstGeom>
        </p:spPr>
      </p:pic>
      <p:sp>
        <p:nvSpPr>
          <p:cNvPr id="5" name="TextBox 4"/>
          <p:cNvSpPr txBox="1"/>
          <p:nvPr/>
        </p:nvSpPr>
        <p:spPr>
          <a:xfrm>
            <a:off x="1535290" y="1399823"/>
            <a:ext cx="3138311"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Public and Private </a:t>
            </a:r>
            <a:r>
              <a:rPr lang="en-US" dirty="0"/>
              <a:t>keys are mathematically related</a:t>
            </a:r>
          </a:p>
          <a:p>
            <a:pPr marL="742950" lvl="1" indent="-285750">
              <a:buFont typeface="Arial" panose="020B0604020202020204" pitchFamily="34" charset="0"/>
              <a:buChar char="•"/>
            </a:pPr>
            <a:r>
              <a:rPr lang="en-US" dirty="0"/>
              <a:t>Public keys are generated from private key</a:t>
            </a:r>
          </a:p>
          <a:p>
            <a:pPr marL="742950" lvl="1" indent="-285750">
              <a:buFont typeface="Arial" panose="020B0604020202020204" pitchFamily="34" charset="0"/>
              <a:buChar char="•"/>
            </a:pPr>
            <a:r>
              <a:rPr lang="en-US" dirty="0"/>
              <a:t>Private keys cannot be derived from the associated public key (if it falls into the wrong hands)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Public key </a:t>
            </a:r>
            <a:r>
              <a:rPr lang="en-US" dirty="0"/>
              <a:t>can be known by everyone</a:t>
            </a:r>
          </a:p>
          <a:p>
            <a:pPr marL="285750" indent="-285750">
              <a:buFont typeface="Arial" panose="020B0604020202020204" pitchFamily="34" charset="0"/>
              <a:buChar char="•"/>
            </a:pPr>
            <a:r>
              <a:rPr lang="en-US" b="1" dirty="0"/>
              <a:t>Private key </a:t>
            </a:r>
            <a:r>
              <a:rPr lang="en-US" dirty="0"/>
              <a:t>must be known and used only by the owner</a:t>
            </a:r>
          </a:p>
          <a:p>
            <a:pPr marL="285750" indent="-285750">
              <a:buFont typeface="Arial" panose="020B0604020202020204" pitchFamily="34" charset="0"/>
              <a:buChar char="•"/>
            </a:pPr>
            <a:endParaRPr lang="en-US" dirty="0"/>
          </a:p>
        </p:txBody>
      </p:sp>
      <p:sp>
        <p:nvSpPr>
          <p:cNvPr id="8" name="TextBox 7"/>
          <p:cNvSpPr txBox="1"/>
          <p:nvPr/>
        </p:nvSpPr>
        <p:spPr>
          <a:xfrm>
            <a:off x="5159022" y="5441244"/>
            <a:ext cx="4955822" cy="923330"/>
          </a:xfrm>
          <a:prstGeom prst="rect">
            <a:avLst/>
          </a:prstGeom>
          <a:noFill/>
        </p:spPr>
        <p:txBody>
          <a:bodyPr wrap="square" rtlCol="0">
            <a:spAutoFit/>
          </a:bodyPr>
          <a:lstStyle/>
          <a:p>
            <a:r>
              <a:rPr lang="en-US" i="1" dirty="0"/>
              <a:t>Asymmetric cryptography is computational intensive and much slower than symmetric cryptography</a:t>
            </a:r>
          </a:p>
        </p:txBody>
      </p:sp>
      <p:sp>
        <p:nvSpPr>
          <p:cNvPr id="9" name="TextBox 8"/>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4" name="Footer Placeholder 3">
            <a:extLst>
              <a:ext uri="{FF2B5EF4-FFF2-40B4-BE49-F238E27FC236}">
                <a16:creationId xmlns:a16="http://schemas.microsoft.com/office/drawing/2014/main" id="{7A696E6D-4E45-42C4-B8DE-EBB5CCF0F945}"/>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18CD4C95-9C1D-4B1F-B82F-E63DF459DA16}"/>
              </a:ext>
            </a:extLst>
          </p:cNvPr>
          <p:cNvSpPr>
            <a:spLocks noGrp="1"/>
          </p:cNvSpPr>
          <p:nvPr>
            <p:ph type="sldNum" sz="quarter" idx="12"/>
          </p:nvPr>
        </p:nvSpPr>
        <p:spPr/>
        <p:txBody>
          <a:bodyPr/>
          <a:lstStyle/>
          <a:p>
            <a:fld id="{9E95FB44-7746-41C3-A2F8-A34E863EED2F}" type="slidenum">
              <a:rPr lang="en-US" smtClean="0"/>
              <a:t>30</a:t>
            </a:fld>
            <a:endParaRPr lang="en-US"/>
          </a:p>
        </p:txBody>
      </p:sp>
    </p:spTree>
    <p:extLst>
      <p:ext uri="{BB962C8B-B14F-4D97-AF65-F5344CB8AC3E}">
        <p14:creationId xmlns:p14="http://schemas.microsoft.com/office/powerpoint/2010/main" val="92654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Asymmetric cryptography</a:t>
            </a:r>
          </a:p>
        </p:txBody>
      </p:sp>
      <p:sp>
        <p:nvSpPr>
          <p:cNvPr id="3" name="Content Placeholder 2"/>
          <p:cNvSpPr>
            <a:spLocks noGrp="1"/>
          </p:cNvSpPr>
          <p:nvPr>
            <p:ph idx="1"/>
          </p:nvPr>
        </p:nvSpPr>
        <p:spPr>
          <a:xfrm>
            <a:off x="919499" y="1423129"/>
            <a:ext cx="9738669" cy="3392609"/>
          </a:xfrm>
        </p:spPr>
        <p:txBody>
          <a:bodyPr>
            <a:normAutofit/>
          </a:bodyPr>
          <a:lstStyle/>
          <a:p>
            <a:pPr marL="285750"/>
            <a:r>
              <a:rPr lang="en-US" dirty="0"/>
              <a:t>Do not get confused and think the public key is only for encryption and private key is only for decryption!</a:t>
            </a:r>
          </a:p>
          <a:p>
            <a:pPr marL="285750"/>
            <a:endParaRPr lang="en-US" dirty="0"/>
          </a:p>
          <a:p>
            <a:pPr marL="285750"/>
            <a:r>
              <a:rPr lang="en-US" dirty="0"/>
              <a:t>Each key type can be use used to encrypt and decrypt</a:t>
            </a:r>
          </a:p>
          <a:p>
            <a:pPr lvl="1"/>
            <a:r>
              <a:rPr lang="en-US" dirty="0"/>
              <a:t>If data is encrypted with a private key it cannot be decrypted with the same private key (but it can be decrypted with the related public key)</a:t>
            </a:r>
          </a:p>
          <a:p>
            <a:pPr lvl="1"/>
            <a:r>
              <a:rPr lang="en-US" dirty="0"/>
              <a:t>If data is encrypted with a public key it cannot be decrypted with the same public key (but it can be decrypted with the related private key)</a:t>
            </a:r>
          </a:p>
          <a:p>
            <a:pPr lvl="1"/>
            <a:endParaRPr lang="en-US" dirty="0"/>
          </a:p>
          <a:p>
            <a:endParaRPr lang="en-US" sz="3200" dirty="0"/>
          </a:p>
        </p:txBody>
      </p:sp>
      <p:sp>
        <p:nvSpPr>
          <p:cNvPr id="4" name="Footer Placeholder 3">
            <a:extLst>
              <a:ext uri="{FF2B5EF4-FFF2-40B4-BE49-F238E27FC236}">
                <a16:creationId xmlns:a16="http://schemas.microsoft.com/office/drawing/2014/main" id="{1BE84F9A-7C15-4460-8A94-AEE5E3940D71}"/>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DF599B47-D462-47E7-ADCE-275C25B6E760}"/>
              </a:ext>
            </a:extLst>
          </p:cNvPr>
          <p:cNvSpPr>
            <a:spLocks noGrp="1"/>
          </p:cNvSpPr>
          <p:nvPr>
            <p:ph type="sldNum" sz="quarter" idx="12"/>
          </p:nvPr>
        </p:nvSpPr>
        <p:spPr/>
        <p:txBody>
          <a:bodyPr/>
          <a:lstStyle/>
          <a:p>
            <a:fld id="{9E95FB44-7746-41C3-A2F8-A34E863EED2F}" type="slidenum">
              <a:rPr lang="en-US" smtClean="0"/>
              <a:t>31</a:t>
            </a:fld>
            <a:endParaRPr lang="en-US"/>
          </a:p>
        </p:txBody>
      </p:sp>
    </p:spTree>
    <p:extLst>
      <p:ext uri="{BB962C8B-B14F-4D97-AF65-F5344CB8AC3E}">
        <p14:creationId xmlns:p14="http://schemas.microsoft.com/office/powerpoint/2010/main" val="2666586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Asymmetric cryptography</a:t>
            </a:r>
          </a:p>
        </p:txBody>
      </p:sp>
      <p:sp>
        <p:nvSpPr>
          <p:cNvPr id="3" name="Content Placeholder 2"/>
          <p:cNvSpPr>
            <a:spLocks noGrp="1"/>
          </p:cNvSpPr>
          <p:nvPr>
            <p:ph idx="1"/>
          </p:nvPr>
        </p:nvSpPr>
        <p:spPr>
          <a:xfrm>
            <a:off x="1042219" y="1275645"/>
            <a:ext cx="10402529" cy="2709215"/>
          </a:xfrm>
        </p:spPr>
        <p:txBody>
          <a:bodyPr>
            <a:normAutofit/>
          </a:bodyPr>
          <a:lstStyle/>
          <a:p>
            <a:pPr marL="0" indent="0">
              <a:buNone/>
            </a:pPr>
            <a:r>
              <a:rPr lang="en-US" sz="2400" dirty="0"/>
              <a:t>If the sender (“Jill”) encrypts data with her private key, the receiver (“Bill”) must have a copy of Jill’s public key to decrypt it</a:t>
            </a:r>
          </a:p>
          <a:p>
            <a:pPr lvl="1"/>
            <a:r>
              <a:rPr lang="en-US" sz="2000" dirty="0"/>
              <a:t>By decrypting the message with Jill’s public key Bill can be sure the message really came from Jill</a:t>
            </a:r>
          </a:p>
          <a:p>
            <a:pPr lvl="1"/>
            <a:r>
              <a:rPr lang="en-US" sz="2000" dirty="0"/>
              <a:t>A message can be decrypted with a public key only if the message was encrypted with the corresponding private key </a:t>
            </a:r>
          </a:p>
          <a:p>
            <a:pPr lvl="2"/>
            <a:r>
              <a:rPr lang="en-US" sz="2400" i="1" dirty="0"/>
              <a:t>This provides </a:t>
            </a:r>
            <a:r>
              <a:rPr lang="en-US" sz="2400" b="1" i="1" u="sng" dirty="0"/>
              <a:t>authentication </a:t>
            </a:r>
            <a:r>
              <a:rPr lang="en-US" sz="2400" i="1" dirty="0"/>
              <a:t>because Jill is only the only one who is supposed to have her private key</a:t>
            </a:r>
          </a:p>
          <a:p>
            <a:pPr lvl="1"/>
            <a:endParaRPr lang="en-US" sz="2000" dirty="0"/>
          </a:p>
        </p:txBody>
      </p:sp>
      <p:sp>
        <p:nvSpPr>
          <p:cNvPr id="4" name="Content Placeholder 2"/>
          <p:cNvSpPr txBox="1">
            <a:spLocks/>
          </p:cNvSpPr>
          <p:nvPr/>
        </p:nvSpPr>
        <p:spPr>
          <a:xfrm>
            <a:off x="1042220" y="4117503"/>
            <a:ext cx="10402528" cy="2391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If Bill (the receiver) wants to make sure Jill is the only one who can read his reply, he will encrypt the response with her public key</a:t>
            </a:r>
          </a:p>
          <a:p>
            <a:pPr lvl="1"/>
            <a:r>
              <a:rPr lang="en-US" sz="2000" i="1" dirty="0"/>
              <a:t>Only Jill will be able to decrypt the message, because she is the only one who has the necessary private key </a:t>
            </a:r>
          </a:p>
          <a:p>
            <a:pPr lvl="1"/>
            <a:r>
              <a:rPr lang="en-US" sz="2000" i="1" dirty="0"/>
              <a:t>This provides </a:t>
            </a:r>
            <a:r>
              <a:rPr lang="en-US" sz="2000" b="1" i="1" dirty="0"/>
              <a:t>confidentiality</a:t>
            </a:r>
            <a:r>
              <a:rPr lang="en-US" sz="2000" i="1" dirty="0"/>
              <a:t> because only Jill is able to decrypt the message with her private key</a:t>
            </a:r>
          </a:p>
          <a:p>
            <a:pPr lvl="1"/>
            <a:endParaRPr lang="en-US" sz="2000" dirty="0"/>
          </a:p>
          <a:p>
            <a:endParaRPr lang="en-US" dirty="0"/>
          </a:p>
        </p:txBody>
      </p:sp>
      <p:sp>
        <p:nvSpPr>
          <p:cNvPr id="5" name="Footer Placeholder 4">
            <a:extLst>
              <a:ext uri="{FF2B5EF4-FFF2-40B4-BE49-F238E27FC236}">
                <a16:creationId xmlns:a16="http://schemas.microsoft.com/office/drawing/2014/main" id="{1D8BCBA5-0395-4C19-B56A-7EA50305CE7C}"/>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BF8331B3-B4E7-4898-9D74-F4C4D9269000}"/>
              </a:ext>
            </a:extLst>
          </p:cNvPr>
          <p:cNvSpPr>
            <a:spLocks noGrp="1"/>
          </p:cNvSpPr>
          <p:nvPr>
            <p:ph type="sldNum" sz="quarter" idx="12"/>
          </p:nvPr>
        </p:nvSpPr>
        <p:spPr/>
        <p:txBody>
          <a:bodyPr/>
          <a:lstStyle/>
          <a:p>
            <a:fld id="{9E95FB44-7746-41C3-A2F8-A34E863EED2F}" type="slidenum">
              <a:rPr lang="en-US" smtClean="0"/>
              <a:t>32</a:t>
            </a:fld>
            <a:endParaRPr lang="en-US"/>
          </a:p>
        </p:txBody>
      </p:sp>
    </p:spTree>
    <p:extLst>
      <p:ext uri="{BB962C8B-B14F-4D97-AF65-F5344CB8AC3E}">
        <p14:creationId xmlns:p14="http://schemas.microsoft.com/office/powerpoint/2010/main" val="275042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74"/>
            <a:ext cx="8229600" cy="1143000"/>
          </a:xfrm>
        </p:spPr>
        <p:txBody>
          <a:bodyPr/>
          <a:lstStyle/>
          <a:p>
            <a:pPr algn="l"/>
            <a:r>
              <a:rPr lang="en-US" dirty="0"/>
              <a:t>Asymmetric cryptography</a:t>
            </a:r>
          </a:p>
        </p:txBody>
      </p:sp>
      <p:sp>
        <p:nvSpPr>
          <p:cNvPr id="3" name="Content Placeholder 2"/>
          <p:cNvSpPr>
            <a:spLocks noGrp="1"/>
          </p:cNvSpPr>
          <p:nvPr>
            <p:ph idx="1"/>
          </p:nvPr>
        </p:nvSpPr>
        <p:spPr>
          <a:xfrm>
            <a:off x="1229032" y="1186611"/>
            <a:ext cx="8981769" cy="1024794"/>
          </a:xfrm>
        </p:spPr>
        <p:txBody>
          <a:bodyPr>
            <a:normAutofit/>
          </a:bodyPr>
          <a:lstStyle/>
          <a:p>
            <a:pPr marL="0" indent="0">
              <a:buNone/>
            </a:pPr>
            <a:r>
              <a:rPr lang="en-US" dirty="0"/>
              <a:t>Why would Bill (now the sender) choose to encrypt his reply to Jill with his private key instead of using Jill’s public key?</a:t>
            </a:r>
          </a:p>
        </p:txBody>
      </p:sp>
      <p:sp>
        <p:nvSpPr>
          <p:cNvPr id="4" name="Content Placeholder 2"/>
          <p:cNvSpPr txBox="1">
            <a:spLocks/>
          </p:cNvSpPr>
          <p:nvPr/>
        </p:nvSpPr>
        <p:spPr>
          <a:xfrm>
            <a:off x="1229032" y="2178629"/>
            <a:ext cx="8981769" cy="364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a:r>
              <a:rPr lang="en-US" sz="2400" b="1" dirty="0"/>
              <a:t>Authentication</a:t>
            </a:r>
            <a:r>
              <a:rPr lang="en-US" sz="2400" dirty="0"/>
              <a:t> – Bill wants Jill to know that the message came from him and no one else</a:t>
            </a:r>
          </a:p>
          <a:p>
            <a:pPr marL="685800" lvl="1"/>
            <a:r>
              <a:rPr lang="en-US" sz="2400" dirty="0"/>
              <a:t>If he encrypted the data with Jill’s public key, it does not provide authenticity because anyone can get Jill’s public key</a:t>
            </a:r>
          </a:p>
          <a:p>
            <a:pPr marL="685800" lvl="1"/>
            <a:r>
              <a:rPr lang="en-US" sz="2400" dirty="0"/>
              <a:t>If he uses his private key to encrypt the data, then Jill can be sure the message came from him and no one else</a:t>
            </a:r>
          </a:p>
        </p:txBody>
      </p:sp>
      <p:sp>
        <p:nvSpPr>
          <p:cNvPr id="5" name="Content Placeholder 2"/>
          <p:cNvSpPr txBox="1">
            <a:spLocks/>
          </p:cNvSpPr>
          <p:nvPr/>
        </p:nvSpPr>
        <p:spPr>
          <a:xfrm>
            <a:off x="1681316" y="4451426"/>
            <a:ext cx="8637640" cy="1694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sz="1600" dirty="0"/>
          </a:p>
          <a:p>
            <a:pPr marL="400050" lvl="1" indent="0">
              <a:buNone/>
            </a:pPr>
            <a:r>
              <a:rPr lang="en-US" sz="2000" b="1" i="1" dirty="0"/>
              <a:t>Note: </a:t>
            </a:r>
            <a:r>
              <a:rPr lang="en-US" sz="2000" i="1" dirty="0"/>
              <a:t>Symmetric keys do not provide authenticity – because the same key is used on both ends (using one of the secret keys does not ensure the message originated from a specific individual</a:t>
            </a:r>
          </a:p>
          <a:p>
            <a:pPr marL="400050" lvl="1" indent="0">
              <a:buNone/>
            </a:pPr>
            <a:endParaRPr lang="en-US" sz="1200" dirty="0"/>
          </a:p>
        </p:txBody>
      </p:sp>
      <p:sp>
        <p:nvSpPr>
          <p:cNvPr id="6" name="Footer Placeholder 5">
            <a:extLst>
              <a:ext uri="{FF2B5EF4-FFF2-40B4-BE49-F238E27FC236}">
                <a16:creationId xmlns:a16="http://schemas.microsoft.com/office/drawing/2014/main" id="{3EDCDEBD-B4FD-4A6E-8929-0241B51EEBF2}"/>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75F75D9D-17F7-410D-8A01-169FEB6A84F5}"/>
              </a:ext>
            </a:extLst>
          </p:cNvPr>
          <p:cNvSpPr>
            <a:spLocks noGrp="1"/>
          </p:cNvSpPr>
          <p:nvPr>
            <p:ph type="sldNum" sz="quarter" idx="12"/>
          </p:nvPr>
        </p:nvSpPr>
        <p:spPr/>
        <p:txBody>
          <a:bodyPr/>
          <a:lstStyle/>
          <a:p>
            <a:fld id="{9E95FB44-7746-41C3-A2F8-A34E863EED2F}" type="slidenum">
              <a:rPr lang="en-US" smtClean="0"/>
              <a:t>33</a:t>
            </a:fld>
            <a:endParaRPr lang="en-US"/>
          </a:p>
        </p:txBody>
      </p:sp>
    </p:spTree>
    <p:extLst>
      <p:ext uri="{BB962C8B-B14F-4D97-AF65-F5344CB8AC3E}">
        <p14:creationId xmlns:p14="http://schemas.microsoft.com/office/powerpoint/2010/main" val="25307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Asymmetric cryptography</a:t>
            </a:r>
          </a:p>
        </p:txBody>
      </p:sp>
      <p:sp>
        <p:nvSpPr>
          <p:cNvPr id="3" name="Content Placeholder 2"/>
          <p:cNvSpPr>
            <a:spLocks noGrp="1"/>
          </p:cNvSpPr>
          <p:nvPr>
            <p:ph idx="1"/>
          </p:nvPr>
        </p:nvSpPr>
        <p:spPr>
          <a:xfrm>
            <a:off x="884904" y="1275645"/>
            <a:ext cx="9325898" cy="1515682"/>
          </a:xfrm>
        </p:spPr>
        <p:txBody>
          <a:bodyPr>
            <a:normAutofit/>
          </a:bodyPr>
          <a:lstStyle/>
          <a:p>
            <a:pPr marL="285750"/>
            <a:r>
              <a:rPr lang="en-US" sz="2000" dirty="0"/>
              <a:t>If </a:t>
            </a:r>
            <a:r>
              <a:rPr lang="en-US" sz="2000" b="1" dirty="0"/>
              <a:t>confidentiality </a:t>
            </a:r>
            <a:r>
              <a:rPr lang="en-US" sz="2000" dirty="0"/>
              <a:t>is the most important security service, the sender would encrypt the file with the receiver’s public key</a:t>
            </a:r>
          </a:p>
          <a:p>
            <a:pPr lvl="1"/>
            <a:r>
              <a:rPr lang="en-US" sz="1600" dirty="0"/>
              <a:t>This is called a “</a:t>
            </a:r>
            <a:r>
              <a:rPr lang="en-US" sz="1600" b="1" dirty="0"/>
              <a:t>secure message format</a:t>
            </a:r>
            <a:r>
              <a:rPr lang="en-US" sz="1600" dirty="0"/>
              <a:t>” because it can only be decrypted by the person with the corresponding private key</a:t>
            </a:r>
          </a:p>
        </p:txBody>
      </p:sp>
      <p:sp>
        <p:nvSpPr>
          <p:cNvPr id="4" name="Content Placeholder 2"/>
          <p:cNvSpPr txBox="1">
            <a:spLocks/>
          </p:cNvSpPr>
          <p:nvPr/>
        </p:nvSpPr>
        <p:spPr>
          <a:xfrm>
            <a:off x="884903" y="2700183"/>
            <a:ext cx="9325897" cy="28535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a:r>
              <a:rPr lang="en-US" sz="2000" dirty="0"/>
              <a:t>If </a:t>
            </a:r>
            <a:r>
              <a:rPr lang="en-US" sz="2000" b="1" dirty="0"/>
              <a:t>authentication</a:t>
            </a:r>
            <a:r>
              <a:rPr lang="en-US" sz="2000" dirty="0"/>
              <a:t> is most important, the sender would encrypt the data with his private key</a:t>
            </a:r>
          </a:p>
          <a:p>
            <a:pPr marL="685800" lvl="1"/>
            <a:r>
              <a:rPr lang="en-US" sz="1600" dirty="0"/>
              <a:t>This provides assurance to the receiver that the only person who could have encrypted the data is the individual in possession of the private key</a:t>
            </a:r>
          </a:p>
          <a:p>
            <a:pPr marL="685800" lvl="1"/>
            <a:r>
              <a:rPr lang="en-US" sz="1600" dirty="0"/>
              <a:t>If the sender encrypted the data with receivers public key, authentication is not provided because the public key is available to anyone</a:t>
            </a:r>
          </a:p>
          <a:p>
            <a:pPr marL="685800" lvl="1"/>
            <a:r>
              <a:rPr lang="en-US" sz="1600" dirty="0"/>
              <a:t>Encrypting data with the senders private key is called an “</a:t>
            </a:r>
            <a:r>
              <a:rPr lang="en-US" sz="1600" b="1" dirty="0"/>
              <a:t>open message format</a:t>
            </a:r>
            <a:r>
              <a:rPr lang="en-US" sz="1600" dirty="0"/>
              <a:t>” because anyone with a copy of the corresponding public key can decrypt the message</a:t>
            </a:r>
          </a:p>
          <a:p>
            <a:pPr marL="685800" lvl="1"/>
            <a:r>
              <a:rPr lang="en-US" sz="1600" u="sng" dirty="0"/>
              <a:t>Confidentiality is not assured</a:t>
            </a:r>
          </a:p>
          <a:p>
            <a:pPr marL="400050" lvl="1" indent="0">
              <a:buNone/>
            </a:pPr>
            <a:endParaRPr lang="en-US" sz="1200" dirty="0"/>
          </a:p>
        </p:txBody>
      </p:sp>
      <p:sp>
        <p:nvSpPr>
          <p:cNvPr id="5" name="Footer Placeholder 4">
            <a:extLst>
              <a:ext uri="{FF2B5EF4-FFF2-40B4-BE49-F238E27FC236}">
                <a16:creationId xmlns:a16="http://schemas.microsoft.com/office/drawing/2014/main" id="{4AF886D8-8FD6-458A-B902-B11C9C5EA306}"/>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B74995B7-ACCF-4A6B-9482-D3B6C1D662C6}"/>
              </a:ext>
            </a:extLst>
          </p:cNvPr>
          <p:cNvSpPr>
            <a:spLocks noGrp="1"/>
          </p:cNvSpPr>
          <p:nvPr>
            <p:ph type="sldNum" sz="quarter" idx="12"/>
          </p:nvPr>
        </p:nvSpPr>
        <p:spPr/>
        <p:txBody>
          <a:bodyPr/>
          <a:lstStyle/>
          <a:p>
            <a:fld id="{9E95FB44-7746-41C3-A2F8-A34E863EED2F}" type="slidenum">
              <a:rPr lang="en-US" smtClean="0"/>
              <a:t>34</a:t>
            </a:fld>
            <a:endParaRPr lang="en-US"/>
          </a:p>
        </p:txBody>
      </p:sp>
    </p:spTree>
    <p:extLst>
      <p:ext uri="{BB962C8B-B14F-4D97-AF65-F5344CB8AC3E}">
        <p14:creationId xmlns:p14="http://schemas.microsoft.com/office/powerpoint/2010/main" val="42102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8"/>
            <a:ext cx="8229600" cy="876829"/>
          </a:xfrm>
        </p:spPr>
        <p:txBody>
          <a:bodyPr>
            <a:normAutofit fontScale="90000"/>
          </a:bodyPr>
          <a:lstStyle/>
          <a:p>
            <a:pPr algn="l"/>
            <a:r>
              <a:rPr lang="en-US" dirty="0"/>
              <a:t>Hybrid Encryption </a:t>
            </a:r>
            <a:r>
              <a:rPr lang="en-US" sz="3600" dirty="0"/>
              <a:t>(a.k.a. “digital envelope”)</a:t>
            </a:r>
          </a:p>
        </p:txBody>
      </p:sp>
      <p:sp>
        <p:nvSpPr>
          <p:cNvPr id="3" name="Content Placeholder 2"/>
          <p:cNvSpPr>
            <a:spLocks noGrp="1"/>
          </p:cNvSpPr>
          <p:nvPr>
            <p:ph idx="1"/>
          </p:nvPr>
        </p:nvSpPr>
        <p:spPr>
          <a:xfrm>
            <a:off x="1981200" y="903112"/>
            <a:ext cx="8609798" cy="5223053"/>
          </a:xfrm>
        </p:spPr>
        <p:txBody>
          <a:bodyPr>
            <a:normAutofit/>
          </a:bodyPr>
          <a:lstStyle/>
          <a:p>
            <a:pPr marL="0" indent="0">
              <a:buNone/>
            </a:pPr>
            <a:r>
              <a:rPr lang="en-US" dirty="0"/>
              <a:t>Symmetric and asymmetric and algorithms are often used together</a:t>
            </a:r>
          </a:p>
          <a:p>
            <a:pPr lvl="1"/>
            <a:r>
              <a:rPr lang="en-US" dirty="0"/>
              <a:t>Public key cryptography’s asymmetric algorithm is  used to create public and private keys for secure automated key distribution</a:t>
            </a:r>
          </a:p>
          <a:p>
            <a:pPr lvl="1"/>
            <a:r>
              <a:rPr lang="en-US" dirty="0"/>
              <a:t>Symmetric algorithm is used to create secret keys for rapid encryption/decryption of bulk data</a:t>
            </a:r>
          </a:p>
        </p:txBody>
      </p:sp>
      <p:pic>
        <p:nvPicPr>
          <p:cNvPr id="4" name="Picture 3"/>
          <p:cNvPicPr>
            <a:picLocks noChangeAspect="1"/>
          </p:cNvPicPr>
          <p:nvPr/>
        </p:nvPicPr>
        <p:blipFill>
          <a:blip r:embed="rId3"/>
          <a:stretch>
            <a:fillRect/>
          </a:stretch>
        </p:blipFill>
        <p:spPr>
          <a:xfrm>
            <a:off x="6338546" y="3617025"/>
            <a:ext cx="5451115" cy="2856384"/>
          </a:xfrm>
          <a:prstGeom prst="rect">
            <a:avLst/>
          </a:prstGeom>
        </p:spPr>
      </p:pic>
      <p:sp>
        <p:nvSpPr>
          <p:cNvPr id="5" name="TextBox 4"/>
          <p:cNvSpPr txBox="1"/>
          <p:nvPr/>
        </p:nvSpPr>
        <p:spPr>
          <a:xfrm>
            <a:off x="0" y="6519446"/>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Footer Placeholder 5">
            <a:extLst>
              <a:ext uri="{FF2B5EF4-FFF2-40B4-BE49-F238E27FC236}">
                <a16:creationId xmlns:a16="http://schemas.microsoft.com/office/drawing/2014/main" id="{557F47DC-5936-44EC-90B2-2D6AC7D9C10E}"/>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27C0DB4B-93D2-4AB0-B628-6A2125B4665F}"/>
              </a:ext>
            </a:extLst>
          </p:cNvPr>
          <p:cNvSpPr>
            <a:spLocks noGrp="1"/>
          </p:cNvSpPr>
          <p:nvPr>
            <p:ph type="sldNum" sz="quarter" idx="12"/>
          </p:nvPr>
        </p:nvSpPr>
        <p:spPr/>
        <p:txBody>
          <a:bodyPr/>
          <a:lstStyle/>
          <a:p>
            <a:fld id="{9E95FB44-7746-41C3-A2F8-A34E863EED2F}" type="slidenum">
              <a:rPr lang="en-US" smtClean="0"/>
              <a:t>35</a:t>
            </a:fld>
            <a:endParaRPr lang="en-US"/>
          </a:p>
        </p:txBody>
      </p:sp>
    </p:spTree>
    <p:extLst>
      <p:ext uri="{BB962C8B-B14F-4D97-AF65-F5344CB8AC3E}">
        <p14:creationId xmlns:p14="http://schemas.microsoft.com/office/powerpoint/2010/main" val="1157390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8" y="-5582"/>
            <a:ext cx="8229600" cy="876829"/>
          </a:xfrm>
        </p:spPr>
        <p:txBody>
          <a:bodyPr/>
          <a:lstStyle/>
          <a:p>
            <a:pPr algn="l"/>
            <a:r>
              <a:rPr lang="en-US" dirty="0"/>
              <a:t>Hybrid Encryption</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24000" y="794395"/>
            <a:ext cx="9144000" cy="5054109"/>
          </a:xfrm>
          <a:prstGeom prst="rect">
            <a:avLst/>
          </a:prstGeom>
        </p:spPr>
      </p:pic>
      <p:sp>
        <p:nvSpPr>
          <p:cNvPr id="7" name="TextBox 6"/>
          <p:cNvSpPr txBox="1"/>
          <p:nvPr/>
        </p:nvSpPr>
        <p:spPr>
          <a:xfrm>
            <a:off x="8173156" y="3321448"/>
            <a:ext cx="361244" cy="369332"/>
          </a:xfrm>
          <a:prstGeom prst="rect">
            <a:avLst/>
          </a:prstGeom>
          <a:noFill/>
        </p:spPr>
        <p:txBody>
          <a:bodyPr wrap="square" rtlCol="0">
            <a:spAutoFit/>
          </a:bodyPr>
          <a:lstStyle/>
          <a:p>
            <a:r>
              <a:rPr lang="en-US" dirty="0"/>
              <a:t>1</a:t>
            </a:r>
          </a:p>
        </p:txBody>
      </p:sp>
      <p:sp>
        <p:nvSpPr>
          <p:cNvPr id="8" name="TextBox 7"/>
          <p:cNvSpPr txBox="1"/>
          <p:nvPr/>
        </p:nvSpPr>
        <p:spPr>
          <a:xfrm>
            <a:off x="8252178" y="1055913"/>
            <a:ext cx="361244" cy="369332"/>
          </a:xfrm>
          <a:prstGeom prst="rect">
            <a:avLst/>
          </a:prstGeom>
          <a:noFill/>
        </p:spPr>
        <p:txBody>
          <a:bodyPr wrap="square" rtlCol="0">
            <a:spAutoFit/>
          </a:bodyPr>
          <a:lstStyle/>
          <a:p>
            <a:r>
              <a:rPr lang="en-US" dirty="0"/>
              <a:t>2</a:t>
            </a:r>
          </a:p>
        </p:txBody>
      </p:sp>
      <p:sp>
        <p:nvSpPr>
          <p:cNvPr id="9" name="TextBox 8"/>
          <p:cNvSpPr txBox="1"/>
          <p:nvPr/>
        </p:nvSpPr>
        <p:spPr>
          <a:xfrm>
            <a:off x="5367867" y="871247"/>
            <a:ext cx="361244" cy="369332"/>
          </a:xfrm>
          <a:prstGeom prst="rect">
            <a:avLst/>
          </a:prstGeom>
          <a:noFill/>
        </p:spPr>
        <p:txBody>
          <a:bodyPr wrap="square" rtlCol="0">
            <a:spAutoFit/>
          </a:bodyPr>
          <a:lstStyle/>
          <a:p>
            <a:r>
              <a:rPr lang="en-US" dirty="0"/>
              <a:t>3</a:t>
            </a:r>
          </a:p>
        </p:txBody>
      </p:sp>
      <p:sp>
        <p:nvSpPr>
          <p:cNvPr id="12" name="TextBox 11"/>
          <p:cNvSpPr txBox="1"/>
          <p:nvPr/>
        </p:nvSpPr>
        <p:spPr>
          <a:xfrm>
            <a:off x="5294489" y="3655781"/>
            <a:ext cx="361244" cy="369332"/>
          </a:xfrm>
          <a:prstGeom prst="rect">
            <a:avLst/>
          </a:prstGeom>
          <a:noFill/>
        </p:spPr>
        <p:txBody>
          <a:bodyPr wrap="square" rtlCol="0">
            <a:spAutoFit/>
          </a:bodyPr>
          <a:lstStyle/>
          <a:p>
            <a:r>
              <a:rPr lang="en-US" dirty="0"/>
              <a:t>4</a:t>
            </a:r>
          </a:p>
        </p:txBody>
      </p:sp>
      <p:sp>
        <p:nvSpPr>
          <p:cNvPr id="13" name="TextBox 12"/>
          <p:cNvSpPr txBox="1"/>
          <p:nvPr/>
        </p:nvSpPr>
        <p:spPr>
          <a:xfrm>
            <a:off x="1629879" y="5678140"/>
            <a:ext cx="9038122" cy="646331"/>
          </a:xfrm>
          <a:prstGeom prst="rect">
            <a:avLst/>
          </a:prstGeom>
          <a:noFill/>
        </p:spPr>
        <p:txBody>
          <a:bodyPr wrap="square" rtlCol="0">
            <a:spAutoFit/>
          </a:bodyPr>
          <a:lstStyle/>
          <a:p>
            <a:r>
              <a:rPr lang="en-US" dirty="0"/>
              <a:t>Symmetric algorithm uses a secret key to encrypt the message and the asymmetric key encrypts the secret key for transmission  (SSL/TLS uses hybrid)</a:t>
            </a:r>
          </a:p>
        </p:txBody>
      </p:sp>
      <p:sp>
        <p:nvSpPr>
          <p:cNvPr id="14" name="TextBox 13"/>
          <p:cNvSpPr txBox="1"/>
          <p:nvPr/>
        </p:nvSpPr>
        <p:spPr>
          <a:xfrm>
            <a:off x="1854200" y="6473410"/>
            <a:ext cx="8483600" cy="307777"/>
          </a:xfrm>
          <a:prstGeom prst="rect">
            <a:avLst/>
          </a:prstGeom>
          <a:noFill/>
        </p:spPr>
        <p:txBody>
          <a:bodyPr wrap="square" rtlCol="0">
            <a:spAutoFit/>
          </a:bodyPr>
          <a:lstStyle/>
          <a:p>
            <a:r>
              <a:rPr lang="en-US" sz="1400" dirty="0"/>
              <a:t>Harris, S. and </a:t>
            </a:r>
            <a:r>
              <a:rPr lang="en-US" sz="1400" dirty="0" err="1"/>
              <a:t>Maymi</a:t>
            </a:r>
            <a:r>
              <a:rPr lang="en-US" sz="1400" dirty="0"/>
              <a:t>, F. (2016) </a:t>
            </a:r>
            <a:r>
              <a:rPr lang="en-US" sz="1400" u="sng" dirty="0"/>
              <a:t>All-In-One CISSP Exam Guide</a:t>
            </a:r>
            <a:r>
              <a:rPr lang="en-US" sz="1400" dirty="0"/>
              <a:t>, McGraw Hill Education</a:t>
            </a:r>
          </a:p>
        </p:txBody>
      </p:sp>
      <p:sp>
        <p:nvSpPr>
          <p:cNvPr id="3" name="Footer Placeholder 2">
            <a:extLst>
              <a:ext uri="{FF2B5EF4-FFF2-40B4-BE49-F238E27FC236}">
                <a16:creationId xmlns:a16="http://schemas.microsoft.com/office/drawing/2014/main" id="{F9E20B96-A3E2-458F-B695-1F6A280D6279}"/>
              </a:ext>
            </a:extLst>
          </p:cNvPr>
          <p:cNvSpPr>
            <a:spLocks noGrp="1"/>
          </p:cNvSpPr>
          <p:nvPr>
            <p:ph type="ftr" sz="quarter" idx="11"/>
          </p:nvPr>
        </p:nvSpPr>
        <p:spPr/>
        <p:txBody>
          <a:bodyPr/>
          <a:lstStyle/>
          <a:p>
            <a:r>
              <a:rPr lang="en-US"/>
              <a:t>MIS5214 Security Architecture</a:t>
            </a:r>
            <a:endParaRPr lang="en-US" dirty="0"/>
          </a:p>
        </p:txBody>
      </p:sp>
      <p:sp>
        <p:nvSpPr>
          <p:cNvPr id="4" name="Slide Number Placeholder 3">
            <a:extLst>
              <a:ext uri="{FF2B5EF4-FFF2-40B4-BE49-F238E27FC236}">
                <a16:creationId xmlns:a16="http://schemas.microsoft.com/office/drawing/2014/main" id="{A2D4F299-9480-4E26-89D9-52ED29EE1F50}"/>
              </a:ext>
            </a:extLst>
          </p:cNvPr>
          <p:cNvSpPr>
            <a:spLocks noGrp="1"/>
          </p:cNvSpPr>
          <p:nvPr>
            <p:ph type="sldNum" sz="quarter" idx="12"/>
          </p:nvPr>
        </p:nvSpPr>
        <p:spPr/>
        <p:txBody>
          <a:bodyPr/>
          <a:lstStyle/>
          <a:p>
            <a:fld id="{9E95FB44-7746-41C3-A2F8-A34E863EED2F}" type="slidenum">
              <a:rPr lang="en-US" smtClean="0"/>
              <a:t>36</a:t>
            </a:fld>
            <a:endParaRPr lang="en-US"/>
          </a:p>
        </p:txBody>
      </p:sp>
    </p:spTree>
    <p:extLst>
      <p:ext uri="{BB962C8B-B14F-4D97-AF65-F5344CB8AC3E}">
        <p14:creationId xmlns:p14="http://schemas.microsoft.com/office/powerpoint/2010/main" val="2106847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a:pPr>
            <a:r>
              <a:rPr lang="en-US" dirty="0"/>
              <a:t>If a symmetric key is encrypted with a receiver’s public key, what security service is provided?</a:t>
            </a:r>
          </a:p>
        </p:txBody>
      </p:sp>
      <p:sp>
        <p:nvSpPr>
          <p:cNvPr id="4" name="Footer Placeholder 3">
            <a:extLst>
              <a:ext uri="{FF2B5EF4-FFF2-40B4-BE49-F238E27FC236}">
                <a16:creationId xmlns:a16="http://schemas.microsoft.com/office/drawing/2014/main" id="{01A23870-29F0-4CDD-963E-B8D068366386}"/>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63EF1C11-3958-4D3C-A06B-D7632197F8BF}"/>
              </a:ext>
            </a:extLst>
          </p:cNvPr>
          <p:cNvSpPr>
            <a:spLocks noGrp="1"/>
          </p:cNvSpPr>
          <p:nvPr>
            <p:ph type="sldNum" sz="quarter" idx="12"/>
          </p:nvPr>
        </p:nvSpPr>
        <p:spPr/>
        <p:txBody>
          <a:bodyPr/>
          <a:lstStyle/>
          <a:p>
            <a:fld id="{9E95FB44-7746-41C3-A2F8-A34E863EED2F}" type="slidenum">
              <a:rPr lang="en-US" smtClean="0"/>
              <a:t>37</a:t>
            </a:fld>
            <a:endParaRPr lang="en-US"/>
          </a:p>
        </p:txBody>
      </p:sp>
    </p:spTree>
    <p:extLst>
      <p:ext uri="{BB962C8B-B14F-4D97-AF65-F5344CB8AC3E}">
        <p14:creationId xmlns:p14="http://schemas.microsoft.com/office/powerpoint/2010/main" val="3305883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a:pPr>
            <a:r>
              <a:rPr lang="en-US" dirty="0"/>
              <a:t>If a symmetric key is encrypted with a receiver’s public key, what security service is provided?</a:t>
            </a:r>
          </a:p>
          <a:p>
            <a:pPr lvl="1"/>
            <a:r>
              <a:rPr lang="en-US" b="1" dirty="0"/>
              <a:t>Confidentiality</a:t>
            </a:r>
            <a:r>
              <a:rPr lang="en-US" dirty="0"/>
              <a:t>: only the receiver’s private key can be used to decrypt the symmetric key, and only the receiver should have access to this private key</a:t>
            </a:r>
          </a:p>
          <a:p>
            <a:pPr lvl="1"/>
            <a:endParaRPr lang="en-US" dirty="0"/>
          </a:p>
        </p:txBody>
      </p:sp>
      <p:sp>
        <p:nvSpPr>
          <p:cNvPr id="4" name="Footer Placeholder 3">
            <a:extLst>
              <a:ext uri="{FF2B5EF4-FFF2-40B4-BE49-F238E27FC236}">
                <a16:creationId xmlns:a16="http://schemas.microsoft.com/office/drawing/2014/main" id="{21F215D6-82D6-4FA7-9A65-A54E49D0270D}"/>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F1B60AF-1B39-4ADA-8604-6FD3923DB8F8}"/>
              </a:ext>
            </a:extLst>
          </p:cNvPr>
          <p:cNvSpPr>
            <a:spLocks noGrp="1"/>
          </p:cNvSpPr>
          <p:nvPr>
            <p:ph type="sldNum" sz="quarter" idx="12"/>
          </p:nvPr>
        </p:nvSpPr>
        <p:spPr/>
        <p:txBody>
          <a:bodyPr/>
          <a:lstStyle/>
          <a:p>
            <a:fld id="{9E95FB44-7746-41C3-A2F8-A34E863EED2F}" type="slidenum">
              <a:rPr lang="en-US" smtClean="0"/>
              <a:t>38</a:t>
            </a:fld>
            <a:endParaRPr lang="en-US"/>
          </a:p>
        </p:txBody>
      </p:sp>
    </p:spTree>
    <p:extLst>
      <p:ext uri="{BB962C8B-B14F-4D97-AF65-F5344CB8AC3E}">
        <p14:creationId xmlns:p14="http://schemas.microsoft.com/office/powerpoint/2010/main" val="1301976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73"/>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startAt="2"/>
            </a:pPr>
            <a:r>
              <a:rPr lang="en-US" dirty="0"/>
              <a:t>If data is encrypted with the sender’s private key, what security services is provided?</a:t>
            </a:r>
          </a:p>
        </p:txBody>
      </p:sp>
      <p:sp>
        <p:nvSpPr>
          <p:cNvPr id="4" name="Footer Placeholder 3">
            <a:extLst>
              <a:ext uri="{FF2B5EF4-FFF2-40B4-BE49-F238E27FC236}">
                <a16:creationId xmlns:a16="http://schemas.microsoft.com/office/drawing/2014/main" id="{0473DDFF-C2B9-4F6C-8C3E-FFD4FBEE64CC}"/>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75AAA52-5F26-4A34-91B5-4B42E93AD3C3}"/>
              </a:ext>
            </a:extLst>
          </p:cNvPr>
          <p:cNvSpPr>
            <a:spLocks noGrp="1"/>
          </p:cNvSpPr>
          <p:nvPr>
            <p:ph type="sldNum" sz="quarter" idx="12"/>
          </p:nvPr>
        </p:nvSpPr>
        <p:spPr/>
        <p:txBody>
          <a:bodyPr/>
          <a:lstStyle/>
          <a:p>
            <a:fld id="{9E95FB44-7746-41C3-A2F8-A34E863EED2F}" type="slidenum">
              <a:rPr lang="en-US" smtClean="0"/>
              <a:t>39</a:t>
            </a:fld>
            <a:endParaRPr lang="en-US"/>
          </a:p>
        </p:txBody>
      </p:sp>
    </p:spTree>
    <p:extLst>
      <p:ext uri="{BB962C8B-B14F-4D97-AF65-F5344CB8AC3E}">
        <p14:creationId xmlns:p14="http://schemas.microsoft.com/office/powerpoint/2010/main" val="29631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0CD7-8240-480B-853F-C990D3C4434C}"/>
              </a:ext>
            </a:extLst>
          </p:cNvPr>
          <p:cNvSpPr>
            <a:spLocks noGrp="1"/>
          </p:cNvSpPr>
          <p:nvPr>
            <p:ph type="title"/>
          </p:nvPr>
        </p:nvSpPr>
        <p:spPr>
          <a:xfrm>
            <a:off x="0" y="0"/>
            <a:ext cx="10515600" cy="900005"/>
          </a:xfrm>
        </p:spPr>
        <p:txBody>
          <a:bodyPr>
            <a:normAutofit/>
          </a:bodyPr>
          <a:lstStyle/>
          <a:p>
            <a:r>
              <a:rPr lang="en-US" sz="2800" b="1" dirty="0"/>
              <a:t>A High Performance Computing Cluster Under Attack: The Titan Incident</a:t>
            </a:r>
          </a:p>
        </p:txBody>
      </p:sp>
      <p:sp>
        <p:nvSpPr>
          <p:cNvPr id="3" name="Content Placeholder 2">
            <a:extLst>
              <a:ext uri="{FF2B5EF4-FFF2-40B4-BE49-F238E27FC236}">
                <a16:creationId xmlns:a16="http://schemas.microsoft.com/office/drawing/2014/main" id="{23501F93-6404-45DE-ABEE-19EFB114BCAD}"/>
              </a:ext>
            </a:extLst>
          </p:cNvPr>
          <p:cNvSpPr>
            <a:spLocks noGrp="1"/>
          </p:cNvSpPr>
          <p:nvPr>
            <p:ph idx="1"/>
          </p:nvPr>
        </p:nvSpPr>
        <p:spPr>
          <a:xfrm>
            <a:off x="267677" y="969782"/>
            <a:ext cx="5421923" cy="5102771"/>
          </a:xfrm>
        </p:spPr>
        <p:txBody>
          <a:bodyPr>
            <a:normAutofit/>
          </a:bodyPr>
          <a:lstStyle/>
          <a:p>
            <a:pPr marL="0" indent="0">
              <a:buNone/>
            </a:pPr>
            <a:r>
              <a:rPr lang="en-US" sz="2000" u="sng" dirty="0"/>
              <a:t>Specific attack vector used by attacker:</a:t>
            </a:r>
          </a:p>
          <a:p>
            <a:pPr marL="514350" indent="-514350">
              <a:buFont typeface="+mj-lt"/>
              <a:buAutoNum type="arabicPeriod"/>
            </a:pPr>
            <a:r>
              <a:rPr lang="en-US" sz="1600" dirty="0"/>
              <a:t>Attacker obtained valid user names and password combinations from a system in Spain that had a research agreement with University of Oslo (</a:t>
            </a:r>
            <a:r>
              <a:rPr lang="en-US" sz="1600" dirty="0" err="1"/>
              <a:t>UiO</a:t>
            </a:r>
            <a:r>
              <a:rPr lang="en-US" sz="1600" dirty="0"/>
              <a:t>)</a:t>
            </a:r>
          </a:p>
          <a:p>
            <a:pPr marL="514350" indent="-514350">
              <a:buFont typeface="+mj-lt"/>
              <a:buAutoNum type="arabicPeriod"/>
            </a:pPr>
            <a:r>
              <a:rPr lang="en-US" sz="1600" dirty="0"/>
              <a:t>Attacker accessed the Titan cluster as a research user using the valid credentials that were “harvested” from the previously compromised system</a:t>
            </a:r>
          </a:p>
          <a:p>
            <a:pPr marL="514350" indent="-514350">
              <a:buFont typeface="+mj-lt"/>
              <a:buAutoNum type="arabicPeriod"/>
            </a:pPr>
            <a:r>
              <a:rPr lang="en-US" sz="1600" dirty="0"/>
              <a:t>The attacker used a local system exploit (</a:t>
            </a:r>
            <a:r>
              <a:rPr lang="en-US" sz="1600" dirty="0">
                <a:hlinkClick r:id="rId2"/>
              </a:rPr>
              <a:t>CVE-2010-3847</a:t>
            </a:r>
            <a:r>
              <a:rPr lang="en-US" sz="1600" dirty="0"/>
              <a:t>) to gain administrative privileges on the Titan system</a:t>
            </a:r>
          </a:p>
          <a:p>
            <a:pPr marL="514350" indent="-514350">
              <a:buFont typeface="+mj-lt"/>
              <a:buAutoNum type="arabicPeriod"/>
            </a:pPr>
            <a:r>
              <a:rPr lang="en-US" sz="1600" dirty="0"/>
              <a:t>Once administrative privileges were obtained, the attacker modified system files to collect the usernames and passwords of other end-users as they accessed the grid</a:t>
            </a:r>
          </a:p>
          <a:p>
            <a:pPr marL="514350" indent="-514350">
              <a:buFont typeface="+mj-lt"/>
              <a:buAutoNum type="arabicPeriod"/>
            </a:pPr>
            <a:r>
              <a:rPr lang="en-US" sz="1600" dirty="0"/>
              <a:t>The attacker created at least one “backdoor”, or method of accessing the system without relying on the compromised accounts</a:t>
            </a:r>
          </a:p>
          <a:p>
            <a:pPr marL="514350" indent="-514350">
              <a:buFont typeface="+mj-lt"/>
              <a:buAutoNum type="arabicPeriod"/>
            </a:pPr>
            <a:r>
              <a:rPr lang="en-US" sz="1600" dirty="0"/>
              <a:t>The newly stolen credentials were used to gain unauthorized access to other systems, and they may also have been sold on the black market</a:t>
            </a:r>
          </a:p>
        </p:txBody>
      </p:sp>
      <p:sp>
        <p:nvSpPr>
          <p:cNvPr id="4" name="Footer Placeholder 3">
            <a:extLst>
              <a:ext uri="{FF2B5EF4-FFF2-40B4-BE49-F238E27FC236}">
                <a16:creationId xmlns:a16="http://schemas.microsoft.com/office/drawing/2014/main" id="{11C202CB-921B-4D70-8CDC-0333E040E959}"/>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BF1F387-E722-4E07-835E-778B1CA3F930}"/>
              </a:ext>
            </a:extLst>
          </p:cNvPr>
          <p:cNvSpPr>
            <a:spLocks noGrp="1"/>
          </p:cNvSpPr>
          <p:nvPr>
            <p:ph type="sldNum" sz="quarter" idx="12"/>
          </p:nvPr>
        </p:nvSpPr>
        <p:spPr/>
        <p:txBody>
          <a:bodyPr/>
          <a:lstStyle/>
          <a:p>
            <a:fld id="{9E95FB44-7746-41C3-A2F8-A34E863EED2F}" type="slidenum">
              <a:rPr lang="en-US" smtClean="0"/>
              <a:t>4</a:t>
            </a:fld>
            <a:endParaRPr lang="en-US"/>
          </a:p>
        </p:txBody>
      </p:sp>
      <p:pic>
        <p:nvPicPr>
          <p:cNvPr id="7" name="Picture 6">
            <a:extLst>
              <a:ext uri="{FF2B5EF4-FFF2-40B4-BE49-F238E27FC236}">
                <a16:creationId xmlns:a16="http://schemas.microsoft.com/office/drawing/2014/main" id="{CC53318F-162A-4D0D-A3FB-E92183A2486A}"/>
              </a:ext>
            </a:extLst>
          </p:cNvPr>
          <p:cNvPicPr>
            <a:picLocks noChangeAspect="1"/>
          </p:cNvPicPr>
          <p:nvPr/>
        </p:nvPicPr>
        <p:blipFill>
          <a:blip r:embed="rId3"/>
          <a:stretch>
            <a:fillRect/>
          </a:stretch>
        </p:blipFill>
        <p:spPr>
          <a:xfrm>
            <a:off x="5892590" y="969782"/>
            <a:ext cx="4089610" cy="2552831"/>
          </a:xfrm>
          <a:prstGeom prst="rect">
            <a:avLst/>
          </a:prstGeom>
        </p:spPr>
      </p:pic>
      <p:pic>
        <p:nvPicPr>
          <p:cNvPr id="8" name="Picture 7">
            <a:extLst>
              <a:ext uri="{FF2B5EF4-FFF2-40B4-BE49-F238E27FC236}">
                <a16:creationId xmlns:a16="http://schemas.microsoft.com/office/drawing/2014/main" id="{A8AB3542-0B1F-4339-BB32-2348189CEB43}"/>
              </a:ext>
            </a:extLst>
          </p:cNvPr>
          <p:cNvPicPr>
            <a:picLocks noChangeAspect="1"/>
          </p:cNvPicPr>
          <p:nvPr/>
        </p:nvPicPr>
        <p:blipFill>
          <a:blip r:embed="rId4"/>
          <a:stretch>
            <a:fillRect/>
          </a:stretch>
        </p:blipFill>
        <p:spPr>
          <a:xfrm>
            <a:off x="5857329" y="3762393"/>
            <a:ext cx="6197021" cy="2157481"/>
          </a:xfrm>
          <a:prstGeom prst="rect">
            <a:avLst/>
          </a:prstGeom>
        </p:spPr>
      </p:pic>
      <p:pic>
        <p:nvPicPr>
          <p:cNvPr id="10" name="Picture 9">
            <a:extLst>
              <a:ext uri="{FF2B5EF4-FFF2-40B4-BE49-F238E27FC236}">
                <a16:creationId xmlns:a16="http://schemas.microsoft.com/office/drawing/2014/main" id="{F5A9AAA1-9952-49C7-A7BE-B024CF83DCFE}"/>
              </a:ext>
            </a:extLst>
          </p:cNvPr>
          <p:cNvPicPr>
            <a:picLocks noChangeAspect="1"/>
          </p:cNvPicPr>
          <p:nvPr/>
        </p:nvPicPr>
        <p:blipFill>
          <a:blip r:embed="rId5"/>
          <a:stretch>
            <a:fillRect/>
          </a:stretch>
        </p:blipFill>
        <p:spPr>
          <a:xfrm>
            <a:off x="5857329" y="5989651"/>
            <a:ext cx="3810196" cy="177809"/>
          </a:xfrm>
          <a:prstGeom prst="rect">
            <a:avLst/>
          </a:prstGeom>
        </p:spPr>
      </p:pic>
    </p:spTree>
    <p:extLst>
      <p:ext uri="{BB962C8B-B14F-4D97-AF65-F5344CB8AC3E}">
        <p14:creationId xmlns:p14="http://schemas.microsoft.com/office/powerpoint/2010/main" val="1874146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265471" y="1152833"/>
            <a:ext cx="11051458" cy="4983163"/>
          </a:xfrm>
        </p:spPr>
        <p:txBody>
          <a:bodyPr/>
          <a:lstStyle/>
          <a:p>
            <a:pPr marL="514350" indent="-514350">
              <a:buFont typeface="+mj-lt"/>
              <a:buAutoNum type="arabicPeriod" startAt="2"/>
            </a:pPr>
            <a:r>
              <a:rPr lang="en-US" dirty="0"/>
              <a:t>If data is encrypted with the sender’s private key, what security services are provided?</a:t>
            </a:r>
          </a:p>
          <a:p>
            <a:pPr lvl="1"/>
            <a:r>
              <a:rPr lang="en-US" b="1" dirty="0"/>
              <a:t>Authenticity</a:t>
            </a:r>
            <a:r>
              <a:rPr lang="en-US" dirty="0"/>
              <a:t> of the sender and nonrepudiation.  If the receiver can decrypt the encrypted data with the sender’s public key, then receiver knows the data was encrypted with the sender’s private key</a:t>
            </a:r>
          </a:p>
        </p:txBody>
      </p:sp>
      <p:sp>
        <p:nvSpPr>
          <p:cNvPr id="4" name="Footer Placeholder 3">
            <a:extLst>
              <a:ext uri="{FF2B5EF4-FFF2-40B4-BE49-F238E27FC236}">
                <a16:creationId xmlns:a16="http://schemas.microsoft.com/office/drawing/2014/main" id="{AE9D2EDE-9A89-47FF-AB09-B977095DFB5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3E26378-25A9-421F-B7F6-430C0243A14B}"/>
              </a:ext>
            </a:extLst>
          </p:cNvPr>
          <p:cNvSpPr>
            <a:spLocks noGrp="1"/>
          </p:cNvSpPr>
          <p:nvPr>
            <p:ph type="sldNum" sz="quarter" idx="12"/>
          </p:nvPr>
        </p:nvSpPr>
        <p:spPr/>
        <p:txBody>
          <a:bodyPr/>
          <a:lstStyle/>
          <a:p>
            <a:fld id="{9E95FB44-7746-41C3-A2F8-A34E863EED2F}" type="slidenum">
              <a:rPr lang="en-US" smtClean="0"/>
              <a:t>40</a:t>
            </a:fld>
            <a:endParaRPr lang="en-US"/>
          </a:p>
        </p:txBody>
      </p:sp>
    </p:spTree>
    <p:extLst>
      <p:ext uri="{BB962C8B-B14F-4D97-AF65-F5344CB8AC3E}">
        <p14:creationId xmlns:p14="http://schemas.microsoft.com/office/powerpoint/2010/main" val="3108100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73"/>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startAt="3"/>
            </a:pPr>
            <a:r>
              <a:rPr lang="en-US" dirty="0"/>
              <a:t>Why do we encrypt the message with the symmetric key rather than the asymmetric key?</a:t>
            </a:r>
          </a:p>
        </p:txBody>
      </p:sp>
      <p:sp>
        <p:nvSpPr>
          <p:cNvPr id="4" name="Footer Placeholder 3">
            <a:extLst>
              <a:ext uri="{FF2B5EF4-FFF2-40B4-BE49-F238E27FC236}">
                <a16:creationId xmlns:a16="http://schemas.microsoft.com/office/drawing/2014/main" id="{99E869E7-6043-4B6F-9333-3FD2F6FE619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B80FDAA-EACE-486B-8419-D25E59DDDF70}"/>
              </a:ext>
            </a:extLst>
          </p:cNvPr>
          <p:cNvSpPr>
            <a:spLocks noGrp="1"/>
          </p:cNvSpPr>
          <p:nvPr>
            <p:ph type="sldNum" sz="quarter" idx="12"/>
          </p:nvPr>
        </p:nvSpPr>
        <p:spPr/>
        <p:txBody>
          <a:bodyPr/>
          <a:lstStyle/>
          <a:p>
            <a:fld id="{9E95FB44-7746-41C3-A2F8-A34E863EED2F}" type="slidenum">
              <a:rPr lang="en-US" smtClean="0"/>
              <a:t>41</a:t>
            </a:fld>
            <a:endParaRPr lang="en-US"/>
          </a:p>
        </p:txBody>
      </p:sp>
    </p:spTree>
    <p:extLst>
      <p:ext uri="{BB962C8B-B14F-4D97-AF65-F5344CB8AC3E}">
        <p14:creationId xmlns:p14="http://schemas.microsoft.com/office/powerpoint/2010/main" val="3800702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9542206" cy="4983163"/>
          </a:xfrm>
        </p:spPr>
        <p:txBody>
          <a:bodyPr/>
          <a:lstStyle/>
          <a:p>
            <a:pPr marL="514350" indent="-514350">
              <a:buFont typeface="+mj-lt"/>
              <a:buAutoNum type="arabicPeriod" startAt="3"/>
            </a:pPr>
            <a:r>
              <a:rPr lang="en-US" dirty="0"/>
              <a:t>Why do we encrypt the message with the symmetric key rather than the asymmetric key?</a:t>
            </a:r>
          </a:p>
          <a:p>
            <a:pPr lvl="1"/>
            <a:r>
              <a:rPr lang="en-US" b="1" dirty="0"/>
              <a:t>Because the asymmetric key algorithm is too slow</a:t>
            </a:r>
          </a:p>
        </p:txBody>
      </p:sp>
      <p:sp>
        <p:nvSpPr>
          <p:cNvPr id="4" name="Footer Placeholder 3">
            <a:extLst>
              <a:ext uri="{FF2B5EF4-FFF2-40B4-BE49-F238E27FC236}">
                <a16:creationId xmlns:a16="http://schemas.microsoft.com/office/drawing/2014/main" id="{D470DB3B-BE6F-4138-A6A8-DE51FFCDA93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8E308EDC-73CF-474B-9AD7-676AF7473F1C}"/>
              </a:ext>
            </a:extLst>
          </p:cNvPr>
          <p:cNvSpPr>
            <a:spLocks noGrp="1"/>
          </p:cNvSpPr>
          <p:nvPr>
            <p:ph type="sldNum" sz="quarter" idx="12"/>
          </p:nvPr>
        </p:nvSpPr>
        <p:spPr/>
        <p:txBody>
          <a:bodyPr/>
          <a:lstStyle/>
          <a:p>
            <a:fld id="{9E95FB44-7746-41C3-A2F8-A34E863EED2F}" type="slidenum">
              <a:rPr lang="en-US" smtClean="0"/>
              <a:t>42</a:t>
            </a:fld>
            <a:endParaRPr lang="en-US"/>
          </a:p>
        </p:txBody>
      </p:sp>
    </p:spTree>
    <p:extLst>
      <p:ext uri="{BB962C8B-B14F-4D97-AF65-F5344CB8AC3E}">
        <p14:creationId xmlns:p14="http://schemas.microsoft.com/office/powerpoint/2010/main" val="902239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73768"/>
          </a:xfrm>
        </p:spPr>
        <p:txBody>
          <a:bodyPr>
            <a:normAutofit fontScale="90000"/>
          </a:bodyPr>
          <a:lstStyle/>
          <a:p>
            <a:pPr algn="l"/>
            <a:r>
              <a:rPr lang="en-US" dirty="0"/>
              <a:t>Session keys</a:t>
            </a:r>
          </a:p>
        </p:txBody>
      </p:sp>
      <p:pic>
        <p:nvPicPr>
          <p:cNvPr id="4" name="Picture 3"/>
          <p:cNvPicPr>
            <a:picLocks noChangeAspect="1"/>
          </p:cNvPicPr>
          <p:nvPr/>
        </p:nvPicPr>
        <p:blipFill>
          <a:blip r:embed="rId3"/>
          <a:stretch>
            <a:fillRect/>
          </a:stretch>
        </p:blipFill>
        <p:spPr>
          <a:xfrm>
            <a:off x="1524001" y="1225118"/>
            <a:ext cx="8121444" cy="5284871"/>
          </a:xfrm>
          <a:prstGeom prst="rect">
            <a:avLst/>
          </a:prstGeom>
        </p:spPr>
      </p:pic>
      <p:sp>
        <p:nvSpPr>
          <p:cNvPr id="5" name="TextBox 4"/>
          <p:cNvSpPr txBox="1"/>
          <p:nvPr/>
        </p:nvSpPr>
        <p:spPr>
          <a:xfrm>
            <a:off x="9220078" y="4479629"/>
            <a:ext cx="2539302" cy="1200329"/>
          </a:xfrm>
          <a:prstGeom prst="rect">
            <a:avLst/>
          </a:prstGeom>
          <a:noFill/>
        </p:spPr>
        <p:txBody>
          <a:bodyPr wrap="square" rtlCol="0">
            <a:spAutoFit/>
          </a:bodyPr>
          <a:lstStyle/>
          <a:p>
            <a:r>
              <a:rPr lang="en-US" i="1" dirty="0">
                <a:solidFill>
                  <a:srgbClr val="C00000"/>
                </a:solidFill>
              </a:rPr>
              <a:t>This is how secure web client applications communicate with server-side services </a:t>
            </a:r>
          </a:p>
        </p:txBody>
      </p:sp>
      <p:sp>
        <p:nvSpPr>
          <p:cNvPr id="6" name="TextBox 5"/>
          <p:cNvSpPr txBox="1"/>
          <p:nvPr/>
        </p:nvSpPr>
        <p:spPr>
          <a:xfrm>
            <a:off x="3584678" y="6550223"/>
            <a:ext cx="8483600" cy="307777"/>
          </a:xfrm>
          <a:prstGeom prst="rect">
            <a:avLst/>
          </a:prstGeom>
          <a:noFill/>
        </p:spPr>
        <p:txBody>
          <a:bodyPr wrap="square" rtlCol="0">
            <a:spAutoFit/>
          </a:bodyPr>
          <a:lstStyle/>
          <a:p>
            <a:pPr algn="r"/>
            <a:r>
              <a:rPr lang="en-US" sz="1400" dirty="0"/>
              <a:t>Harris, S. and </a:t>
            </a:r>
            <a:r>
              <a:rPr lang="en-US" sz="1400" dirty="0" err="1"/>
              <a:t>Maymi</a:t>
            </a:r>
            <a:r>
              <a:rPr lang="en-US" sz="1400" dirty="0"/>
              <a:t>, F. (2016) </a:t>
            </a:r>
            <a:r>
              <a:rPr lang="en-US" sz="1400" u="sng" dirty="0"/>
              <a:t>All-In-One CISSP Exam Guide</a:t>
            </a:r>
            <a:r>
              <a:rPr lang="en-US" sz="1400" dirty="0"/>
              <a:t>, McGraw Hill Education</a:t>
            </a:r>
          </a:p>
        </p:txBody>
      </p:sp>
      <p:sp>
        <p:nvSpPr>
          <p:cNvPr id="3" name="Content Placeholder 2"/>
          <p:cNvSpPr>
            <a:spLocks noGrp="1"/>
          </p:cNvSpPr>
          <p:nvPr>
            <p:ph idx="1"/>
          </p:nvPr>
        </p:nvSpPr>
        <p:spPr>
          <a:xfrm>
            <a:off x="1524000" y="577517"/>
            <a:ext cx="9144000" cy="5548648"/>
          </a:xfrm>
        </p:spPr>
        <p:txBody>
          <a:bodyPr/>
          <a:lstStyle/>
          <a:p>
            <a:pPr marL="0" indent="0">
              <a:buNone/>
            </a:pPr>
            <a:r>
              <a:rPr lang="en-US" u="sng" dirty="0"/>
              <a:t>Single-use </a:t>
            </a:r>
            <a:r>
              <a:rPr lang="en-US" dirty="0"/>
              <a:t>symmetric keys used to encrypt messages between two users in an individual communication session</a:t>
            </a:r>
          </a:p>
        </p:txBody>
      </p:sp>
      <p:sp>
        <p:nvSpPr>
          <p:cNvPr id="7" name="Footer Placeholder 6">
            <a:extLst>
              <a:ext uri="{FF2B5EF4-FFF2-40B4-BE49-F238E27FC236}">
                <a16:creationId xmlns:a16="http://schemas.microsoft.com/office/drawing/2014/main" id="{B6D71CD1-CD58-4B19-B4F0-612E2E9E0520}"/>
              </a:ext>
            </a:extLst>
          </p:cNvPr>
          <p:cNvSpPr>
            <a:spLocks noGrp="1"/>
          </p:cNvSpPr>
          <p:nvPr>
            <p:ph type="ftr" sz="quarter" idx="11"/>
          </p:nvPr>
        </p:nvSpPr>
        <p:spPr/>
        <p:txBody>
          <a:bodyPr/>
          <a:lstStyle/>
          <a:p>
            <a:r>
              <a:rPr lang="en-US"/>
              <a:t>MIS5214 Security Architecture</a:t>
            </a:r>
            <a:endParaRPr lang="en-US" dirty="0"/>
          </a:p>
        </p:txBody>
      </p:sp>
      <p:sp>
        <p:nvSpPr>
          <p:cNvPr id="8" name="Slide Number Placeholder 7">
            <a:extLst>
              <a:ext uri="{FF2B5EF4-FFF2-40B4-BE49-F238E27FC236}">
                <a16:creationId xmlns:a16="http://schemas.microsoft.com/office/drawing/2014/main" id="{9FD1DD35-2895-4C13-9F3B-12B6F7F3B298}"/>
              </a:ext>
            </a:extLst>
          </p:cNvPr>
          <p:cNvSpPr>
            <a:spLocks noGrp="1"/>
          </p:cNvSpPr>
          <p:nvPr>
            <p:ph type="sldNum" sz="quarter" idx="12"/>
          </p:nvPr>
        </p:nvSpPr>
        <p:spPr/>
        <p:txBody>
          <a:bodyPr/>
          <a:lstStyle/>
          <a:p>
            <a:fld id="{9E95FB44-7746-41C3-A2F8-A34E863EED2F}" type="slidenum">
              <a:rPr lang="en-US" smtClean="0"/>
              <a:t>43</a:t>
            </a:fld>
            <a:endParaRPr lang="en-US"/>
          </a:p>
        </p:txBody>
      </p:sp>
    </p:spTree>
    <p:extLst>
      <p:ext uri="{BB962C8B-B14F-4D97-AF65-F5344CB8AC3E}">
        <p14:creationId xmlns:p14="http://schemas.microsoft.com/office/powerpoint/2010/main" val="2759356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One-way Hash</a:t>
            </a:r>
          </a:p>
        </p:txBody>
      </p:sp>
      <p:sp>
        <p:nvSpPr>
          <p:cNvPr id="3" name="Content Placeholder 2"/>
          <p:cNvSpPr>
            <a:spLocks noGrp="1"/>
          </p:cNvSpPr>
          <p:nvPr>
            <p:ph idx="1"/>
          </p:nvPr>
        </p:nvSpPr>
        <p:spPr>
          <a:xfrm>
            <a:off x="688258" y="1145458"/>
            <a:ext cx="5305778" cy="1735666"/>
          </a:xfrm>
        </p:spPr>
        <p:txBody>
          <a:bodyPr>
            <a:normAutofit fontScale="92500" lnSpcReduction="10000"/>
          </a:bodyPr>
          <a:lstStyle/>
          <a:p>
            <a:r>
              <a:rPr lang="en-US" sz="2400" dirty="0"/>
              <a:t>Assures message </a:t>
            </a:r>
            <a:r>
              <a:rPr lang="en-US" sz="2400" b="1" dirty="0"/>
              <a:t>integrity</a:t>
            </a:r>
          </a:p>
          <a:p>
            <a:r>
              <a:rPr lang="en-US" sz="2400" dirty="0"/>
              <a:t>A function that takes a variable-length string (i.e. message) and produces a fixed-length value called a hash value</a:t>
            </a:r>
          </a:p>
          <a:p>
            <a:r>
              <a:rPr lang="en-US" sz="2400" dirty="0"/>
              <a:t>Does not use keys</a:t>
            </a:r>
          </a:p>
        </p:txBody>
      </p:sp>
      <p:pic>
        <p:nvPicPr>
          <p:cNvPr id="4" name="Picture 3"/>
          <p:cNvPicPr>
            <a:picLocks noChangeAspect="1"/>
          </p:cNvPicPr>
          <p:nvPr/>
        </p:nvPicPr>
        <p:blipFill>
          <a:blip r:embed="rId3"/>
          <a:stretch>
            <a:fillRect/>
          </a:stretch>
        </p:blipFill>
        <p:spPr>
          <a:xfrm>
            <a:off x="1563511" y="3115488"/>
            <a:ext cx="8150578" cy="3742513"/>
          </a:xfrm>
          <a:prstGeom prst="rect">
            <a:avLst/>
          </a:prstGeom>
        </p:spPr>
      </p:pic>
      <p:sp>
        <p:nvSpPr>
          <p:cNvPr id="5" name="TextBox 4"/>
          <p:cNvSpPr txBox="1"/>
          <p:nvPr/>
        </p:nvSpPr>
        <p:spPr>
          <a:xfrm>
            <a:off x="6829778" y="95221"/>
            <a:ext cx="3838222" cy="3293209"/>
          </a:xfrm>
          <a:prstGeom prst="rect">
            <a:avLst/>
          </a:prstGeom>
          <a:noFill/>
        </p:spPr>
        <p:txBody>
          <a:bodyPr wrap="square" rtlCol="0">
            <a:spAutoFit/>
          </a:bodyPr>
          <a:lstStyle/>
          <a:p>
            <a:pPr marL="342900" indent="-342900">
              <a:buAutoNum type="arabicPeriod"/>
            </a:pPr>
            <a:r>
              <a:rPr lang="en-US" sz="1600" dirty="0"/>
              <a:t>Sender puts message through hashing function</a:t>
            </a:r>
          </a:p>
          <a:p>
            <a:pPr marL="342900" indent="-342900">
              <a:buAutoNum type="arabicPeriod"/>
            </a:pPr>
            <a:r>
              <a:rPr lang="en-US" sz="1600" dirty="0"/>
              <a:t>Message digest generated</a:t>
            </a:r>
          </a:p>
          <a:p>
            <a:pPr marL="342900" indent="-342900">
              <a:buAutoNum type="arabicPeriod"/>
            </a:pPr>
            <a:r>
              <a:rPr lang="en-US" sz="1600" dirty="0"/>
              <a:t>Message digest appended to the message</a:t>
            </a:r>
          </a:p>
          <a:p>
            <a:pPr marL="342900" indent="-342900">
              <a:buAutoNum type="arabicPeriod"/>
            </a:pPr>
            <a:r>
              <a:rPr lang="en-US" sz="1600" dirty="0"/>
              <a:t>Sender sends message to receiver</a:t>
            </a:r>
          </a:p>
          <a:p>
            <a:pPr marL="342900" indent="-342900">
              <a:buAutoNum type="arabicPeriod"/>
            </a:pPr>
            <a:r>
              <a:rPr lang="en-US" sz="1600" dirty="0"/>
              <a:t>Receiver puts message through hashing function</a:t>
            </a:r>
          </a:p>
          <a:p>
            <a:pPr marL="342900" indent="-342900">
              <a:buAutoNum type="arabicPeriod"/>
            </a:pPr>
            <a:r>
              <a:rPr lang="en-US" sz="1600" dirty="0"/>
              <a:t>Receiver generates message digest value</a:t>
            </a:r>
          </a:p>
          <a:p>
            <a:pPr marL="342900" indent="-342900">
              <a:buAutoNum type="arabicPeriod"/>
            </a:pPr>
            <a:r>
              <a:rPr lang="en-US" sz="1600" dirty="0"/>
              <a:t>Receiver compares the two message digests values. If they are the same, the message has not been altered</a:t>
            </a:r>
          </a:p>
        </p:txBody>
      </p:sp>
      <p:sp>
        <p:nvSpPr>
          <p:cNvPr id="6" name="Footer Placeholder 5">
            <a:extLst>
              <a:ext uri="{FF2B5EF4-FFF2-40B4-BE49-F238E27FC236}">
                <a16:creationId xmlns:a16="http://schemas.microsoft.com/office/drawing/2014/main" id="{D9ECFFAE-5344-4AB2-9743-3878D02B8090}"/>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10D01994-5BCF-4B7A-9DE1-3A67A4EC6321}"/>
              </a:ext>
            </a:extLst>
          </p:cNvPr>
          <p:cNvSpPr>
            <a:spLocks noGrp="1"/>
          </p:cNvSpPr>
          <p:nvPr>
            <p:ph type="sldNum" sz="quarter" idx="12"/>
          </p:nvPr>
        </p:nvSpPr>
        <p:spPr/>
        <p:txBody>
          <a:bodyPr/>
          <a:lstStyle/>
          <a:p>
            <a:fld id="{9E95FB44-7746-41C3-A2F8-A34E863EED2F}" type="slidenum">
              <a:rPr lang="en-US" smtClean="0"/>
              <a:t>44</a:t>
            </a:fld>
            <a:endParaRPr lang="en-US"/>
          </a:p>
        </p:txBody>
      </p:sp>
    </p:spTree>
    <p:extLst>
      <p:ext uri="{BB962C8B-B14F-4D97-AF65-F5344CB8AC3E}">
        <p14:creationId xmlns:p14="http://schemas.microsoft.com/office/powerpoint/2010/main" val="3442982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76"/>
            <a:ext cx="8229600" cy="868362"/>
          </a:xfrm>
        </p:spPr>
        <p:txBody>
          <a:bodyPr/>
          <a:lstStyle/>
          <a:p>
            <a:pPr algn="l"/>
            <a:r>
              <a:rPr lang="en-US" dirty="0"/>
              <a:t>One-way hash example…</a:t>
            </a:r>
          </a:p>
        </p:txBody>
      </p:sp>
      <p:sp>
        <p:nvSpPr>
          <p:cNvPr id="3" name="Content Placeholder 2"/>
          <p:cNvSpPr>
            <a:spLocks noGrp="1"/>
          </p:cNvSpPr>
          <p:nvPr>
            <p:ph idx="1"/>
          </p:nvPr>
        </p:nvSpPr>
        <p:spPr>
          <a:xfrm>
            <a:off x="1795341" y="764932"/>
            <a:ext cx="8644059" cy="4510454"/>
          </a:xfrm>
        </p:spPr>
        <p:txBody>
          <a:bodyPr>
            <a:normAutofit/>
          </a:bodyPr>
          <a:lstStyle/>
          <a:p>
            <a:pPr marL="0" indent="0">
              <a:buNone/>
            </a:pPr>
            <a:r>
              <a:rPr lang="en-US" sz="2400" i="1" dirty="0"/>
              <a:t>Testing the integrity of a file (e.g. program) downloaded from the internet…</a:t>
            </a:r>
          </a:p>
        </p:txBody>
      </p:sp>
      <p:pic>
        <p:nvPicPr>
          <p:cNvPr id="5" name="Picture 4"/>
          <p:cNvPicPr>
            <a:picLocks noChangeAspect="1"/>
          </p:cNvPicPr>
          <p:nvPr/>
        </p:nvPicPr>
        <p:blipFill>
          <a:blip r:embed="rId2"/>
          <a:stretch>
            <a:fillRect/>
          </a:stretch>
        </p:blipFill>
        <p:spPr>
          <a:xfrm>
            <a:off x="1795341" y="1563536"/>
            <a:ext cx="8227779" cy="5065864"/>
          </a:xfrm>
          <a:prstGeom prst="rect">
            <a:avLst/>
          </a:prstGeom>
          <a:ln w="19050">
            <a:solidFill>
              <a:schemeClr val="accent1"/>
            </a:solidFill>
          </a:ln>
        </p:spPr>
      </p:pic>
      <p:sp>
        <p:nvSpPr>
          <p:cNvPr id="6" name="Rounded Rectangle 5"/>
          <p:cNvSpPr/>
          <p:nvPr/>
        </p:nvSpPr>
        <p:spPr>
          <a:xfrm>
            <a:off x="3431932" y="4176346"/>
            <a:ext cx="4563207" cy="2901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50895B6-BBC4-49A2-AA5C-23C69FC8D4A7}"/>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BB2CA2A8-5FF2-41B8-BF5F-B48B64C9E9BF}"/>
              </a:ext>
            </a:extLst>
          </p:cNvPr>
          <p:cNvSpPr>
            <a:spLocks noGrp="1"/>
          </p:cNvSpPr>
          <p:nvPr>
            <p:ph type="sldNum" sz="quarter" idx="12"/>
          </p:nvPr>
        </p:nvSpPr>
        <p:spPr/>
        <p:txBody>
          <a:bodyPr/>
          <a:lstStyle/>
          <a:p>
            <a:fld id="{9E95FB44-7746-41C3-A2F8-A34E863EED2F}" type="slidenum">
              <a:rPr lang="en-US" smtClean="0"/>
              <a:t>45</a:t>
            </a:fld>
            <a:endParaRPr lang="en-US"/>
          </a:p>
        </p:txBody>
      </p:sp>
    </p:spTree>
    <p:extLst>
      <p:ext uri="{BB962C8B-B14F-4D97-AF65-F5344CB8AC3E}">
        <p14:creationId xmlns:p14="http://schemas.microsoft.com/office/powerpoint/2010/main" val="262359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76"/>
            <a:ext cx="8229600" cy="868362"/>
          </a:xfrm>
        </p:spPr>
        <p:txBody>
          <a:bodyPr/>
          <a:lstStyle/>
          <a:p>
            <a:pPr algn="l"/>
            <a:r>
              <a:rPr lang="en-US" dirty="0"/>
              <a:t>One-way hash example…</a:t>
            </a:r>
          </a:p>
        </p:txBody>
      </p:sp>
      <p:sp>
        <p:nvSpPr>
          <p:cNvPr id="3" name="Content Placeholder 2"/>
          <p:cNvSpPr>
            <a:spLocks noGrp="1"/>
          </p:cNvSpPr>
          <p:nvPr>
            <p:ph idx="1"/>
          </p:nvPr>
        </p:nvSpPr>
        <p:spPr>
          <a:xfrm>
            <a:off x="1795341" y="967155"/>
            <a:ext cx="8644059" cy="4308231"/>
          </a:xfrm>
        </p:spPr>
        <p:txBody>
          <a:bodyPr>
            <a:normAutofit/>
          </a:bodyPr>
          <a:lstStyle/>
          <a:p>
            <a:pPr marL="0" indent="0">
              <a:buNone/>
            </a:pPr>
            <a:r>
              <a:rPr lang="en-US" sz="2400" i="1" dirty="0"/>
              <a:t>Testing the integrity of a file (e.g. program) from the internet…</a:t>
            </a:r>
          </a:p>
        </p:txBody>
      </p:sp>
      <p:pic>
        <p:nvPicPr>
          <p:cNvPr id="4" name="Picture 3"/>
          <p:cNvPicPr>
            <a:picLocks noChangeAspect="1"/>
          </p:cNvPicPr>
          <p:nvPr/>
        </p:nvPicPr>
        <p:blipFill>
          <a:blip r:embed="rId2"/>
          <a:stretch>
            <a:fillRect/>
          </a:stretch>
        </p:blipFill>
        <p:spPr>
          <a:xfrm>
            <a:off x="1614906" y="1780134"/>
            <a:ext cx="8824494" cy="1067302"/>
          </a:xfrm>
          <a:prstGeom prst="rect">
            <a:avLst/>
          </a:prstGeom>
        </p:spPr>
      </p:pic>
      <p:pic>
        <p:nvPicPr>
          <p:cNvPr id="6" name="Picture 5"/>
          <p:cNvPicPr>
            <a:picLocks noChangeAspect="1"/>
          </p:cNvPicPr>
          <p:nvPr/>
        </p:nvPicPr>
        <p:blipFill>
          <a:blip r:embed="rId3"/>
          <a:stretch>
            <a:fillRect/>
          </a:stretch>
        </p:blipFill>
        <p:spPr>
          <a:xfrm>
            <a:off x="1614907" y="3121269"/>
            <a:ext cx="8601315" cy="1714500"/>
          </a:xfrm>
          <a:prstGeom prst="rect">
            <a:avLst/>
          </a:prstGeom>
        </p:spPr>
      </p:pic>
      <p:sp>
        <p:nvSpPr>
          <p:cNvPr id="7" name="Rounded Rectangle 6"/>
          <p:cNvSpPr/>
          <p:nvPr/>
        </p:nvSpPr>
        <p:spPr>
          <a:xfrm>
            <a:off x="3706179" y="3851031"/>
            <a:ext cx="6126553" cy="1962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25162" y="5143501"/>
            <a:ext cx="8191059" cy="461665"/>
          </a:xfrm>
          <a:prstGeom prst="rect">
            <a:avLst/>
          </a:prstGeom>
          <a:noFill/>
        </p:spPr>
        <p:txBody>
          <a:bodyPr wrap="square" rtlCol="0">
            <a:spAutoFit/>
          </a:bodyPr>
          <a:lstStyle/>
          <a:p>
            <a:r>
              <a:rPr lang="en-US" sz="2400" b="1" i="1" dirty="0"/>
              <a:t>Is the Kali I downloaded the same Kali that was published? </a:t>
            </a:r>
          </a:p>
        </p:txBody>
      </p:sp>
      <p:sp>
        <p:nvSpPr>
          <p:cNvPr id="5" name="Footer Placeholder 4">
            <a:extLst>
              <a:ext uri="{FF2B5EF4-FFF2-40B4-BE49-F238E27FC236}">
                <a16:creationId xmlns:a16="http://schemas.microsoft.com/office/drawing/2014/main" id="{11DE6530-28E4-4071-9DDF-ADF776CB147F}"/>
              </a:ext>
            </a:extLst>
          </p:cNvPr>
          <p:cNvSpPr>
            <a:spLocks noGrp="1"/>
          </p:cNvSpPr>
          <p:nvPr>
            <p:ph type="ftr" sz="quarter" idx="11"/>
          </p:nvPr>
        </p:nvSpPr>
        <p:spPr/>
        <p:txBody>
          <a:bodyPr/>
          <a:lstStyle/>
          <a:p>
            <a:r>
              <a:rPr lang="en-US"/>
              <a:t>MIS5214 Security Architecture</a:t>
            </a:r>
            <a:endParaRPr lang="en-US" dirty="0"/>
          </a:p>
        </p:txBody>
      </p:sp>
      <p:sp>
        <p:nvSpPr>
          <p:cNvPr id="9" name="Slide Number Placeholder 8">
            <a:extLst>
              <a:ext uri="{FF2B5EF4-FFF2-40B4-BE49-F238E27FC236}">
                <a16:creationId xmlns:a16="http://schemas.microsoft.com/office/drawing/2014/main" id="{0B632417-A473-4761-81F4-E1ACCD843E48}"/>
              </a:ext>
            </a:extLst>
          </p:cNvPr>
          <p:cNvSpPr>
            <a:spLocks noGrp="1"/>
          </p:cNvSpPr>
          <p:nvPr>
            <p:ph type="sldNum" sz="quarter" idx="12"/>
          </p:nvPr>
        </p:nvSpPr>
        <p:spPr/>
        <p:txBody>
          <a:bodyPr/>
          <a:lstStyle/>
          <a:p>
            <a:fld id="{9E95FB44-7746-41C3-A2F8-A34E863EED2F}" type="slidenum">
              <a:rPr lang="en-US" smtClean="0"/>
              <a:t>46</a:t>
            </a:fld>
            <a:endParaRPr lang="en-US"/>
          </a:p>
        </p:txBody>
      </p:sp>
    </p:spTree>
    <p:extLst>
      <p:ext uri="{BB962C8B-B14F-4D97-AF65-F5344CB8AC3E}">
        <p14:creationId xmlns:p14="http://schemas.microsoft.com/office/powerpoint/2010/main" val="14621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One-way hash example…</a:t>
            </a:r>
          </a:p>
        </p:txBody>
      </p:sp>
      <p:pic>
        <p:nvPicPr>
          <p:cNvPr id="4" name="Picture 3"/>
          <p:cNvPicPr>
            <a:picLocks noChangeAspect="1"/>
          </p:cNvPicPr>
          <p:nvPr/>
        </p:nvPicPr>
        <p:blipFill>
          <a:blip r:embed="rId2"/>
          <a:stretch>
            <a:fillRect/>
          </a:stretch>
        </p:blipFill>
        <p:spPr>
          <a:xfrm>
            <a:off x="1524001" y="2250832"/>
            <a:ext cx="2957505" cy="4607169"/>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1647097" y="1117430"/>
            <a:ext cx="8959362" cy="4108979"/>
          </a:xfrm>
          <a:prstGeom prst="rect">
            <a:avLst/>
          </a:prstGeom>
        </p:spPr>
      </p:pic>
      <p:pic>
        <p:nvPicPr>
          <p:cNvPr id="5" name="Picture 4"/>
          <p:cNvPicPr>
            <a:picLocks noChangeAspect="1"/>
          </p:cNvPicPr>
          <p:nvPr/>
        </p:nvPicPr>
        <p:blipFill>
          <a:blip r:embed="rId4"/>
          <a:stretch>
            <a:fillRect/>
          </a:stretch>
        </p:blipFill>
        <p:spPr>
          <a:xfrm>
            <a:off x="1647097" y="1117429"/>
            <a:ext cx="8959362" cy="4065822"/>
          </a:xfrm>
          <a:prstGeom prst="rect">
            <a:avLst/>
          </a:prstGeom>
          <a:ln w="15875">
            <a:solidFill>
              <a:schemeClr val="accent1"/>
            </a:solidFill>
          </a:ln>
        </p:spPr>
      </p:pic>
      <p:sp>
        <p:nvSpPr>
          <p:cNvPr id="3" name="Footer Placeholder 2">
            <a:extLst>
              <a:ext uri="{FF2B5EF4-FFF2-40B4-BE49-F238E27FC236}">
                <a16:creationId xmlns:a16="http://schemas.microsoft.com/office/drawing/2014/main" id="{6E05D1E3-75DF-4E63-A043-1370CE54485A}"/>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43DBB011-A6AB-4847-A3AC-214DE7C3EFA7}"/>
              </a:ext>
            </a:extLst>
          </p:cNvPr>
          <p:cNvSpPr>
            <a:spLocks noGrp="1"/>
          </p:cNvSpPr>
          <p:nvPr>
            <p:ph type="sldNum" sz="quarter" idx="12"/>
          </p:nvPr>
        </p:nvSpPr>
        <p:spPr/>
        <p:txBody>
          <a:bodyPr/>
          <a:lstStyle/>
          <a:p>
            <a:fld id="{9E95FB44-7746-41C3-A2F8-A34E863EED2F}" type="slidenum">
              <a:rPr lang="en-US" smtClean="0"/>
              <a:t>47</a:t>
            </a:fld>
            <a:endParaRPr lang="en-US"/>
          </a:p>
        </p:txBody>
      </p:sp>
    </p:spTree>
    <p:extLst>
      <p:ext uri="{BB962C8B-B14F-4D97-AF65-F5344CB8AC3E}">
        <p14:creationId xmlns:p14="http://schemas.microsoft.com/office/powerpoint/2010/main" val="18858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9" y="-5673"/>
            <a:ext cx="8229600" cy="712177"/>
          </a:xfrm>
        </p:spPr>
        <p:txBody>
          <a:bodyPr>
            <a:normAutofit/>
          </a:bodyPr>
          <a:lstStyle/>
          <a:p>
            <a:pPr algn="l"/>
            <a:r>
              <a:rPr lang="en-US" dirty="0"/>
              <a:t>One-way hash example…</a:t>
            </a:r>
          </a:p>
        </p:txBody>
      </p:sp>
      <p:pic>
        <p:nvPicPr>
          <p:cNvPr id="4" name="Picture 3"/>
          <p:cNvPicPr>
            <a:picLocks noChangeAspect="1"/>
          </p:cNvPicPr>
          <p:nvPr/>
        </p:nvPicPr>
        <p:blipFill>
          <a:blip r:embed="rId2"/>
          <a:stretch>
            <a:fillRect/>
          </a:stretch>
        </p:blipFill>
        <p:spPr>
          <a:xfrm>
            <a:off x="8382001" y="234792"/>
            <a:ext cx="2155662" cy="6488507"/>
          </a:xfrm>
          <a:prstGeom prst="rect">
            <a:avLst/>
          </a:prstGeom>
        </p:spPr>
      </p:pic>
      <p:pic>
        <p:nvPicPr>
          <p:cNvPr id="6" name="Picture 5"/>
          <p:cNvPicPr>
            <a:picLocks noChangeAspect="1"/>
          </p:cNvPicPr>
          <p:nvPr/>
        </p:nvPicPr>
        <p:blipFill>
          <a:blip r:embed="rId3"/>
          <a:stretch>
            <a:fillRect/>
          </a:stretch>
        </p:blipFill>
        <p:spPr>
          <a:xfrm>
            <a:off x="2069465" y="870439"/>
            <a:ext cx="6237800" cy="5902929"/>
          </a:xfrm>
          <a:prstGeom prst="rect">
            <a:avLst/>
          </a:prstGeom>
          <a:ln w="25400">
            <a:solidFill>
              <a:schemeClr val="accent1"/>
            </a:solidFill>
          </a:ln>
        </p:spPr>
      </p:pic>
      <p:sp>
        <p:nvSpPr>
          <p:cNvPr id="7" name="Rectangle 6"/>
          <p:cNvSpPr/>
          <p:nvPr/>
        </p:nvSpPr>
        <p:spPr>
          <a:xfrm>
            <a:off x="1654338" y="562662"/>
            <a:ext cx="9013662" cy="307777"/>
          </a:xfrm>
          <a:prstGeom prst="rect">
            <a:avLst/>
          </a:prstGeom>
        </p:spPr>
        <p:txBody>
          <a:bodyPr wrap="square">
            <a:spAutoFit/>
          </a:bodyPr>
          <a:lstStyle/>
          <a:p>
            <a:r>
              <a:rPr lang="en-US" sz="1400" b="1" dirty="0"/>
              <a:t>https://docs.microsoft.com/en-us/powershell/module/microsoft.powershell.utility/get-filehash?view=powershell-5.1</a:t>
            </a:r>
          </a:p>
        </p:txBody>
      </p:sp>
      <p:pic>
        <p:nvPicPr>
          <p:cNvPr id="8" name="Picture 7"/>
          <p:cNvPicPr>
            <a:picLocks noChangeAspect="1"/>
          </p:cNvPicPr>
          <p:nvPr/>
        </p:nvPicPr>
        <p:blipFill>
          <a:blip r:embed="rId4"/>
          <a:stretch>
            <a:fillRect/>
          </a:stretch>
        </p:blipFill>
        <p:spPr>
          <a:xfrm>
            <a:off x="2434870" y="2439725"/>
            <a:ext cx="7990476" cy="2714286"/>
          </a:xfrm>
          <a:prstGeom prst="rect">
            <a:avLst/>
          </a:prstGeom>
          <a:ln w="22225">
            <a:solidFill>
              <a:schemeClr val="accent1"/>
            </a:solidFill>
          </a:ln>
        </p:spPr>
      </p:pic>
      <p:sp>
        <p:nvSpPr>
          <p:cNvPr id="3" name="Footer Placeholder 2">
            <a:extLst>
              <a:ext uri="{FF2B5EF4-FFF2-40B4-BE49-F238E27FC236}">
                <a16:creationId xmlns:a16="http://schemas.microsoft.com/office/drawing/2014/main" id="{B6658332-8274-4FB5-A4B9-B0F30D8451DC}"/>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65185B8-16FF-4724-8DC9-F5412CEE5B55}"/>
              </a:ext>
            </a:extLst>
          </p:cNvPr>
          <p:cNvSpPr>
            <a:spLocks noGrp="1"/>
          </p:cNvSpPr>
          <p:nvPr>
            <p:ph type="sldNum" sz="quarter" idx="12"/>
          </p:nvPr>
        </p:nvSpPr>
        <p:spPr/>
        <p:txBody>
          <a:bodyPr/>
          <a:lstStyle/>
          <a:p>
            <a:fld id="{9E95FB44-7746-41C3-A2F8-A34E863EED2F}" type="slidenum">
              <a:rPr lang="en-US" smtClean="0"/>
              <a:t>48</a:t>
            </a:fld>
            <a:endParaRPr lang="en-US"/>
          </a:p>
        </p:txBody>
      </p:sp>
    </p:spTree>
    <p:extLst>
      <p:ext uri="{BB962C8B-B14F-4D97-AF65-F5344CB8AC3E}">
        <p14:creationId xmlns:p14="http://schemas.microsoft.com/office/powerpoint/2010/main" val="1403850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524000" y="-1"/>
            <a:ext cx="8115300" cy="6844823"/>
          </a:xfrm>
          <a:prstGeom prst="rect">
            <a:avLst/>
          </a:prstGeom>
        </p:spPr>
      </p:pic>
      <p:sp>
        <p:nvSpPr>
          <p:cNvPr id="4" name="Right Arrow 3"/>
          <p:cNvSpPr/>
          <p:nvPr/>
        </p:nvSpPr>
        <p:spPr>
          <a:xfrm rot="12180593">
            <a:off x="7008573" y="6176963"/>
            <a:ext cx="912962" cy="4916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2172793-5D0B-47DA-B75B-686FCFACFF23}"/>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D1F65BC5-9813-498F-82B4-5CF0412D13ED}"/>
              </a:ext>
            </a:extLst>
          </p:cNvPr>
          <p:cNvSpPr>
            <a:spLocks noGrp="1"/>
          </p:cNvSpPr>
          <p:nvPr>
            <p:ph type="sldNum" sz="quarter" idx="12"/>
          </p:nvPr>
        </p:nvSpPr>
        <p:spPr/>
        <p:txBody>
          <a:bodyPr/>
          <a:lstStyle/>
          <a:p>
            <a:fld id="{9E95FB44-7746-41C3-A2F8-A34E863EED2F}" type="slidenum">
              <a:rPr lang="en-US" smtClean="0"/>
              <a:t>49</a:t>
            </a:fld>
            <a:endParaRPr lang="en-US"/>
          </a:p>
        </p:txBody>
      </p:sp>
    </p:spTree>
    <p:extLst>
      <p:ext uri="{BB962C8B-B14F-4D97-AF65-F5344CB8AC3E}">
        <p14:creationId xmlns:p14="http://schemas.microsoft.com/office/powerpoint/2010/main" val="103268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F0A9-C473-4B69-BB38-E8AE2480B7AA}"/>
              </a:ext>
            </a:extLst>
          </p:cNvPr>
          <p:cNvSpPr>
            <a:spLocks noGrp="1"/>
          </p:cNvSpPr>
          <p:nvPr>
            <p:ph type="title"/>
          </p:nvPr>
        </p:nvSpPr>
        <p:spPr>
          <a:xfrm>
            <a:off x="0" y="0"/>
            <a:ext cx="12192000" cy="1325563"/>
          </a:xfrm>
        </p:spPr>
        <p:txBody>
          <a:bodyPr/>
          <a:lstStyle/>
          <a:p>
            <a:r>
              <a:rPr lang="en-US" dirty="0"/>
              <a:t>What kind of failings permitted the attack’s success? </a:t>
            </a:r>
          </a:p>
        </p:txBody>
      </p:sp>
      <p:sp>
        <p:nvSpPr>
          <p:cNvPr id="3" name="Content Placeholder 2">
            <a:extLst>
              <a:ext uri="{FF2B5EF4-FFF2-40B4-BE49-F238E27FC236}">
                <a16:creationId xmlns:a16="http://schemas.microsoft.com/office/drawing/2014/main" id="{3C8E343A-98C3-46F2-8CCD-E9332C48F72C}"/>
              </a:ext>
            </a:extLst>
          </p:cNvPr>
          <p:cNvSpPr>
            <a:spLocks noGrp="1"/>
          </p:cNvSpPr>
          <p:nvPr>
            <p:ph idx="1"/>
          </p:nvPr>
        </p:nvSpPr>
        <p:spPr>
          <a:xfrm>
            <a:off x="838200" y="1325563"/>
            <a:ext cx="10515600" cy="4351338"/>
          </a:xfrm>
        </p:spPr>
        <p:txBody>
          <a:bodyPr/>
          <a:lstStyle/>
          <a:p>
            <a:r>
              <a:rPr lang="en-US" dirty="0"/>
              <a:t>IT Governance</a:t>
            </a:r>
          </a:p>
          <a:p>
            <a:r>
              <a:rPr lang="en-US" dirty="0"/>
              <a:t>End users</a:t>
            </a:r>
          </a:p>
          <a:p>
            <a:r>
              <a:rPr lang="en-US" dirty="0"/>
              <a:t>Information technology services</a:t>
            </a:r>
          </a:p>
          <a:p>
            <a:r>
              <a:rPr lang="en-US" dirty="0"/>
              <a:t>Information security</a:t>
            </a:r>
          </a:p>
          <a:p>
            <a:r>
              <a:rPr lang="en-US" dirty="0"/>
              <a:t>Incident response</a:t>
            </a:r>
          </a:p>
        </p:txBody>
      </p:sp>
      <p:sp>
        <p:nvSpPr>
          <p:cNvPr id="4" name="Footer Placeholder 3">
            <a:extLst>
              <a:ext uri="{FF2B5EF4-FFF2-40B4-BE49-F238E27FC236}">
                <a16:creationId xmlns:a16="http://schemas.microsoft.com/office/drawing/2014/main" id="{30734473-6EE1-4D6C-964B-F4C6E81C9D32}"/>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75A5CCB-6024-48C7-AA19-932F39D7CE9E}"/>
              </a:ext>
            </a:extLst>
          </p:cNvPr>
          <p:cNvSpPr>
            <a:spLocks noGrp="1"/>
          </p:cNvSpPr>
          <p:nvPr>
            <p:ph type="sldNum" sz="quarter" idx="12"/>
          </p:nvPr>
        </p:nvSpPr>
        <p:spPr/>
        <p:txBody>
          <a:bodyPr/>
          <a:lstStyle/>
          <a:p>
            <a:fld id="{9E95FB44-7746-41C3-A2F8-A34E863EED2F}" type="slidenum">
              <a:rPr lang="en-US" smtClean="0"/>
              <a:t>5</a:t>
            </a:fld>
            <a:endParaRPr lang="en-US"/>
          </a:p>
        </p:txBody>
      </p:sp>
    </p:spTree>
    <p:extLst>
      <p:ext uri="{BB962C8B-B14F-4D97-AF65-F5344CB8AC3E}">
        <p14:creationId xmlns:p14="http://schemas.microsoft.com/office/powerpoint/2010/main" val="887650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8229600" cy="712177"/>
          </a:xfrm>
        </p:spPr>
        <p:txBody>
          <a:bodyPr>
            <a:normAutofit/>
          </a:bodyPr>
          <a:lstStyle/>
          <a:p>
            <a:pPr algn="l"/>
            <a:r>
              <a:rPr lang="en-US" dirty="0"/>
              <a:t>One-way hash example…</a:t>
            </a:r>
          </a:p>
        </p:txBody>
      </p:sp>
      <p:pic>
        <p:nvPicPr>
          <p:cNvPr id="3" name="Picture 2"/>
          <p:cNvPicPr>
            <a:picLocks noChangeAspect="1"/>
          </p:cNvPicPr>
          <p:nvPr/>
        </p:nvPicPr>
        <p:blipFill>
          <a:blip r:embed="rId2"/>
          <a:stretch>
            <a:fillRect/>
          </a:stretch>
        </p:blipFill>
        <p:spPr>
          <a:xfrm>
            <a:off x="1611776" y="1163470"/>
            <a:ext cx="8827773" cy="1066892"/>
          </a:xfrm>
          <a:prstGeom prst="rect">
            <a:avLst/>
          </a:prstGeom>
        </p:spPr>
      </p:pic>
      <p:pic>
        <p:nvPicPr>
          <p:cNvPr id="9" name="Picture 8"/>
          <p:cNvPicPr>
            <a:picLocks noChangeAspect="1"/>
          </p:cNvPicPr>
          <p:nvPr/>
        </p:nvPicPr>
        <p:blipFill>
          <a:blip r:embed="rId3"/>
          <a:stretch>
            <a:fillRect/>
          </a:stretch>
        </p:blipFill>
        <p:spPr>
          <a:xfrm>
            <a:off x="1923422" y="2567357"/>
            <a:ext cx="8635597" cy="4290643"/>
          </a:xfrm>
          <a:prstGeom prst="rect">
            <a:avLst/>
          </a:prstGeom>
          <a:ln w="19050">
            <a:solidFill>
              <a:schemeClr val="accent1"/>
            </a:solidFill>
          </a:ln>
        </p:spPr>
      </p:pic>
      <p:sp>
        <p:nvSpPr>
          <p:cNvPr id="10" name="Rounded Rectangle 9"/>
          <p:cNvSpPr/>
          <p:nvPr/>
        </p:nvSpPr>
        <p:spPr>
          <a:xfrm>
            <a:off x="5462954" y="1163470"/>
            <a:ext cx="4976594" cy="1066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18778" y="5653548"/>
            <a:ext cx="6049108" cy="6999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440462">
            <a:off x="7962904" y="5817058"/>
            <a:ext cx="606670" cy="2549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440462">
            <a:off x="10237177" y="1802425"/>
            <a:ext cx="606670" cy="2549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8434CBC-92E2-4013-9C31-3AABA4EC7A0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361F2AE0-0F58-457B-B86E-90A18EC42CCF}"/>
              </a:ext>
            </a:extLst>
          </p:cNvPr>
          <p:cNvSpPr>
            <a:spLocks noGrp="1"/>
          </p:cNvSpPr>
          <p:nvPr>
            <p:ph type="sldNum" sz="quarter" idx="12"/>
          </p:nvPr>
        </p:nvSpPr>
        <p:spPr/>
        <p:txBody>
          <a:bodyPr/>
          <a:lstStyle/>
          <a:p>
            <a:fld id="{9E95FB44-7746-41C3-A2F8-A34E863EED2F}" type="slidenum">
              <a:rPr lang="en-US" smtClean="0"/>
              <a:t>50</a:t>
            </a:fld>
            <a:endParaRPr lang="en-US"/>
          </a:p>
        </p:txBody>
      </p:sp>
    </p:spTree>
    <p:extLst>
      <p:ext uri="{BB962C8B-B14F-4D97-AF65-F5344CB8AC3E}">
        <p14:creationId xmlns:p14="http://schemas.microsoft.com/office/powerpoint/2010/main" val="339258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One-way hash example…</a:t>
            </a:r>
          </a:p>
        </p:txBody>
      </p:sp>
      <p:pic>
        <p:nvPicPr>
          <p:cNvPr id="4" name="Picture 3"/>
          <p:cNvPicPr>
            <a:picLocks noChangeAspect="1"/>
          </p:cNvPicPr>
          <p:nvPr/>
        </p:nvPicPr>
        <p:blipFill>
          <a:blip r:embed="rId2"/>
          <a:stretch>
            <a:fillRect/>
          </a:stretch>
        </p:blipFill>
        <p:spPr>
          <a:xfrm>
            <a:off x="707923" y="923586"/>
            <a:ext cx="10259560" cy="5758176"/>
          </a:xfrm>
          <a:prstGeom prst="rect">
            <a:avLst/>
          </a:prstGeom>
        </p:spPr>
      </p:pic>
      <p:sp>
        <p:nvSpPr>
          <p:cNvPr id="5" name="Right Arrow 4"/>
          <p:cNvSpPr/>
          <p:nvPr/>
        </p:nvSpPr>
        <p:spPr>
          <a:xfrm rot="10800000">
            <a:off x="2253761" y="3152776"/>
            <a:ext cx="448407" cy="21980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2244968" y="4831478"/>
            <a:ext cx="448407" cy="21980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674221" y="3925767"/>
            <a:ext cx="448407" cy="2198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665428" y="5577362"/>
            <a:ext cx="448407" cy="2198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48655" y="1331358"/>
            <a:ext cx="5081954" cy="707886"/>
          </a:xfrm>
          <a:prstGeom prst="rect">
            <a:avLst/>
          </a:prstGeom>
          <a:noFill/>
        </p:spPr>
        <p:txBody>
          <a:bodyPr wrap="square" rtlCol="0">
            <a:spAutoFit/>
          </a:bodyPr>
          <a:lstStyle/>
          <a:p>
            <a:r>
              <a:rPr lang="en-US" sz="2000" b="1" dirty="0">
                <a:solidFill>
                  <a:srgbClr val="FF0000"/>
                </a:solidFill>
              </a:rPr>
              <a:t>Notice the amount of </a:t>
            </a:r>
            <a:r>
              <a:rPr lang="en-US" sz="2000" b="1" u="sng" dirty="0">
                <a:solidFill>
                  <a:srgbClr val="FF0000"/>
                </a:solidFill>
              </a:rPr>
              <a:t>confusion</a:t>
            </a:r>
            <a:r>
              <a:rPr lang="en-US" sz="2000" b="1" dirty="0">
                <a:solidFill>
                  <a:srgbClr val="FF0000"/>
                </a:solidFill>
              </a:rPr>
              <a:t> and </a:t>
            </a:r>
            <a:r>
              <a:rPr lang="en-US" sz="2000" b="1" u="sng" dirty="0">
                <a:solidFill>
                  <a:srgbClr val="FF0000"/>
                </a:solidFill>
              </a:rPr>
              <a:t>diffusion</a:t>
            </a:r>
            <a:r>
              <a:rPr lang="en-US" sz="2000" b="1" dirty="0">
                <a:solidFill>
                  <a:srgbClr val="FF0000"/>
                </a:solidFill>
              </a:rPr>
              <a:t> resulting from a 1 character change!</a:t>
            </a:r>
          </a:p>
        </p:txBody>
      </p:sp>
      <p:sp>
        <p:nvSpPr>
          <p:cNvPr id="3" name="Footer Placeholder 2">
            <a:extLst>
              <a:ext uri="{FF2B5EF4-FFF2-40B4-BE49-F238E27FC236}">
                <a16:creationId xmlns:a16="http://schemas.microsoft.com/office/drawing/2014/main" id="{A56E20B0-18E2-4DC6-BA4F-472C9A9CB7C2}"/>
              </a:ext>
            </a:extLst>
          </p:cNvPr>
          <p:cNvSpPr>
            <a:spLocks noGrp="1"/>
          </p:cNvSpPr>
          <p:nvPr>
            <p:ph type="ftr" sz="quarter" idx="11"/>
          </p:nvPr>
        </p:nvSpPr>
        <p:spPr/>
        <p:txBody>
          <a:bodyPr/>
          <a:lstStyle/>
          <a:p>
            <a:r>
              <a:rPr lang="en-US"/>
              <a:t>MIS5214 Security Architecture</a:t>
            </a:r>
            <a:endParaRPr lang="en-US" dirty="0"/>
          </a:p>
        </p:txBody>
      </p:sp>
      <p:sp>
        <p:nvSpPr>
          <p:cNvPr id="10" name="Slide Number Placeholder 9">
            <a:extLst>
              <a:ext uri="{FF2B5EF4-FFF2-40B4-BE49-F238E27FC236}">
                <a16:creationId xmlns:a16="http://schemas.microsoft.com/office/drawing/2014/main" id="{B8FA0E5D-A03C-4C65-A98B-8F447C57793E}"/>
              </a:ext>
            </a:extLst>
          </p:cNvPr>
          <p:cNvSpPr>
            <a:spLocks noGrp="1"/>
          </p:cNvSpPr>
          <p:nvPr>
            <p:ph type="sldNum" sz="quarter" idx="12"/>
          </p:nvPr>
        </p:nvSpPr>
        <p:spPr/>
        <p:txBody>
          <a:bodyPr/>
          <a:lstStyle/>
          <a:p>
            <a:fld id="{9E95FB44-7746-41C3-A2F8-A34E863EED2F}" type="slidenum">
              <a:rPr lang="en-US" smtClean="0"/>
              <a:t>51</a:t>
            </a:fld>
            <a:endParaRPr lang="en-US"/>
          </a:p>
        </p:txBody>
      </p:sp>
    </p:spTree>
    <p:extLst>
      <p:ext uri="{BB962C8B-B14F-4D97-AF65-F5344CB8AC3E}">
        <p14:creationId xmlns:p14="http://schemas.microsoft.com/office/powerpoint/2010/main" val="34854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Digital Signature</a:t>
            </a:r>
          </a:p>
        </p:txBody>
      </p:sp>
      <p:sp>
        <p:nvSpPr>
          <p:cNvPr id="3" name="Content Placeholder 2"/>
          <p:cNvSpPr>
            <a:spLocks noGrp="1"/>
          </p:cNvSpPr>
          <p:nvPr>
            <p:ph idx="1"/>
          </p:nvPr>
        </p:nvSpPr>
        <p:spPr>
          <a:xfrm>
            <a:off x="1778000" y="959557"/>
            <a:ext cx="8890000" cy="4709407"/>
          </a:xfrm>
        </p:spPr>
        <p:txBody>
          <a:bodyPr>
            <a:normAutofit/>
          </a:bodyPr>
          <a:lstStyle/>
          <a:p>
            <a:r>
              <a:rPr lang="en-US" sz="2400" dirty="0"/>
              <a:t>A hash value encrypted with the sender’s private key</a:t>
            </a:r>
          </a:p>
          <a:p>
            <a:r>
              <a:rPr lang="en-US" sz="2400" dirty="0"/>
              <a:t>The act of signing means encrypting the message’s hash value with the private key</a:t>
            </a:r>
          </a:p>
        </p:txBody>
      </p:sp>
      <p:pic>
        <p:nvPicPr>
          <p:cNvPr id="4" name="Picture 3"/>
          <p:cNvPicPr>
            <a:picLocks noChangeAspect="1"/>
          </p:cNvPicPr>
          <p:nvPr/>
        </p:nvPicPr>
        <p:blipFill>
          <a:blip r:embed="rId3"/>
          <a:stretch>
            <a:fillRect/>
          </a:stretch>
        </p:blipFill>
        <p:spPr>
          <a:xfrm>
            <a:off x="4483874" y="1947446"/>
            <a:ext cx="5726926" cy="4605006"/>
          </a:xfrm>
          <a:prstGeom prst="rect">
            <a:avLst/>
          </a:prstGeom>
        </p:spPr>
      </p:pic>
      <p:cxnSp>
        <p:nvCxnSpPr>
          <p:cNvPr id="6" name="Straight Arrow Connector 5"/>
          <p:cNvCxnSpPr/>
          <p:nvPr/>
        </p:nvCxnSpPr>
        <p:spPr>
          <a:xfrm flipH="1">
            <a:off x="7072489" y="2890904"/>
            <a:ext cx="733778" cy="38382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29690" y="2287389"/>
            <a:ext cx="2681111" cy="646331"/>
          </a:xfrm>
          <a:prstGeom prst="rect">
            <a:avLst/>
          </a:prstGeom>
          <a:noFill/>
        </p:spPr>
        <p:txBody>
          <a:bodyPr wrap="square" rtlCol="0">
            <a:spAutoFit/>
          </a:bodyPr>
          <a:lstStyle/>
          <a:p>
            <a:r>
              <a:rPr lang="en-US" i="1" dirty="0">
                <a:solidFill>
                  <a:srgbClr val="FF0000"/>
                </a:solidFill>
              </a:rPr>
              <a:t>Creating a digital signature for a message</a:t>
            </a:r>
          </a:p>
        </p:txBody>
      </p:sp>
      <p:sp>
        <p:nvSpPr>
          <p:cNvPr id="12" name="TextBox 11"/>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5" name="Footer Placeholder 4">
            <a:extLst>
              <a:ext uri="{FF2B5EF4-FFF2-40B4-BE49-F238E27FC236}">
                <a16:creationId xmlns:a16="http://schemas.microsoft.com/office/drawing/2014/main" id="{E6E9D90E-7A46-456D-9A4E-C53F537F8228}"/>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1BA897B4-327A-4528-8798-418F6D3FE909}"/>
              </a:ext>
            </a:extLst>
          </p:cNvPr>
          <p:cNvSpPr>
            <a:spLocks noGrp="1"/>
          </p:cNvSpPr>
          <p:nvPr>
            <p:ph type="sldNum" sz="quarter" idx="12"/>
          </p:nvPr>
        </p:nvSpPr>
        <p:spPr/>
        <p:txBody>
          <a:bodyPr/>
          <a:lstStyle/>
          <a:p>
            <a:fld id="{9E95FB44-7746-41C3-A2F8-A34E863EED2F}" type="slidenum">
              <a:rPr lang="en-US" smtClean="0"/>
              <a:t>52</a:t>
            </a:fld>
            <a:endParaRPr lang="en-US"/>
          </a:p>
        </p:txBody>
      </p:sp>
    </p:spTree>
    <p:extLst>
      <p:ext uri="{BB962C8B-B14F-4D97-AF65-F5344CB8AC3E}">
        <p14:creationId xmlns:p14="http://schemas.microsoft.com/office/powerpoint/2010/main" val="1824158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pPr algn="l"/>
            <a:r>
              <a:rPr lang="en-US" dirty="0"/>
              <a:t>Cryptographic algorithms and their functions</a:t>
            </a:r>
          </a:p>
        </p:txBody>
      </p:sp>
      <p:pic>
        <p:nvPicPr>
          <p:cNvPr id="4" name="Picture 3"/>
          <p:cNvPicPr>
            <a:picLocks noChangeAspect="1"/>
          </p:cNvPicPr>
          <p:nvPr/>
        </p:nvPicPr>
        <p:blipFill>
          <a:blip r:embed="rId3"/>
          <a:stretch>
            <a:fillRect/>
          </a:stretch>
        </p:blipFill>
        <p:spPr>
          <a:xfrm>
            <a:off x="3666234" y="698090"/>
            <a:ext cx="7660527" cy="5750979"/>
          </a:xfrm>
          <a:prstGeom prst="rect">
            <a:avLst/>
          </a:prstGeom>
        </p:spPr>
      </p:pic>
      <p:sp>
        <p:nvSpPr>
          <p:cNvPr id="6" name="TextBox 5"/>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3" name="Footer Placeholder 2">
            <a:extLst>
              <a:ext uri="{FF2B5EF4-FFF2-40B4-BE49-F238E27FC236}">
                <a16:creationId xmlns:a16="http://schemas.microsoft.com/office/drawing/2014/main" id="{9866E58A-F5A9-4A31-AB87-4196DFDC92D7}"/>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EC68498D-4CA9-484C-B825-02EAF51029C9}"/>
              </a:ext>
            </a:extLst>
          </p:cNvPr>
          <p:cNvSpPr>
            <a:spLocks noGrp="1"/>
          </p:cNvSpPr>
          <p:nvPr>
            <p:ph type="sldNum" sz="quarter" idx="12"/>
          </p:nvPr>
        </p:nvSpPr>
        <p:spPr/>
        <p:txBody>
          <a:bodyPr/>
          <a:lstStyle/>
          <a:p>
            <a:fld id="{9E95FB44-7746-41C3-A2F8-A34E863EED2F}" type="slidenum">
              <a:rPr lang="en-US" smtClean="0"/>
              <a:t>53</a:t>
            </a:fld>
            <a:endParaRPr lang="en-US"/>
          </a:p>
        </p:txBody>
      </p:sp>
    </p:spTree>
    <p:extLst>
      <p:ext uri="{BB962C8B-B14F-4D97-AF65-F5344CB8AC3E}">
        <p14:creationId xmlns:p14="http://schemas.microsoft.com/office/powerpoint/2010/main" val="3640579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Services of cryptosystems</a:t>
            </a:r>
          </a:p>
        </p:txBody>
      </p:sp>
      <p:pic>
        <p:nvPicPr>
          <p:cNvPr id="4" name="Picture 3"/>
          <p:cNvPicPr>
            <a:picLocks noChangeAspect="1"/>
          </p:cNvPicPr>
          <p:nvPr/>
        </p:nvPicPr>
        <p:blipFill>
          <a:blip r:embed="rId3"/>
          <a:stretch>
            <a:fillRect/>
          </a:stretch>
        </p:blipFill>
        <p:spPr>
          <a:xfrm>
            <a:off x="955322" y="1527273"/>
            <a:ext cx="10281356" cy="3803454"/>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3" name="Footer Placeholder 2">
            <a:extLst>
              <a:ext uri="{FF2B5EF4-FFF2-40B4-BE49-F238E27FC236}">
                <a16:creationId xmlns:a16="http://schemas.microsoft.com/office/drawing/2014/main" id="{07086C73-E000-45FB-8B15-D09A495753FC}"/>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1AF6E0A6-BF25-4E5F-9C7A-ECD7F18848D4}"/>
              </a:ext>
            </a:extLst>
          </p:cNvPr>
          <p:cNvSpPr>
            <a:spLocks noGrp="1"/>
          </p:cNvSpPr>
          <p:nvPr>
            <p:ph type="sldNum" sz="quarter" idx="12"/>
          </p:nvPr>
        </p:nvSpPr>
        <p:spPr/>
        <p:txBody>
          <a:bodyPr/>
          <a:lstStyle/>
          <a:p>
            <a:fld id="{9E95FB44-7746-41C3-A2F8-A34E863EED2F}" type="slidenum">
              <a:rPr lang="en-US" smtClean="0"/>
              <a:t>54</a:t>
            </a:fld>
            <a:endParaRPr lang="en-US"/>
          </a:p>
        </p:txBody>
      </p:sp>
    </p:spTree>
    <p:extLst>
      <p:ext uri="{BB962C8B-B14F-4D97-AF65-F5344CB8AC3E}">
        <p14:creationId xmlns:p14="http://schemas.microsoft.com/office/powerpoint/2010/main" val="3170025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2555"/>
          </a:xfrm>
        </p:spPr>
        <p:txBody>
          <a:bodyPr/>
          <a:lstStyle/>
          <a:p>
            <a:r>
              <a:rPr lang="en-US" dirty="0"/>
              <a:t>How did the attacker attack the Titan cluster?</a:t>
            </a:r>
          </a:p>
        </p:txBody>
      </p:sp>
      <p:sp>
        <p:nvSpPr>
          <p:cNvPr id="5" name="Rectangle 4"/>
          <p:cNvSpPr/>
          <p:nvPr/>
        </p:nvSpPr>
        <p:spPr>
          <a:xfrm>
            <a:off x="344128" y="825910"/>
            <a:ext cx="10825317" cy="830997"/>
          </a:xfrm>
          <a:prstGeom prst="rect">
            <a:avLst/>
          </a:prstGeom>
        </p:spPr>
        <p:txBody>
          <a:bodyPr wrap="square">
            <a:spAutoFit/>
          </a:bodyPr>
          <a:lstStyle/>
          <a:p>
            <a:pPr marL="514350" indent="-514350">
              <a:buFont typeface="+mj-lt"/>
              <a:buAutoNum type="arabicPeriod"/>
            </a:pPr>
            <a:r>
              <a:rPr lang="en-US" sz="2400" dirty="0"/>
              <a:t>Attacker obtained valid user names and password combinations from a system in Spain that had a research agreement with University of Oslo (</a:t>
            </a:r>
            <a:r>
              <a:rPr lang="en-US" sz="2400" dirty="0" err="1"/>
              <a:t>UiO</a:t>
            </a:r>
            <a:r>
              <a:rPr lang="en-US" sz="2400" dirty="0"/>
              <a:t>)</a:t>
            </a:r>
          </a:p>
        </p:txBody>
      </p:sp>
      <p:sp>
        <p:nvSpPr>
          <p:cNvPr id="6" name="Rectangle 5"/>
          <p:cNvSpPr/>
          <p:nvPr/>
        </p:nvSpPr>
        <p:spPr>
          <a:xfrm>
            <a:off x="344127" y="1599803"/>
            <a:ext cx="11110453" cy="1200329"/>
          </a:xfrm>
          <a:prstGeom prst="rect">
            <a:avLst/>
          </a:prstGeom>
        </p:spPr>
        <p:txBody>
          <a:bodyPr wrap="square">
            <a:spAutoFit/>
          </a:bodyPr>
          <a:lstStyle/>
          <a:p>
            <a:pPr marL="457200" indent="-457200">
              <a:buFont typeface="+mj-lt"/>
              <a:buAutoNum type="arabicPeriod" startAt="2"/>
            </a:pPr>
            <a:r>
              <a:rPr lang="en-US" sz="2400" dirty="0"/>
              <a:t>Attacker accessed the Titan cluster as a research user using the valid credentials that were “harvested” from the previously compromised computer used by a researcher in Spain</a:t>
            </a:r>
          </a:p>
        </p:txBody>
      </p:sp>
      <p:sp>
        <p:nvSpPr>
          <p:cNvPr id="7" name="Rectangle 6"/>
          <p:cNvSpPr/>
          <p:nvPr/>
        </p:nvSpPr>
        <p:spPr>
          <a:xfrm>
            <a:off x="344126" y="2743028"/>
            <a:ext cx="11110453" cy="830997"/>
          </a:xfrm>
          <a:prstGeom prst="rect">
            <a:avLst/>
          </a:prstGeom>
        </p:spPr>
        <p:txBody>
          <a:bodyPr wrap="square">
            <a:spAutoFit/>
          </a:bodyPr>
          <a:lstStyle/>
          <a:p>
            <a:pPr marL="514350" indent="-514350">
              <a:buFont typeface="+mj-lt"/>
              <a:buAutoNum type="arabicPeriod" startAt="3"/>
            </a:pPr>
            <a:r>
              <a:rPr lang="en-US" sz="2400" dirty="0"/>
              <a:t>The attacker used a local system exploit (</a:t>
            </a:r>
            <a:r>
              <a:rPr lang="en-US" sz="2400" dirty="0">
                <a:hlinkClick r:id="rId2"/>
              </a:rPr>
              <a:t>CVE-2010-3847</a:t>
            </a:r>
            <a:r>
              <a:rPr lang="en-US" sz="2400" dirty="0"/>
              <a:t>) to gain administrative privileges on the Titan system</a:t>
            </a:r>
          </a:p>
        </p:txBody>
      </p:sp>
      <p:sp>
        <p:nvSpPr>
          <p:cNvPr id="8" name="Rectangle 7"/>
          <p:cNvSpPr/>
          <p:nvPr/>
        </p:nvSpPr>
        <p:spPr>
          <a:xfrm>
            <a:off x="344126" y="3644913"/>
            <a:ext cx="10825319" cy="1200329"/>
          </a:xfrm>
          <a:prstGeom prst="rect">
            <a:avLst/>
          </a:prstGeom>
        </p:spPr>
        <p:txBody>
          <a:bodyPr wrap="square">
            <a:spAutoFit/>
          </a:bodyPr>
          <a:lstStyle/>
          <a:p>
            <a:pPr marL="514350" indent="-514350">
              <a:buFont typeface="+mj-lt"/>
              <a:buAutoNum type="arabicPeriod" startAt="4"/>
            </a:pPr>
            <a:r>
              <a:rPr lang="en-US" sz="2400" dirty="0"/>
              <a:t>Once administrative privileges were obtained, the attacker modified SSH system files to collect the usernames and passwords of other end-users as they accessed the grid</a:t>
            </a:r>
          </a:p>
        </p:txBody>
      </p:sp>
      <p:sp>
        <p:nvSpPr>
          <p:cNvPr id="3" name="Footer Placeholder 2">
            <a:extLst>
              <a:ext uri="{FF2B5EF4-FFF2-40B4-BE49-F238E27FC236}">
                <a16:creationId xmlns:a16="http://schemas.microsoft.com/office/drawing/2014/main" id="{3885EB4D-2A94-4859-BFB7-5D7BA364BE69}"/>
              </a:ext>
            </a:extLst>
          </p:cNvPr>
          <p:cNvSpPr>
            <a:spLocks noGrp="1"/>
          </p:cNvSpPr>
          <p:nvPr>
            <p:ph type="ftr" sz="quarter" idx="11"/>
          </p:nvPr>
        </p:nvSpPr>
        <p:spPr/>
        <p:txBody>
          <a:bodyPr/>
          <a:lstStyle/>
          <a:p>
            <a:r>
              <a:rPr lang="en-US"/>
              <a:t>MIS5214 Security Architecture</a:t>
            </a:r>
            <a:endParaRPr lang="en-US" dirty="0"/>
          </a:p>
        </p:txBody>
      </p:sp>
      <p:sp>
        <p:nvSpPr>
          <p:cNvPr id="4" name="Slide Number Placeholder 3">
            <a:extLst>
              <a:ext uri="{FF2B5EF4-FFF2-40B4-BE49-F238E27FC236}">
                <a16:creationId xmlns:a16="http://schemas.microsoft.com/office/drawing/2014/main" id="{2FF05FDB-26A3-4C37-8B26-6E47F362C33B}"/>
              </a:ext>
            </a:extLst>
          </p:cNvPr>
          <p:cNvSpPr>
            <a:spLocks noGrp="1"/>
          </p:cNvSpPr>
          <p:nvPr>
            <p:ph type="sldNum" sz="quarter" idx="12"/>
          </p:nvPr>
        </p:nvSpPr>
        <p:spPr/>
        <p:txBody>
          <a:bodyPr/>
          <a:lstStyle/>
          <a:p>
            <a:fld id="{9E95FB44-7746-41C3-A2F8-A34E863EED2F}" type="slidenum">
              <a:rPr lang="en-US" smtClean="0"/>
              <a:t>55</a:t>
            </a:fld>
            <a:endParaRPr lang="en-US"/>
          </a:p>
        </p:txBody>
      </p:sp>
    </p:spTree>
    <p:extLst>
      <p:ext uri="{BB962C8B-B14F-4D97-AF65-F5344CB8AC3E}">
        <p14:creationId xmlns:p14="http://schemas.microsoft.com/office/powerpoint/2010/main" val="32918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r>
              <a:rPr lang="en-US" sz="4000" b="1" i="1" dirty="0"/>
              <a:t>…the attacker modified SSH system files to collect the usernames and passwords of other end-users as they accessed the grid</a:t>
            </a:r>
            <a:br>
              <a:rPr lang="en-US" dirty="0"/>
            </a:br>
            <a:endParaRPr lang="en-US" dirty="0"/>
          </a:p>
        </p:txBody>
      </p:sp>
      <p:sp>
        <p:nvSpPr>
          <p:cNvPr id="4" name="Rectangle 3"/>
          <p:cNvSpPr/>
          <p:nvPr/>
        </p:nvSpPr>
        <p:spPr>
          <a:xfrm>
            <a:off x="314633" y="1690688"/>
            <a:ext cx="11739716" cy="3970318"/>
          </a:xfrm>
          <a:prstGeom prst="rect">
            <a:avLst/>
          </a:prstGeom>
        </p:spPr>
        <p:txBody>
          <a:bodyPr wrap="square">
            <a:spAutoFit/>
          </a:bodyPr>
          <a:lstStyle/>
          <a:p>
            <a:r>
              <a:rPr lang="en-US" sz="2400" b="1" dirty="0"/>
              <a:t>Secure Shell (SSH) </a:t>
            </a:r>
            <a:r>
              <a:rPr lang="en-US" sz="2400" dirty="0"/>
              <a:t>is a cryptographic network protocol for operating network services securely over an unsecured network. SSH provides a secure channel over an unsecured network in a client-server architecture, connecting an SSH client application with an SSH server</a:t>
            </a:r>
          </a:p>
          <a:p>
            <a:endParaRPr lang="en-US" sz="2400" dirty="0"/>
          </a:p>
          <a:p>
            <a:pPr lvl="1"/>
            <a:r>
              <a:rPr lang="en-US" sz="2400" dirty="0"/>
              <a:t>Common applications include remote command-line login and remote command execution, but any network service can be secured with SSH. The protocol specification distinguishes between two major versions, referred to as SSH-1 and SSH-2.</a:t>
            </a:r>
          </a:p>
          <a:p>
            <a:endParaRPr lang="en-US" sz="2000" dirty="0"/>
          </a:p>
          <a:p>
            <a:r>
              <a:rPr lang="en-US" sz="2000" dirty="0"/>
              <a:t>The most visible application of the protocol is for access to shell accounts on Unix-like operating systems, but is in limited use on Windows as well</a:t>
            </a:r>
          </a:p>
        </p:txBody>
      </p:sp>
      <p:sp>
        <p:nvSpPr>
          <p:cNvPr id="3" name="Footer Placeholder 2">
            <a:extLst>
              <a:ext uri="{FF2B5EF4-FFF2-40B4-BE49-F238E27FC236}">
                <a16:creationId xmlns:a16="http://schemas.microsoft.com/office/drawing/2014/main" id="{D6E87254-832D-42FF-B298-16A800D8E846}"/>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B3929620-C5A2-443D-AE9B-C518191E2589}"/>
              </a:ext>
            </a:extLst>
          </p:cNvPr>
          <p:cNvSpPr>
            <a:spLocks noGrp="1"/>
          </p:cNvSpPr>
          <p:nvPr>
            <p:ph type="sldNum" sz="quarter" idx="12"/>
          </p:nvPr>
        </p:nvSpPr>
        <p:spPr/>
        <p:txBody>
          <a:bodyPr/>
          <a:lstStyle/>
          <a:p>
            <a:fld id="{9E95FB44-7746-41C3-A2F8-A34E863EED2F}" type="slidenum">
              <a:rPr lang="en-US" smtClean="0"/>
              <a:t>56</a:t>
            </a:fld>
            <a:endParaRPr lang="en-US"/>
          </a:p>
        </p:txBody>
      </p:sp>
    </p:spTree>
    <p:extLst>
      <p:ext uri="{BB962C8B-B14F-4D97-AF65-F5344CB8AC3E}">
        <p14:creationId xmlns:p14="http://schemas.microsoft.com/office/powerpoint/2010/main" val="210437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0662-311F-409A-9E8E-7C97DDFA573D}"/>
              </a:ext>
            </a:extLst>
          </p:cNvPr>
          <p:cNvSpPr>
            <a:spLocks noGrp="1"/>
          </p:cNvSpPr>
          <p:nvPr>
            <p:ph type="title"/>
          </p:nvPr>
        </p:nvSpPr>
        <p:spPr/>
        <p:txBody>
          <a:bodyPr>
            <a:noAutofit/>
          </a:bodyPr>
          <a:lstStyle/>
          <a:p>
            <a:r>
              <a:rPr lang="en-US" sz="3600" dirty="0"/>
              <a:t>SSH uses public-key cryptography to authenticate the remoted computer and allow it to authenticate the user</a:t>
            </a:r>
          </a:p>
        </p:txBody>
      </p:sp>
      <p:sp>
        <p:nvSpPr>
          <p:cNvPr id="3" name="Content Placeholder 2">
            <a:extLst>
              <a:ext uri="{FF2B5EF4-FFF2-40B4-BE49-F238E27FC236}">
                <a16:creationId xmlns:a16="http://schemas.microsoft.com/office/drawing/2014/main" id="{74E6F50B-F8A5-47B8-A2BD-231F9F990B1F}"/>
              </a:ext>
            </a:extLst>
          </p:cNvPr>
          <p:cNvSpPr>
            <a:spLocks noGrp="1"/>
          </p:cNvSpPr>
          <p:nvPr>
            <p:ph idx="1"/>
          </p:nvPr>
        </p:nvSpPr>
        <p:spPr/>
        <p:txBody>
          <a:bodyPr>
            <a:normAutofit lnSpcReduction="10000"/>
          </a:bodyPr>
          <a:lstStyle/>
          <a:p>
            <a:pPr marL="0" indent="0">
              <a:buNone/>
            </a:pPr>
            <a:r>
              <a:rPr lang="en-US" dirty="0"/>
              <a:t>There are several ways to use SSH: </a:t>
            </a:r>
          </a:p>
          <a:p>
            <a:r>
              <a:rPr lang="en-US" dirty="0"/>
              <a:t>One is to use automatically generated public-private key pairs to simply encrypt a network connection, and then use password authentication to log on</a:t>
            </a:r>
          </a:p>
          <a:p>
            <a:r>
              <a:rPr lang="en-US" dirty="0"/>
              <a:t>Another is to use a manually generated public-private key pair to perform the authentication, allowing users or programs to log in without having to specify a password</a:t>
            </a:r>
          </a:p>
          <a:p>
            <a:pPr lvl="1"/>
            <a:r>
              <a:rPr lang="en-US" dirty="0"/>
              <a:t>In this scenario, anyone can produce a matching pair of different keys (public and private). The public key is placed on all computers that must allow access to the owner of the matching private key (the owner keeps the private key </a:t>
            </a:r>
            <a:r>
              <a:rPr lang="en-US"/>
              <a:t>secret)</a:t>
            </a:r>
            <a:endParaRPr lang="en-US" dirty="0"/>
          </a:p>
        </p:txBody>
      </p:sp>
      <p:sp>
        <p:nvSpPr>
          <p:cNvPr id="4" name="Footer Placeholder 3">
            <a:extLst>
              <a:ext uri="{FF2B5EF4-FFF2-40B4-BE49-F238E27FC236}">
                <a16:creationId xmlns:a16="http://schemas.microsoft.com/office/drawing/2014/main" id="{B99610D6-D16B-4C8C-BD0F-07DADA66C03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F6A1D1D-BBB0-4C64-97A9-9261A3FE8A36}"/>
              </a:ext>
            </a:extLst>
          </p:cNvPr>
          <p:cNvSpPr>
            <a:spLocks noGrp="1"/>
          </p:cNvSpPr>
          <p:nvPr>
            <p:ph type="sldNum" sz="quarter" idx="12"/>
          </p:nvPr>
        </p:nvSpPr>
        <p:spPr/>
        <p:txBody>
          <a:bodyPr/>
          <a:lstStyle/>
          <a:p>
            <a:fld id="{9E95FB44-7746-41C3-A2F8-A34E863EED2F}" type="slidenum">
              <a:rPr lang="en-US" smtClean="0"/>
              <a:t>57</a:t>
            </a:fld>
            <a:endParaRPr lang="en-US"/>
          </a:p>
        </p:txBody>
      </p:sp>
    </p:spTree>
    <p:extLst>
      <p:ext uri="{BB962C8B-B14F-4D97-AF65-F5344CB8AC3E}">
        <p14:creationId xmlns:p14="http://schemas.microsoft.com/office/powerpoint/2010/main" val="807060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73768"/>
          </a:xfrm>
        </p:spPr>
        <p:txBody>
          <a:bodyPr>
            <a:normAutofit fontScale="90000"/>
          </a:bodyPr>
          <a:lstStyle/>
          <a:p>
            <a:pPr algn="l"/>
            <a:r>
              <a:rPr lang="en-US" dirty="0"/>
              <a:t>Remember… Session keys ?</a:t>
            </a:r>
          </a:p>
        </p:txBody>
      </p:sp>
      <p:pic>
        <p:nvPicPr>
          <p:cNvPr id="4" name="Picture 3"/>
          <p:cNvPicPr>
            <a:picLocks noChangeAspect="1"/>
          </p:cNvPicPr>
          <p:nvPr/>
        </p:nvPicPr>
        <p:blipFill>
          <a:blip r:embed="rId3"/>
          <a:stretch>
            <a:fillRect/>
          </a:stretch>
        </p:blipFill>
        <p:spPr>
          <a:xfrm>
            <a:off x="1594340" y="1334534"/>
            <a:ext cx="8121444" cy="5284871"/>
          </a:xfrm>
          <a:prstGeom prst="rect">
            <a:avLst/>
          </a:prstGeom>
        </p:spPr>
      </p:pic>
      <p:sp>
        <p:nvSpPr>
          <p:cNvPr id="5" name="TextBox 4"/>
          <p:cNvSpPr txBox="1"/>
          <p:nvPr/>
        </p:nvSpPr>
        <p:spPr>
          <a:xfrm>
            <a:off x="9220078" y="4479629"/>
            <a:ext cx="2539302" cy="1200329"/>
          </a:xfrm>
          <a:prstGeom prst="rect">
            <a:avLst/>
          </a:prstGeom>
          <a:noFill/>
        </p:spPr>
        <p:txBody>
          <a:bodyPr wrap="square" rtlCol="0">
            <a:spAutoFit/>
          </a:bodyPr>
          <a:lstStyle/>
          <a:p>
            <a:r>
              <a:rPr lang="en-US" i="1" dirty="0">
                <a:solidFill>
                  <a:srgbClr val="C00000"/>
                </a:solidFill>
              </a:rPr>
              <a:t>This is how secure web client applications communicate with server-side services </a:t>
            </a:r>
          </a:p>
        </p:txBody>
      </p:sp>
      <p:sp>
        <p:nvSpPr>
          <p:cNvPr id="3" name="Content Placeholder 2"/>
          <p:cNvSpPr>
            <a:spLocks noGrp="1"/>
          </p:cNvSpPr>
          <p:nvPr>
            <p:ph idx="1"/>
          </p:nvPr>
        </p:nvSpPr>
        <p:spPr>
          <a:xfrm>
            <a:off x="859693" y="577517"/>
            <a:ext cx="10964984" cy="5548648"/>
          </a:xfrm>
        </p:spPr>
        <p:txBody>
          <a:bodyPr/>
          <a:lstStyle/>
          <a:p>
            <a:pPr marL="0" indent="0">
              <a:buNone/>
            </a:pPr>
            <a:r>
              <a:rPr lang="en-US" u="sng" dirty="0"/>
              <a:t>Single-use </a:t>
            </a:r>
            <a:r>
              <a:rPr lang="en-US" dirty="0"/>
              <a:t>symmetric keys used to encrypt messages between two users in an individual communication session</a:t>
            </a:r>
          </a:p>
        </p:txBody>
      </p:sp>
      <p:sp>
        <p:nvSpPr>
          <p:cNvPr id="6" name="Footer Placeholder 5">
            <a:extLst>
              <a:ext uri="{FF2B5EF4-FFF2-40B4-BE49-F238E27FC236}">
                <a16:creationId xmlns:a16="http://schemas.microsoft.com/office/drawing/2014/main" id="{37FCE277-C876-49EA-892B-706559A6D95B}"/>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D5AE1EC9-33C6-4FBF-AA1D-ED9CEE9065A9}"/>
              </a:ext>
            </a:extLst>
          </p:cNvPr>
          <p:cNvSpPr>
            <a:spLocks noGrp="1"/>
          </p:cNvSpPr>
          <p:nvPr>
            <p:ph type="sldNum" sz="quarter" idx="12"/>
          </p:nvPr>
        </p:nvSpPr>
        <p:spPr/>
        <p:txBody>
          <a:bodyPr/>
          <a:lstStyle/>
          <a:p>
            <a:fld id="{9E95FB44-7746-41C3-A2F8-A34E863EED2F}" type="slidenum">
              <a:rPr lang="en-US" smtClean="0"/>
              <a:t>58</a:t>
            </a:fld>
            <a:endParaRPr lang="en-US"/>
          </a:p>
        </p:txBody>
      </p:sp>
    </p:spTree>
    <p:extLst>
      <p:ext uri="{BB962C8B-B14F-4D97-AF65-F5344CB8AC3E}">
        <p14:creationId xmlns:p14="http://schemas.microsoft.com/office/powerpoint/2010/main" val="397165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F701-4949-4530-AE03-85B161FDB1CD}"/>
              </a:ext>
            </a:extLst>
          </p:cNvPr>
          <p:cNvSpPr>
            <a:spLocks noGrp="1"/>
          </p:cNvSpPr>
          <p:nvPr>
            <p:ph type="title"/>
          </p:nvPr>
        </p:nvSpPr>
        <p:spPr>
          <a:xfrm>
            <a:off x="0" y="0"/>
            <a:ext cx="12192000" cy="1325563"/>
          </a:xfrm>
        </p:spPr>
        <p:txBody>
          <a:bodyPr/>
          <a:lstStyle/>
          <a:p>
            <a:r>
              <a:rPr lang="en-US" dirty="0"/>
              <a:t>Where do you look for encryption related controls that could help Titan?</a:t>
            </a:r>
          </a:p>
        </p:txBody>
      </p:sp>
      <p:sp>
        <p:nvSpPr>
          <p:cNvPr id="4" name="Footer Placeholder 3">
            <a:extLst>
              <a:ext uri="{FF2B5EF4-FFF2-40B4-BE49-F238E27FC236}">
                <a16:creationId xmlns:a16="http://schemas.microsoft.com/office/drawing/2014/main" id="{EC361AF9-EE8E-42C7-8F7F-FC71450E79B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1C97BA32-DE32-48DA-9CFC-3AF1F9D08461}"/>
              </a:ext>
            </a:extLst>
          </p:cNvPr>
          <p:cNvSpPr>
            <a:spLocks noGrp="1"/>
          </p:cNvSpPr>
          <p:nvPr>
            <p:ph type="sldNum" sz="quarter" idx="12"/>
          </p:nvPr>
        </p:nvSpPr>
        <p:spPr/>
        <p:txBody>
          <a:bodyPr/>
          <a:lstStyle/>
          <a:p>
            <a:fld id="{9E95FB44-7746-41C3-A2F8-A34E863EED2F}" type="slidenum">
              <a:rPr lang="en-US" smtClean="0"/>
              <a:t>59</a:t>
            </a:fld>
            <a:endParaRPr lang="en-US"/>
          </a:p>
        </p:txBody>
      </p:sp>
      <p:pic>
        <p:nvPicPr>
          <p:cNvPr id="6" name="Picture 5">
            <a:extLst>
              <a:ext uri="{FF2B5EF4-FFF2-40B4-BE49-F238E27FC236}">
                <a16:creationId xmlns:a16="http://schemas.microsoft.com/office/drawing/2014/main" id="{07EA008A-DCA2-4A7E-ACDA-F948E8AE635F}"/>
              </a:ext>
            </a:extLst>
          </p:cNvPr>
          <p:cNvPicPr>
            <a:picLocks noChangeAspect="1"/>
          </p:cNvPicPr>
          <p:nvPr/>
        </p:nvPicPr>
        <p:blipFill>
          <a:blip r:embed="rId2"/>
          <a:stretch>
            <a:fillRect/>
          </a:stretch>
        </p:blipFill>
        <p:spPr>
          <a:xfrm>
            <a:off x="4012125" y="1409829"/>
            <a:ext cx="7950609" cy="4705592"/>
          </a:xfrm>
          <a:prstGeom prst="rect">
            <a:avLst/>
          </a:prstGeom>
        </p:spPr>
      </p:pic>
      <p:pic>
        <p:nvPicPr>
          <p:cNvPr id="7" name="Picture 6">
            <a:extLst>
              <a:ext uri="{FF2B5EF4-FFF2-40B4-BE49-F238E27FC236}">
                <a16:creationId xmlns:a16="http://schemas.microsoft.com/office/drawing/2014/main" id="{35A78488-18A6-47AE-8DCA-FAF6788F5F3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29266" y="1225670"/>
            <a:ext cx="3479979" cy="4889751"/>
          </a:xfrm>
          <a:prstGeom prst="rect">
            <a:avLst/>
          </a:prstGeom>
        </p:spPr>
      </p:pic>
      <p:sp>
        <p:nvSpPr>
          <p:cNvPr id="9" name="Arrow: Right 8">
            <a:extLst>
              <a:ext uri="{FF2B5EF4-FFF2-40B4-BE49-F238E27FC236}">
                <a16:creationId xmlns:a16="http://schemas.microsoft.com/office/drawing/2014/main" id="{15FC1611-98CA-4C6C-B655-099C96B2FD21}"/>
              </a:ext>
            </a:extLst>
          </p:cNvPr>
          <p:cNvSpPr/>
          <p:nvPr/>
        </p:nvSpPr>
        <p:spPr>
          <a:xfrm>
            <a:off x="3437470" y="5827323"/>
            <a:ext cx="501041" cy="2880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5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7A16-DF9C-4D1C-9F4A-1C641A35EFEA}"/>
              </a:ext>
            </a:extLst>
          </p:cNvPr>
          <p:cNvSpPr>
            <a:spLocks noGrp="1"/>
          </p:cNvSpPr>
          <p:nvPr>
            <p:ph type="title"/>
          </p:nvPr>
        </p:nvSpPr>
        <p:spPr>
          <a:xfrm>
            <a:off x="174320" y="136525"/>
            <a:ext cx="10515600" cy="1325563"/>
          </a:xfrm>
        </p:spPr>
        <p:txBody>
          <a:bodyPr>
            <a:noAutofit/>
          </a:bodyPr>
          <a:lstStyle/>
          <a:p>
            <a:r>
              <a:rPr lang="en-US" sz="3600" dirty="0"/>
              <a:t>Where in the FedRAMP System Security Plan would you look for information to help you audit the security of the Titan Information System?      </a:t>
            </a:r>
          </a:p>
        </p:txBody>
      </p:sp>
      <p:sp>
        <p:nvSpPr>
          <p:cNvPr id="4" name="Footer Placeholder 3">
            <a:extLst>
              <a:ext uri="{FF2B5EF4-FFF2-40B4-BE49-F238E27FC236}">
                <a16:creationId xmlns:a16="http://schemas.microsoft.com/office/drawing/2014/main" id="{56D6B47B-1BED-476D-AFB8-6D0D5E3E9E8F}"/>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E210D67-9D30-47BF-8EFE-C6D6C515FD64}"/>
              </a:ext>
            </a:extLst>
          </p:cNvPr>
          <p:cNvSpPr>
            <a:spLocks noGrp="1"/>
          </p:cNvSpPr>
          <p:nvPr>
            <p:ph type="sldNum" sz="quarter" idx="12"/>
          </p:nvPr>
        </p:nvSpPr>
        <p:spPr/>
        <p:txBody>
          <a:bodyPr/>
          <a:lstStyle/>
          <a:p>
            <a:fld id="{9E95FB44-7746-41C3-A2F8-A34E863EED2F}" type="slidenum">
              <a:rPr lang="en-US" smtClean="0"/>
              <a:t>6</a:t>
            </a:fld>
            <a:endParaRPr lang="en-US"/>
          </a:p>
        </p:txBody>
      </p:sp>
      <p:pic>
        <p:nvPicPr>
          <p:cNvPr id="6" name="Picture 5">
            <a:extLst>
              <a:ext uri="{FF2B5EF4-FFF2-40B4-BE49-F238E27FC236}">
                <a16:creationId xmlns:a16="http://schemas.microsoft.com/office/drawing/2014/main" id="{8AFC1C19-21DE-445B-AD1E-D79B86D80CAB}"/>
              </a:ext>
            </a:extLst>
          </p:cNvPr>
          <p:cNvPicPr>
            <a:picLocks noChangeAspect="1"/>
          </p:cNvPicPr>
          <p:nvPr/>
        </p:nvPicPr>
        <p:blipFill>
          <a:blip r:embed="rId2"/>
          <a:stretch>
            <a:fillRect/>
          </a:stretch>
        </p:blipFill>
        <p:spPr>
          <a:xfrm>
            <a:off x="5736924" y="1215025"/>
            <a:ext cx="6038901" cy="5141324"/>
          </a:xfrm>
          <a:prstGeom prst="rect">
            <a:avLst/>
          </a:prstGeom>
        </p:spPr>
      </p:pic>
      <p:pic>
        <p:nvPicPr>
          <p:cNvPr id="7" name="Picture 6">
            <a:extLst>
              <a:ext uri="{FF2B5EF4-FFF2-40B4-BE49-F238E27FC236}">
                <a16:creationId xmlns:a16="http://schemas.microsoft.com/office/drawing/2014/main" id="{2309D986-F566-4430-8231-4A4CA540E8D7}"/>
              </a:ext>
            </a:extLst>
          </p:cNvPr>
          <p:cNvPicPr>
            <a:picLocks noChangeAspect="1"/>
          </p:cNvPicPr>
          <p:nvPr/>
        </p:nvPicPr>
        <p:blipFill>
          <a:blip r:embed="rId3"/>
          <a:stretch>
            <a:fillRect/>
          </a:stretch>
        </p:blipFill>
        <p:spPr>
          <a:xfrm>
            <a:off x="1248963" y="1750776"/>
            <a:ext cx="3465501" cy="4720497"/>
          </a:xfrm>
          <a:prstGeom prst="rect">
            <a:avLst/>
          </a:prstGeom>
        </p:spPr>
      </p:pic>
      <p:sp>
        <p:nvSpPr>
          <p:cNvPr id="8" name="Arrow: Right 7">
            <a:extLst>
              <a:ext uri="{FF2B5EF4-FFF2-40B4-BE49-F238E27FC236}">
                <a16:creationId xmlns:a16="http://schemas.microsoft.com/office/drawing/2014/main" id="{9AA2B284-D3CF-4FFD-84B0-80425FC6D9AF}"/>
              </a:ext>
            </a:extLst>
          </p:cNvPr>
          <p:cNvSpPr/>
          <p:nvPr/>
        </p:nvSpPr>
        <p:spPr>
          <a:xfrm>
            <a:off x="5448824" y="5774194"/>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D72AA41-80A9-488F-BEC3-27393F271947}"/>
              </a:ext>
            </a:extLst>
          </p:cNvPr>
          <p:cNvSpPr/>
          <p:nvPr/>
        </p:nvSpPr>
        <p:spPr>
          <a:xfrm>
            <a:off x="5448824" y="5430033"/>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2B6A544-3103-4574-BFB6-269A5F8AE5B5}"/>
              </a:ext>
            </a:extLst>
          </p:cNvPr>
          <p:cNvSpPr/>
          <p:nvPr/>
        </p:nvSpPr>
        <p:spPr>
          <a:xfrm>
            <a:off x="5448824" y="6118355"/>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016B30F-D51D-4604-A0F8-3E0137BF80FC}"/>
              </a:ext>
            </a:extLst>
          </p:cNvPr>
          <p:cNvSpPr/>
          <p:nvPr/>
        </p:nvSpPr>
        <p:spPr>
          <a:xfrm>
            <a:off x="5448824" y="4998190"/>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F568D2-290E-4329-BD97-82B784591F43}"/>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11BCE35-2784-4B9E-80B5-57A9291259C4}"/>
              </a:ext>
            </a:extLst>
          </p:cNvPr>
          <p:cNvSpPr>
            <a:spLocks noGrp="1"/>
          </p:cNvSpPr>
          <p:nvPr>
            <p:ph type="sldNum" sz="quarter" idx="12"/>
          </p:nvPr>
        </p:nvSpPr>
        <p:spPr/>
        <p:txBody>
          <a:bodyPr/>
          <a:lstStyle/>
          <a:p>
            <a:fld id="{9E95FB44-7746-41C3-A2F8-A34E863EED2F}" type="slidenum">
              <a:rPr lang="en-US" smtClean="0"/>
              <a:t>60</a:t>
            </a:fld>
            <a:endParaRPr lang="en-US"/>
          </a:p>
        </p:txBody>
      </p:sp>
      <p:grpSp>
        <p:nvGrpSpPr>
          <p:cNvPr id="8" name="Group 7">
            <a:extLst>
              <a:ext uri="{FF2B5EF4-FFF2-40B4-BE49-F238E27FC236}">
                <a16:creationId xmlns:a16="http://schemas.microsoft.com/office/drawing/2014/main" id="{B8963D94-0C47-4A6A-8D49-836B7BA03F43}"/>
              </a:ext>
            </a:extLst>
          </p:cNvPr>
          <p:cNvGrpSpPr/>
          <p:nvPr/>
        </p:nvGrpSpPr>
        <p:grpSpPr>
          <a:xfrm>
            <a:off x="5837337" y="286836"/>
            <a:ext cx="6354663" cy="5775760"/>
            <a:chOff x="4981392" y="136525"/>
            <a:chExt cx="5435879" cy="5049034"/>
          </a:xfrm>
        </p:grpSpPr>
        <p:pic>
          <p:nvPicPr>
            <p:cNvPr id="6" name="Picture 5">
              <a:extLst>
                <a:ext uri="{FF2B5EF4-FFF2-40B4-BE49-F238E27FC236}">
                  <a16:creationId xmlns:a16="http://schemas.microsoft.com/office/drawing/2014/main" id="{B14E83CD-6537-425A-91FC-B10A06E65F72}"/>
                </a:ext>
              </a:extLst>
            </p:cNvPr>
            <p:cNvPicPr>
              <a:picLocks noChangeAspect="1"/>
            </p:cNvPicPr>
            <p:nvPr/>
          </p:nvPicPr>
          <p:blipFill>
            <a:blip r:embed="rId2"/>
            <a:stretch>
              <a:fillRect/>
            </a:stretch>
          </p:blipFill>
          <p:spPr>
            <a:xfrm>
              <a:off x="4981392" y="136525"/>
              <a:ext cx="5435879" cy="3746693"/>
            </a:xfrm>
            <a:prstGeom prst="rect">
              <a:avLst/>
            </a:prstGeom>
          </p:spPr>
        </p:pic>
        <p:pic>
          <p:nvPicPr>
            <p:cNvPr id="7" name="Picture 6">
              <a:extLst>
                <a:ext uri="{FF2B5EF4-FFF2-40B4-BE49-F238E27FC236}">
                  <a16:creationId xmlns:a16="http://schemas.microsoft.com/office/drawing/2014/main" id="{1DB2E0B1-B5C1-42EB-98D1-CD6E2C3AE5B8}"/>
                </a:ext>
              </a:extLst>
            </p:cNvPr>
            <p:cNvPicPr>
              <a:picLocks noChangeAspect="1"/>
            </p:cNvPicPr>
            <p:nvPr/>
          </p:nvPicPr>
          <p:blipFill>
            <a:blip r:embed="rId3"/>
            <a:stretch>
              <a:fillRect/>
            </a:stretch>
          </p:blipFill>
          <p:spPr>
            <a:xfrm>
              <a:off x="4981392" y="3845640"/>
              <a:ext cx="5435879" cy="1339919"/>
            </a:xfrm>
            <a:prstGeom prst="rect">
              <a:avLst/>
            </a:prstGeom>
          </p:spPr>
        </p:pic>
      </p:grpSp>
      <p:pic>
        <p:nvPicPr>
          <p:cNvPr id="9" name="Picture 8">
            <a:extLst>
              <a:ext uri="{FF2B5EF4-FFF2-40B4-BE49-F238E27FC236}">
                <a16:creationId xmlns:a16="http://schemas.microsoft.com/office/drawing/2014/main" id="{9167AFBE-94EC-47E3-8A45-282E7A2B91EC}"/>
              </a:ext>
            </a:extLst>
          </p:cNvPr>
          <p:cNvPicPr>
            <a:picLocks noChangeAspect="1"/>
          </p:cNvPicPr>
          <p:nvPr/>
        </p:nvPicPr>
        <p:blipFill>
          <a:blip r:embed="rId4"/>
          <a:stretch>
            <a:fillRect/>
          </a:stretch>
        </p:blipFill>
        <p:spPr>
          <a:xfrm>
            <a:off x="319979" y="286836"/>
            <a:ext cx="5517358" cy="5938019"/>
          </a:xfrm>
          <a:prstGeom prst="rect">
            <a:avLst/>
          </a:prstGeom>
        </p:spPr>
      </p:pic>
    </p:spTree>
    <p:extLst>
      <p:ext uri="{BB962C8B-B14F-4D97-AF65-F5344CB8AC3E}">
        <p14:creationId xmlns:p14="http://schemas.microsoft.com/office/powerpoint/2010/main" val="415522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19AA70-F21C-4FDB-8C1B-28860C1C2B54}"/>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E755AE5-9153-422D-ACA1-1AEF38BF4F2C}"/>
              </a:ext>
            </a:extLst>
          </p:cNvPr>
          <p:cNvSpPr>
            <a:spLocks noGrp="1"/>
          </p:cNvSpPr>
          <p:nvPr>
            <p:ph type="sldNum" sz="quarter" idx="12"/>
          </p:nvPr>
        </p:nvSpPr>
        <p:spPr/>
        <p:txBody>
          <a:bodyPr/>
          <a:lstStyle/>
          <a:p>
            <a:fld id="{9E95FB44-7746-41C3-A2F8-A34E863EED2F}" type="slidenum">
              <a:rPr lang="en-US" smtClean="0"/>
              <a:t>61</a:t>
            </a:fld>
            <a:endParaRPr lang="en-US"/>
          </a:p>
        </p:txBody>
      </p:sp>
      <p:grpSp>
        <p:nvGrpSpPr>
          <p:cNvPr id="12" name="Group 11">
            <a:extLst>
              <a:ext uri="{FF2B5EF4-FFF2-40B4-BE49-F238E27FC236}">
                <a16:creationId xmlns:a16="http://schemas.microsoft.com/office/drawing/2014/main" id="{2A5A0D8C-3154-4378-90E7-0231B176D9B0}"/>
              </a:ext>
            </a:extLst>
          </p:cNvPr>
          <p:cNvGrpSpPr/>
          <p:nvPr/>
        </p:nvGrpSpPr>
        <p:grpSpPr>
          <a:xfrm>
            <a:off x="476000" y="289269"/>
            <a:ext cx="5515729" cy="5936167"/>
            <a:chOff x="5878715" y="289269"/>
            <a:chExt cx="4985628" cy="5421349"/>
          </a:xfrm>
        </p:grpSpPr>
        <p:pic>
          <p:nvPicPr>
            <p:cNvPr id="10" name="Picture 9">
              <a:extLst>
                <a:ext uri="{FF2B5EF4-FFF2-40B4-BE49-F238E27FC236}">
                  <a16:creationId xmlns:a16="http://schemas.microsoft.com/office/drawing/2014/main" id="{8A78DB4F-10E7-4524-A336-3A47C84CA0E9}"/>
                </a:ext>
              </a:extLst>
            </p:cNvPr>
            <p:cNvPicPr>
              <a:picLocks noChangeAspect="1"/>
            </p:cNvPicPr>
            <p:nvPr/>
          </p:nvPicPr>
          <p:blipFill>
            <a:blip r:embed="rId2"/>
            <a:stretch>
              <a:fillRect/>
            </a:stretch>
          </p:blipFill>
          <p:spPr>
            <a:xfrm>
              <a:off x="5879337" y="5397279"/>
              <a:ext cx="4985006" cy="171459"/>
            </a:xfrm>
            <a:prstGeom prst="rect">
              <a:avLst/>
            </a:prstGeom>
          </p:spPr>
        </p:pic>
        <p:grpSp>
          <p:nvGrpSpPr>
            <p:cNvPr id="9" name="Group 8">
              <a:extLst>
                <a:ext uri="{FF2B5EF4-FFF2-40B4-BE49-F238E27FC236}">
                  <a16:creationId xmlns:a16="http://schemas.microsoft.com/office/drawing/2014/main" id="{8B090D6A-22F5-4AB1-8ED1-57B9D235B88B}"/>
                </a:ext>
              </a:extLst>
            </p:cNvPr>
            <p:cNvGrpSpPr/>
            <p:nvPr/>
          </p:nvGrpSpPr>
          <p:grpSpPr>
            <a:xfrm>
              <a:off x="5878715" y="289269"/>
              <a:ext cx="4985006" cy="5143570"/>
              <a:chOff x="4662165" y="82535"/>
              <a:chExt cx="4985006" cy="5143570"/>
            </a:xfrm>
          </p:grpSpPr>
          <p:pic>
            <p:nvPicPr>
              <p:cNvPr id="6" name="Picture 5">
                <a:extLst>
                  <a:ext uri="{FF2B5EF4-FFF2-40B4-BE49-F238E27FC236}">
                    <a16:creationId xmlns:a16="http://schemas.microsoft.com/office/drawing/2014/main" id="{8D549161-73C5-4F07-B968-461F0D64DFD7}"/>
                  </a:ext>
                </a:extLst>
              </p:cNvPr>
              <p:cNvPicPr>
                <a:picLocks noChangeAspect="1"/>
              </p:cNvPicPr>
              <p:nvPr/>
            </p:nvPicPr>
            <p:blipFill>
              <a:blip r:embed="rId3"/>
              <a:stretch>
                <a:fillRect/>
              </a:stretch>
            </p:blipFill>
            <p:spPr>
              <a:xfrm>
                <a:off x="4662165" y="634819"/>
                <a:ext cx="4985006" cy="4591286"/>
              </a:xfrm>
              <a:prstGeom prst="rect">
                <a:avLst/>
              </a:prstGeom>
            </p:spPr>
          </p:pic>
          <p:pic>
            <p:nvPicPr>
              <p:cNvPr id="8" name="Picture 7">
                <a:extLst>
                  <a:ext uri="{FF2B5EF4-FFF2-40B4-BE49-F238E27FC236}">
                    <a16:creationId xmlns:a16="http://schemas.microsoft.com/office/drawing/2014/main" id="{2AF1948F-7C92-411B-8A3B-7261338F82DF}"/>
                  </a:ext>
                </a:extLst>
              </p:cNvPr>
              <p:cNvPicPr>
                <a:picLocks noChangeAspect="1"/>
              </p:cNvPicPr>
              <p:nvPr/>
            </p:nvPicPr>
            <p:blipFill>
              <a:blip r:embed="rId4"/>
              <a:stretch>
                <a:fillRect/>
              </a:stretch>
            </p:blipFill>
            <p:spPr>
              <a:xfrm>
                <a:off x="4662165" y="82535"/>
                <a:ext cx="4985006" cy="565179"/>
              </a:xfrm>
              <a:prstGeom prst="rect">
                <a:avLst/>
              </a:prstGeom>
            </p:spPr>
          </p:pic>
        </p:grpSp>
        <p:pic>
          <p:nvPicPr>
            <p:cNvPr id="11" name="Picture 10">
              <a:extLst>
                <a:ext uri="{FF2B5EF4-FFF2-40B4-BE49-F238E27FC236}">
                  <a16:creationId xmlns:a16="http://schemas.microsoft.com/office/drawing/2014/main" id="{E67D8922-E57E-4A08-A59E-BBCEDD116F11}"/>
                </a:ext>
              </a:extLst>
            </p:cNvPr>
            <p:cNvPicPr>
              <a:picLocks noChangeAspect="1"/>
            </p:cNvPicPr>
            <p:nvPr/>
          </p:nvPicPr>
          <p:blipFill>
            <a:blip r:embed="rId5"/>
            <a:stretch>
              <a:fillRect/>
            </a:stretch>
          </p:blipFill>
          <p:spPr>
            <a:xfrm>
              <a:off x="5878715" y="5545510"/>
              <a:ext cx="4985006" cy="165108"/>
            </a:xfrm>
            <a:prstGeom prst="rect">
              <a:avLst/>
            </a:prstGeom>
          </p:spPr>
        </p:pic>
      </p:grpSp>
      <p:pic>
        <p:nvPicPr>
          <p:cNvPr id="20" name="Picture 19">
            <a:extLst>
              <a:ext uri="{FF2B5EF4-FFF2-40B4-BE49-F238E27FC236}">
                <a16:creationId xmlns:a16="http://schemas.microsoft.com/office/drawing/2014/main" id="{313C30B3-C1B3-4CAC-8BAB-C6FDDAA3D800}"/>
              </a:ext>
            </a:extLst>
          </p:cNvPr>
          <p:cNvPicPr>
            <a:picLocks noChangeAspect="1"/>
          </p:cNvPicPr>
          <p:nvPr/>
        </p:nvPicPr>
        <p:blipFill>
          <a:blip r:embed="rId6"/>
          <a:stretch>
            <a:fillRect/>
          </a:stretch>
        </p:blipFill>
        <p:spPr>
          <a:xfrm>
            <a:off x="6063001" y="598693"/>
            <a:ext cx="5755072" cy="5150754"/>
          </a:xfrm>
          <a:prstGeom prst="rect">
            <a:avLst/>
          </a:prstGeom>
        </p:spPr>
      </p:pic>
    </p:spTree>
    <p:extLst>
      <p:ext uri="{BB962C8B-B14F-4D97-AF65-F5344CB8AC3E}">
        <p14:creationId xmlns:p14="http://schemas.microsoft.com/office/powerpoint/2010/main" val="4205560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768E1C-9BCA-4F5D-8E1F-F1F5E6959A9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CACBED5B-286C-40F3-8A37-8FF2BC87886D}"/>
              </a:ext>
            </a:extLst>
          </p:cNvPr>
          <p:cNvSpPr>
            <a:spLocks noGrp="1"/>
          </p:cNvSpPr>
          <p:nvPr>
            <p:ph type="sldNum" sz="quarter" idx="12"/>
          </p:nvPr>
        </p:nvSpPr>
        <p:spPr/>
        <p:txBody>
          <a:bodyPr/>
          <a:lstStyle/>
          <a:p>
            <a:fld id="{9E95FB44-7746-41C3-A2F8-A34E863EED2F}" type="slidenum">
              <a:rPr lang="en-US" smtClean="0"/>
              <a:t>62</a:t>
            </a:fld>
            <a:endParaRPr lang="en-US"/>
          </a:p>
        </p:txBody>
      </p:sp>
      <p:pic>
        <p:nvPicPr>
          <p:cNvPr id="6" name="Picture 5">
            <a:extLst>
              <a:ext uri="{FF2B5EF4-FFF2-40B4-BE49-F238E27FC236}">
                <a16:creationId xmlns:a16="http://schemas.microsoft.com/office/drawing/2014/main" id="{FADAA23A-D9FC-4319-BB0B-D376FA2626F7}"/>
              </a:ext>
            </a:extLst>
          </p:cNvPr>
          <p:cNvPicPr>
            <a:picLocks noChangeAspect="1"/>
          </p:cNvPicPr>
          <p:nvPr/>
        </p:nvPicPr>
        <p:blipFill>
          <a:blip r:embed="rId2"/>
          <a:stretch>
            <a:fillRect/>
          </a:stretch>
        </p:blipFill>
        <p:spPr>
          <a:xfrm>
            <a:off x="41084" y="384266"/>
            <a:ext cx="6919914" cy="6191897"/>
          </a:xfrm>
          <a:prstGeom prst="rect">
            <a:avLst/>
          </a:prstGeom>
        </p:spPr>
      </p:pic>
      <p:pic>
        <p:nvPicPr>
          <p:cNvPr id="7" name="Picture 6">
            <a:extLst>
              <a:ext uri="{FF2B5EF4-FFF2-40B4-BE49-F238E27FC236}">
                <a16:creationId xmlns:a16="http://schemas.microsoft.com/office/drawing/2014/main" id="{D67B9C76-17F5-47F6-B367-D7F516015A98}"/>
              </a:ext>
            </a:extLst>
          </p:cNvPr>
          <p:cNvPicPr>
            <a:picLocks noChangeAspect="1"/>
          </p:cNvPicPr>
          <p:nvPr/>
        </p:nvPicPr>
        <p:blipFill>
          <a:blip r:embed="rId3"/>
          <a:stretch>
            <a:fillRect/>
          </a:stretch>
        </p:blipFill>
        <p:spPr>
          <a:xfrm>
            <a:off x="6960998" y="384268"/>
            <a:ext cx="5231002" cy="3096882"/>
          </a:xfrm>
          <a:prstGeom prst="rect">
            <a:avLst/>
          </a:prstGeom>
        </p:spPr>
      </p:pic>
    </p:spTree>
    <p:extLst>
      <p:ext uri="{BB962C8B-B14F-4D97-AF65-F5344CB8AC3E}">
        <p14:creationId xmlns:p14="http://schemas.microsoft.com/office/powerpoint/2010/main" val="1562506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7C16-3D43-47DD-9B9E-234FB13F9CEA}"/>
              </a:ext>
            </a:extLst>
          </p:cNvPr>
          <p:cNvSpPr>
            <a:spLocks noGrp="1"/>
          </p:cNvSpPr>
          <p:nvPr>
            <p:ph type="title"/>
          </p:nvPr>
        </p:nvSpPr>
        <p:spPr>
          <a:xfrm>
            <a:off x="838200" y="365126"/>
            <a:ext cx="10515600" cy="863166"/>
          </a:xfrm>
        </p:spPr>
        <p:txBody>
          <a:bodyPr>
            <a:normAutofit/>
          </a:bodyPr>
          <a:lstStyle/>
          <a:p>
            <a:r>
              <a:rPr lang="en-US" sz="3600" b="1" dirty="0"/>
              <a:t>Where do you document this information in your SSP?</a:t>
            </a:r>
          </a:p>
        </p:txBody>
      </p:sp>
      <p:sp>
        <p:nvSpPr>
          <p:cNvPr id="4" name="Footer Placeholder 3">
            <a:extLst>
              <a:ext uri="{FF2B5EF4-FFF2-40B4-BE49-F238E27FC236}">
                <a16:creationId xmlns:a16="http://schemas.microsoft.com/office/drawing/2014/main" id="{880F7674-DBA9-4A72-A81B-04FFFD3C006F}"/>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9719C59D-4DC8-475F-8BCB-A901ED3BC064}"/>
              </a:ext>
            </a:extLst>
          </p:cNvPr>
          <p:cNvSpPr>
            <a:spLocks noGrp="1"/>
          </p:cNvSpPr>
          <p:nvPr>
            <p:ph type="sldNum" sz="quarter" idx="12"/>
          </p:nvPr>
        </p:nvSpPr>
        <p:spPr/>
        <p:txBody>
          <a:bodyPr/>
          <a:lstStyle/>
          <a:p>
            <a:fld id="{9E95FB44-7746-41C3-A2F8-A34E863EED2F}" type="slidenum">
              <a:rPr lang="en-US" smtClean="0"/>
              <a:t>63</a:t>
            </a:fld>
            <a:endParaRPr lang="en-US"/>
          </a:p>
        </p:txBody>
      </p:sp>
      <p:pic>
        <p:nvPicPr>
          <p:cNvPr id="6" name="Picture 5">
            <a:extLst>
              <a:ext uri="{FF2B5EF4-FFF2-40B4-BE49-F238E27FC236}">
                <a16:creationId xmlns:a16="http://schemas.microsoft.com/office/drawing/2014/main" id="{86979D58-A29D-46AF-BF2C-00B1EFFCE6DE}"/>
              </a:ext>
            </a:extLst>
          </p:cNvPr>
          <p:cNvPicPr>
            <a:picLocks noChangeAspect="1"/>
          </p:cNvPicPr>
          <p:nvPr/>
        </p:nvPicPr>
        <p:blipFill>
          <a:blip r:embed="rId3"/>
          <a:stretch>
            <a:fillRect/>
          </a:stretch>
        </p:blipFill>
        <p:spPr>
          <a:xfrm>
            <a:off x="838199" y="1309834"/>
            <a:ext cx="3282863" cy="4537232"/>
          </a:xfrm>
          <a:prstGeom prst="rect">
            <a:avLst/>
          </a:prstGeom>
        </p:spPr>
      </p:pic>
      <p:pic>
        <p:nvPicPr>
          <p:cNvPr id="7" name="Picture 6">
            <a:extLst>
              <a:ext uri="{FF2B5EF4-FFF2-40B4-BE49-F238E27FC236}">
                <a16:creationId xmlns:a16="http://schemas.microsoft.com/office/drawing/2014/main" id="{C901C326-A2BA-471B-B369-EE0113BFA56F}"/>
              </a:ext>
            </a:extLst>
          </p:cNvPr>
          <p:cNvPicPr>
            <a:picLocks noChangeAspect="1"/>
          </p:cNvPicPr>
          <p:nvPr/>
        </p:nvPicPr>
        <p:blipFill>
          <a:blip r:embed="rId4"/>
          <a:stretch>
            <a:fillRect/>
          </a:stretch>
        </p:blipFill>
        <p:spPr>
          <a:xfrm>
            <a:off x="5109239" y="1428636"/>
            <a:ext cx="4861479" cy="4727369"/>
          </a:xfrm>
          <a:prstGeom prst="rect">
            <a:avLst/>
          </a:prstGeom>
        </p:spPr>
      </p:pic>
    </p:spTree>
    <p:extLst>
      <p:ext uri="{BB962C8B-B14F-4D97-AF65-F5344CB8AC3E}">
        <p14:creationId xmlns:p14="http://schemas.microsoft.com/office/powerpoint/2010/main" val="1672367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7199-4243-4FAB-8EAD-1436F3F58E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1C60ED-F98F-4039-91CD-D7BC4CC7181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246121A-A386-4F7B-93B2-AFE7D075F03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CF4DBA82-357C-4491-8703-9008C66126C6}"/>
              </a:ext>
            </a:extLst>
          </p:cNvPr>
          <p:cNvSpPr>
            <a:spLocks noGrp="1"/>
          </p:cNvSpPr>
          <p:nvPr>
            <p:ph type="sldNum" sz="quarter" idx="12"/>
          </p:nvPr>
        </p:nvSpPr>
        <p:spPr/>
        <p:txBody>
          <a:bodyPr/>
          <a:lstStyle/>
          <a:p>
            <a:fld id="{9E95FB44-7746-41C3-A2F8-A34E863EED2F}" type="slidenum">
              <a:rPr lang="en-US" smtClean="0"/>
              <a:t>64</a:t>
            </a:fld>
            <a:endParaRPr lang="en-US"/>
          </a:p>
        </p:txBody>
      </p:sp>
      <p:pic>
        <p:nvPicPr>
          <p:cNvPr id="6" name="Picture 5">
            <a:extLst>
              <a:ext uri="{FF2B5EF4-FFF2-40B4-BE49-F238E27FC236}">
                <a16:creationId xmlns:a16="http://schemas.microsoft.com/office/drawing/2014/main" id="{BE757466-199E-4629-AD44-4EBE95821756}"/>
              </a:ext>
            </a:extLst>
          </p:cNvPr>
          <p:cNvPicPr>
            <a:picLocks noChangeAspect="1"/>
          </p:cNvPicPr>
          <p:nvPr/>
        </p:nvPicPr>
        <p:blipFill>
          <a:blip r:embed="rId2"/>
          <a:stretch>
            <a:fillRect/>
          </a:stretch>
        </p:blipFill>
        <p:spPr>
          <a:xfrm>
            <a:off x="279079" y="136526"/>
            <a:ext cx="2794144" cy="3854648"/>
          </a:xfrm>
          <a:prstGeom prst="rect">
            <a:avLst/>
          </a:prstGeom>
        </p:spPr>
      </p:pic>
      <p:pic>
        <p:nvPicPr>
          <p:cNvPr id="7" name="Picture 6">
            <a:extLst>
              <a:ext uri="{FF2B5EF4-FFF2-40B4-BE49-F238E27FC236}">
                <a16:creationId xmlns:a16="http://schemas.microsoft.com/office/drawing/2014/main" id="{DA5AD40D-B916-4BB7-AD14-6267FBED2945}"/>
              </a:ext>
            </a:extLst>
          </p:cNvPr>
          <p:cNvPicPr>
            <a:picLocks noChangeAspect="1"/>
          </p:cNvPicPr>
          <p:nvPr/>
        </p:nvPicPr>
        <p:blipFill>
          <a:blip r:embed="rId3"/>
          <a:stretch>
            <a:fillRect/>
          </a:stretch>
        </p:blipFill>
        <p:spPr>
          <a:xfrm>
            <a:off x="3073223" y="281534"/>
            <a:ext cx="3883272" cy="5699910"/>
          </a:xfrm>
          <a:prstGeom prst="rect">
            <a:avLst/>
          </a:prstGeom>
        </p:spPr>
      </p:pic>
      <p:pic>
        <p:nvPicPr>
          <p:cNvPr id="8" name="Picture 7">
            <a:extLst>
              <a:ext uri="{FF2B5EF4-FFF2-40B4-BE49-F238E27FC236}">
                <a16:creationId xmlns:a16="http://schemas.microsoft.com/office/drawing/2014/main" id="{005F8D73-B51B-4B0A-93B5-9BC1D8EFB47F}"/>
              </a:ext>
            </a:extLst>
          </p:cNvPr>
          <p:cNvPicPr>
            <a:picLocks noChangeAspect="1"/>
          </p:cNvPicPr>
          <p:nvPr/>
        </p:nvPicPr>
        <p:blipFill>
          <a:blip r:embed="rId4"/>
          <a:stretch>
            <a:fillRect/>
          </a:stretch>
        </p:blipFill>
        <p:spPr>
          <a:xfrm>
            <a:off x="6956495" y="1153457"/>
            <a:ext cx="5080261" cy="5308873"/>
          </a:xfrm>
          <a:prstGeom prst="rect">
            <a:avLst/>
          </a:prstGeom>
        </p:spPr>
      </p:pic>
    </p:spTree>
    <p:extLst>
      <p:ext uri="{BB962C8B-B14F-4D97-AF65-F5344CB8AC3E}">
        <p14:creationId xmlns:p14="http://schemas.microsoft.com/office/powerpoint/2010/main" val="6384827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91A5-E30B-4320-8844-F0CC8875D152}"/>
              </a:ext>
            </a:extLst>
          </p:cNvPr>
          <p:cNvSpPr>
            <a:spLocks noGrp="1"/>
          </p:cNvSpPr>
          <p:nvPr>
            <p:ph type="title"/>
          </p:nvPr>
        </p:nvSpPr>
        <p:spPr>
          <a:xfrm>
            <a:off x="0" y="18255"/>
            <a:ext cx="10515600" cy="1325563"/>
          </a:xfrm>
        </p:spPr>
        <p:txBody>
          <a:bodyPr/>
          <a:lstStyle/>
          <a:p>
            <a:r>
              <a:rPr lang="en-US" dirty="0"/>
              <a:t>Quiz</a:t>
            </a:r>
          </a:p>
        </p:txBody>
      </p:sp>
      <p:sp>
        <p:nvSpPr>
          <p:cNvPr id="3" name="Content Placeholder 2">
            <a:extLst>
              <a:ext uri="{FF2B5EF4-FFF2-40B4-BE49-F238E27FC236}">
                <a16:creationId xmlns:a16="http://schemas.microsoft.com/office/drawing/2014/main" id="{5083045B-49DF-4DA5-BF4E-B9989976C3B9}"/>
              </a:ext>
            </a:extLst>
          </p:cNvPr>
          <p:cNvSpPr>
            <a:spLocks noGrp="1"/>
          </p:cNvSpPr>
          <p:nvPr>
            <p:ph idx="1"/>
          </p:nvPr>
        </p:nvSpPr>
        <p:spPr>
          <a:xfrm>
            <a:off x="838200" y="1227551"/>
            <a:ext cx="10515600" cy="4949412"/>
          </a:xfrm>
        </p:spPr>
        <p:txBody>
          <a:bodyPr>
            <a:normAutofit fontScale="55000" lnSpcReduction="20000"/>
          </a:bodyPr>
          <a:lstStyle/>
          <a:p>
            <a:pPr marL="0" lvl="0" indent="0">
              <a:buNone/>
            </a:pPr>
            <a:r>
              <a:rPr lang="en-US" dirty="0"/>
              <a:t>Which control is the BEST way to ensure that the data in a file have not been changed during transmission?</a:t>
            </a:r>
          </a:p>
          <a:p>
            <a:pPr marL="914400" lvl="1" indent="-457200">
              <a:buFont typeface="+mj-lt"/>
              <a:buAutoNum type="alphaLcParenR"/>
            </a:pPr>
            <a:r>
              <a:rPr lang="en-US" dirty="0"/>
              <a:t>Reasonableness check</a:t>
            </a:r>
          </a:p>
          <a:p>
            <a:pPr marL="914400" lvl="1" indent="-457200">
              <a:buFont typeface="+mj-lt"/>
              <a:buAutoNum type="alphaLcParenR"/>
            </a:pPr>
            <a:r>
              <a:rPr lang="en-US" dirty="0"/>
              <a:t>Parity bits</a:t>
            </a:r>
          </a:p>
          <a:p>
            <a:pPr marL="914400" lvl="1" indent="-457200">
              <a:buFont typeface="+mj-lt"/>
              <a:buAutoNum type="alphaLcParenR"/>
            </a:pPr>
            <a:r>
              <a:rPr lang="en-US" dirty="0"/>
              <a:t>Hash values</a:t>
            </a:r>
          </a:p>
          <a:p>
            <a:pPr marL="914400" lvl="1" indent="-457200">
              <a:buFont typeface="+mj-lt"/>
              <a:buAutoNum type="alphaLcParenR"/>
            </a:pPr>
            <a:r>
              <a:rPr lang="en-US" dirty="0"/>
              <a:t>Check digits</a:t>
            </a:r>
          </a:p>
          <a:p>
            <a:pPr marL="914400" lvl="1" indent="-457200">
              <a:buFont typeface="+mj-lt"/>
              <a:buAutoNum type="alphaLcParenR"/>
            </a:pPr>
            <a:endParaRPr lang="en-US" dirty="0"/>
          </a:p>
          <a:p>
            <a:pPr marL="0" indent="0">
              <a:buNone/>
            </a:pPr>
            <a:r>
              <a:rPr lang="en-US" dirty="0"/>
              <a:t>The PRIMARY reason for using digital signatures is to ensure data:</a:t>
            </a:r>
          </a:p>
          <a:p>
            <a:pPr marL="971550" lvl="1" indent="-514350">
              <a:buFont typeface="+mj-lt"/>
              <a:buAutoNum type="alphaLcParenR"/>
            </a:pPr>
            <a:r>
              <a:rPr lang="en-US" dirty="0"/>
              <a:t>confidentiality</a:t>
            </a:r>
          </a:p>
          <a:p>
            <a:pPr marL="971550" lvl="1" indent="-514350">
              <a:buFont typeface="+mj-lt"/>
              <a:buAutoNum type="alphaLcParenR"/>
            </a:pPr>
            <a:r>
              <a:rPr lang="en-US" dirty="0"/>
              <a:t>integrity</a:t>
            </a:r>
          </a:p>
          <a:p>
            <a:pPr marL="971550" lvl="1" indent="-514350">
              <a:buFont typeface="+mj-lt"/>
              <a:buAutoNum type="alphaLcParenR"/>
            </a:pPr>
            <a:r>
              <a:rPr lang="en-US" dirty="0"/>
              <a:t>availability</a:t>
            </a:r>
          </a:p>
          <a:p>
            <a:pPr marL="971550" lvl="1" indent="-514350">
              <a:buFont typeface="+mj-lt"/>
              <a:buAutoNum type="alphaLcParenR"/>
            </a:pPr>
            <a:r>
              <a:rPr lang="en-US" dirty="0"/>
              <a:t>Timeliness</a:t>
            </a:r>
          </a:p>
          <a:p>
            <a:pPr marL="0" indent="0">
              <a:buNone/>
            </a:pPr>
            <a:r>
              <a:rPr lang="en-US" dirty="0"/>
              <a:t>Which of the following provides the GREATEST assurance for database password encryption?</a:t>
            </a:r>
          </a:p>
          <a:p>
            <a:pPr marL="914400" lvl="1" indent="-457200">
              <a:buFont typeface="+mj-lt"/>
              <a:buAutoNum type="alphaLcParenR"/>
            </a:pPr>
            <a:r>
              <a:rPr lang="en-US" dirty="0"/>
              <a:t>Secure hash algorithm-256 (SHA-256)</a:t>
            </a:r>
          </a:p>
          <a:p>
            <a:pPr marL="914400" lvl="1" indent="-457200">
              <a:buFont typeface="+mj-lt"/>
              <a:buAutoNum type="alphaLcParenR"/>
            </a:pPr>
            <a:r>
              <a:rPr lang="en-US" dirty="0"/>
              <a:t>Advanced encryption standard (AES)</a:t>
            </a:r>
          </a:p>
          <a:p>
            <a:pPr marL="914400" lvl="1" indent="-457200">
              <a:buFont typeface="+mj-lt"/>
              <a:buAutoNum type="alphaLcParenR"/>
            </a:pPr>
            <a:r>
              <a:rPr lang="en-US" dirty="0"/>
              <a:t>Secure Shell (SSH)</a:t>
            </a:r>
          </a:p>
          <a:p>
            <a:pPr marL="914400" lvl="1" indent="-457200">
              <a:buFont typeface="+mj-lt"/>
              <a:buAutoNum type="alphaLcParenR"/>
            </a:pPr>
            <a:r>
              <a:rPr lang="en-US" dirty="0"/>
              <a:t>Triple data encryption standard (DES)</a:t>
            </a:r>
          </a:p>
          <a:p>
            <a:pPr marL="0" lvl="0" indent="0">
              <a:buNone/>
            </a:pPr>
            <a:r>
              <a:rPr lang="en-US" dirty="0"/>
              <a:t>Email message authenticity and confidentiality is BEST achieved by signing the message using the:</a:t>
            </a:r>
          </a:p>
          <a:p>
            <a:pPr marL="914400" lvl="1" indent="-457200">
              <a:buFont typeface="+mj-lt"/>
              <a:buAutoNum type="alphaLcParenR"/>
            </a:pPr>
            <a:r>
              <a:rPr lang="en-US" dirty="0"/>
              <a:t>Sender’s private key and encrypting the message using the receiver’s public key</a:t>
            </a:r>
          </a:p>
          <a:p>
            <a:pPr marL="914400" lvl="1" indent="-457200">
              <a:buFont typeface="+mj-lt"/>
              <a:buAutoNum type="alphaLcParenR"/>
            </a:pPr>
            <a:r>
              <a:rPr lang="en-US" dirty="0"/>
              <a:t>Sender’s public key and encrypting the message using the receiver’s private key</a:t>
            </a:r>
          </a:p>
          <a:p>
            <a:pPr marL="914400" lvl="1" indent="-457200">
              <a:buFont typeface="+mj-lt"/>
              <a:buAutoNum type="alphaLcParenR"/>
            </a:pPr>
            <a:r>
              <a:rPr lang="en-US" dirty="0"/>
              <a:t>Receiver’s private key and encrypting the message using the sender’s public key</a:t>
            </a:r>
          </a:p>
          <a:p>
            <a:pPr marL="914400" lvl="1" indent="-457200">
              <a:buFont typeface="+mj-lt"/>
              <a:buAutoNum type="alphaLcParenR"/>
            </a:pPr>
            <a:r>
              <a:rPr lang="en-US" dirty="0"/>
              <a:t>Receiver’s public key and encrypting the message using the sender’s private key</a:t>
            </a:r>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4181C68-9052-4B04-888A-458E33FE1DEB}"/>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0460E4C-30C4-44BA-B540-518770AD9DB1}"/>
              </a:ext>
            </a:extLst>
          </p:cNvPr>
          <p:cNvSpPr>
            <a:spLocks noGrp="1"/>
          </p:cNvSpPr>
          <p:nvPr>
            <p:ph type="sldNum" sz="quarter" idx="12"/>
          </p:nvPr>
        </p:nvSpPr>
        <p:spPr/>
        <p:txBody>
          <a:bodyPr/>
          <a:lstStyle/>
          <a:p>
            <a:fld id="{9E95FB44-7746-41C3-A2F8-A34E863EED2F}" type="slidenum">
              <a:rPr lang="en-US" smtClean="0"/>
              <a:t>65</a:t>
            </a:fld>
            <a:endParaRPr lang="en-US"/>
          </a:p>
        </p:txBody>
      </p:sp>
    </p:spTree>
    <p:extLst>
      <p:ext uri="{BB962C8B-B14F-4D97-AF65-F5344CB8AC3E}">
        <p14:creationId xmlns:p14="http://schemas.microsoft.com/office/powerpoint/2010/main" val="3798155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0515600" cy="1325563"/>
          </a:xfrm>
        </p:spPr>
        <p:txBody>
          <a:bodyPr/>
          <a:lstStyle/>
          <a:p>
            <a:r>
              <a:rPr lang="en-US" dirty="0"/>
              <a:t>Agenda</a:t>
            </a:r>
          </a:p>
        </p:txBody>
      </p:sp>
      <p:sp>
        <p:nvSpPr>
          <p:cNvPr id="3" name="Content Placeholder 2"/>
          <p:cNvSpPr>
            <a:spLocks noGrp="1"/>
          </p:cNvSpPr>
          <p:nvPr>
            <p:ph idx="1"/>
          </p:nvPr>
        </p:nvSpPr>
        <p:spPr/>
        <p:txBody>
          <a:bodyPr/>
          <a:lstStyle/>
          <a:p>
            <a:r>
              <a:rPr lang="en-US" dirty="0"/>
              <a:t>Case Study – The Titan Incident</a:t>
            </a:r>
          </a:p>
          <a:p>
            <a:r>
              <a:rPr lang="en-US" dirty="0"/>
              <a:t>Cryptography</a:t>
            </a:r>
          </a:p>
          <a:p>
            <a:r>
              <a:rPr lang="en-US" dirty="0"/>
              <a:t>Cryptographic information system security controls</a:t>
            </a:r>
          </a:p>
          <a:p>
            <a:r>
              <a:rPr lang="en-US" dirty="0"/>
              <a:t>Case Study revisited</a:t>
            </a:r>
          </a:p>
          <a:p>
            <a:r>
              <a:rPr lang="en-US" dirty="0"/>
              <a:t>Quiz </a:t>
            </a:r>
          </a:p>
        </p:txBody>
      </p:sp>
      <p:sp>
        <p:nvSpPr>
          <p:cNvPr id="4" name="Footer Placeholder 3">
            <a:extLst>
              <a:ext uri="{FF2B5EF4-FFF2-40B4-BE49-F238E27FC236}">
                <a16:creationId xmlns:a16="http://schemas.microsoft.com/office/drawing/2014/main" id="{524F3A51-3BE1-46E1-8D51-21C7152B38B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D6CA1A7-84D4-4BF9-B7AE-59610D5BB59C}"/>
              </a:ext>
            </a:extLst>
          </p:cNvPr>
          <p:cNvSpPr>
            <a:spLocks noGrp="1"/>
          </p:cNvSpPr>
          <p:nvPr>
            <p:ph type="sldNum" sz="quarter" idx="12"/>
          </p:nvPr>
        </p:nvSpPr>
        <p:spPr/>
        <p:txBody>
          <a:bodyPr/>
          <a:lstStyle/>
          <a:p>
            <a:fld id="{9E95FB44-7746-41C3-A2F8-A34E863EED2F}" type="slidenum">
              <a:rPr lang="en-US" smtClean="0"/>
              <a:t>66</a:t>
            </a:fld>
            <a:endParaRPr lang="en-US"/>
          </a:p>
        </p:txBody>
      </p:sp>
    </p:spTree>
    <p:extLst>
      <p:ext uri="{BB962C8B-B14F-4D97-AF65-F5344CB8AC3E}">
        <p14:creationId xmlns:p14="http://schemas.microsoft.com/office/powerpoint/2010/main" val="221165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2E57-3D64-4F53-9F2F-AB72F9DDC5BC}"/>
              </a:ext>
            </a:extLst>
          </p:cNvPr>
          <p:cNvSpPr>
            <a:spLocks noGrp="1"/>
          </p:cNvSpPr>
          <p:nvPr>
            <p:ph type="title"/>
          </p:nvPr>
        </p:nvSpPr>
        <p:spPr>
          <a:xfrm>
            <a:off x="838200" y="365125"/>
            <a:ext cx="11149208" cy="1325563"/>
          </a:xfrm>
        </p:spPr>
        <p:txBody>
          <a:bodyPr>
            <a:normAutofit fontScale="90000"/>
          </a:bodyPr>
          <a:lstStyle/>
          <a:p>
            <a:r>
              <a:rPr lang="en-US" dirty="0"/>
              <a:t>Draw a logical network diagram adding in graphical elements that illustrate the system boundary, interconnections and data flow</a:t>
            </a:r>
          </a:p>
        </p:txBody>
      </p:sp>
      <p:sp>
        <p:nvSpPr>
          <p:cNvPr id="4" name="Footer Placeholder 3">
            <a:extLst>
              <a:ext uri="{FF2B5EF4-FFF2-40B4-BE49-F238E27FC236}">
                <a16:creationId xmlns:a16="http://schemas.microsoft.com/office/drawing/2014/main" id="{4FDEF32C-7E8A-42A2-9497-75B731FB9592}"/>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A464BCC5-D346-4B9B-B5EE-A5CD66C3CAF1}"/>
              </a:ext>
            </a:extLst>
          </p:cNvPr>
          <p:cNvSpPr>
            <a:spLocks noGrp="1"/>
          </p:cNvSpPr>
          <p:nvPr>
            <p:ph type="sldNum" sz="quarter" idx="12"/>
          </p:nvPr>
        </p:nvSpPr>
        <p:spPr/>
        <p:txBody>
          <a:bodyPr/>
          <a:lstStyle/>
          <a:p>
            <a:fld id="{9E95FB44-7746-41C3-A2F8-A34E863EED2F}" type="slidenum">
              <a:rPr lang="en-US" smtClean="0"/>
              <a:t>7</a:t>
            </a:fld>
            <a:endParaRPr lang="en-US"/>
          </a:p>
        </p:txBody>
      </p:sp>
      <p:pic>
        <p:nvPicPr>
          <p:cNvPr id="6" name="Picture 5">
            <a:extLst>
              <a:ext uri="{FF2B5EF4-FFF2-40B4-BE49-F238E27FC236}">
                <a16:creationId xmlns:a16="http://schemas.microsoft.com/office/drawing/2014/main" id="{7C62D335-387D-4E54-8AFD-EE6D93EE8BE1}"/>
              </a:ext>
            </a:extLst>
          </p:cNvPr>
          <p:cNvPicPr>
            <a:picLocks noChangeAspect="1"/>
          </p:cNvPicPr>
          <p:nvPr/>
        </p:nvPicPr>
        <p:blipFill>
          <a:blip r:embed="rId2"/>
          <a:stretch>
            <a:fillRect/>
          </a:stretch>
        </p:blipFill>
        <p:spPr>
          <a:xfrm>
            <a:off x="2878387" y="2233804"/>
            <a:ext cx="5732213" cy="3579429"/>
          </a:xfrm>
          <a:prstGeom prst="rect">
            <a:avLst/>
          </a:prstGeom>
        </p:spPr>
      </p:pic>
    </p:spTree>
    <p:extLst>
      <p:ext uri="{BB962C8B-B14F-4D97-AF65-F5344CB8AC3E}">
        <p14:creationId xmlns:p14="http://schemas.microsoft.com/office/powerpoint/2010/main" val="169730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829C-10AF-4E2A-9A30-E63529E8A811}"/>
              </a:ext>
            </a:extLst>
          </p:cNvPr>
          <p:cNvSpPr>
            <a:spLocks noGrp="1"/>
          </p:cNvSpPr>
          <p:nvPr>
            <p:ph type="title"/>
          </p:nvPr>
        </p:nvSpPr>
        <p:spPr>
          <a:xfrm>
            <a:off x="0" y="0"/>
            <a:ext cx="12192000" cy="1646238"/>
          </a:xfrm>
        </p:spPr>
        <p:txBody>
          <a:bodyPr/>
          <a:lstStyle/>
          <a:p>
            <a:r>
              <a:rPr lang="en-US" dirty="0"/>
              <a:t>What should </a:t>
            </a:r>
            <a:r>
              <a:rPr lang="en-US" dirty="0" err="1"/>
              <a:t>Margrete</a:t>
            </a:r>
            <a:r>
              <a:rPr lang="en-US" dirty="0"/>
              <a:t> </a:t>
            </a:r>
            <a:r>
              <a:rPr lang="en-US" dirty="0" err="1"/>
              <a:t>Raaum</a:t>
            </a:r>
            <a:r>
              <a:rPr lang="en-US" dirty="0"/>
              <a:t> do next?</a:t>
            </a:r>
          </a:p>
        </p:txBody>
      </p:sp>
      <p:graphicFrame>
        <p:nvGraphicFramePr>
          <p:cNvPr id="6" name="Content Placeholder 5">
            <a:extLst>
              <a:ext uri="{FF2B5EF4-FFF2-40B4-BE49-F238E27FC236}">
                <a16:creationId xmlns:a16="http://schemas.microsoft.com/office/drawing/2014/main" id="{3C604ACE-50C0-4E3D-AB4E-3CE30920AB8C}"/>
              </a:ext>
            </a:extLst>
          </p:cNvPr>
          <p:cNvGraphicFramePr>
            <a:graphicFrameLocks noGrp="1"/>
          </p:cNvGraphicFramePr>
          <p:nvPr>
            <p:ph idx="1"/>
            <p:extLst>
              <p:ext uri="{D42A27DB-BD31-4B8C-83A1-F6EECF244321}">
                <p14:modId xmlns:p14="http://schemas.microsoft.com/office/powerpoint/2010/main" val="2030718566"/>
              </p:ext>
            </p:extLst>
          </p:nvPr>
        </p:nvGraphicFramePr>
        <p:xfrm>
          <a:off x="838200" y="1485046"/>
          <a:ext cx="10515600" cy="4759960"/>
        </p:xfrm>
        <a:graphic>
          <a:graphicData uri="http://schemas.openxmlformats.org/drawingml/2006/table">
            <a:tbl>
              <a:tblPr firstRow="1" bandRow="1">
                <a:tableStyleId>{5C22544A-7EE6-4342-B048-85BDC9FD1C3A}</a:tableStyleId>
              </a:tblPr>
              <a:tblGrid>
                <a:gridCol w="2116015">
                  <a:extLst>
                    <a:ext uri="{9D8B030D-6E8A-4147-A177-3AD203B41FA5}">
                      <a16:colId xmlns:a16="http://schemas.microsoft.com/office/drawing/2014/main" val="1051035563"/>
                    </a:ext>
                  </a:extLst>
                </a:gridCol>
                <a:gridCol w="2430585">
                  <a:extLst>
                    <a:ext uri="{9D8B030D-6E8A-4147-A177-3AD203B41FA5}">
                      <a16:colId xmlns:a16="http://schemas.microsoft.com/office/drawing/2014/main" val="3266858127"/>
                    </a:ext>
                  </a:extLst>
                </a:gridCol>
                <a:gridCol w="2532185">
                  <a:extLst>
                    <a:ext uri="{9D8B030D-6E8A-4147-A177-3AD203B41FA5}">
                      <a16:colId xmlns:a16="http://schemas.microsoft.com/office/drawing/2014/main" val="1705115304"/>
                    </a:ext>
                  </a:extLst>
                </a:gridCol>
                <a:gridCol w="3436815">
                  <a:extLst>
                    <a:ext uri="{9D8B030D-6E8A-4147-A177-3AD203B41FA5}">
                      <a16:colId xmlns:a16="http://schemas.microsoft.com/office/drawing/2014/main" val="1710903047"/>
                    </a:ext>
                  </a:extLst>
                </a:gridCol>
              </a:tblGrid>
              <a:tr h="370840">
                <a:tc>
                  <a:txBody>
                    <a:bodyPr/>
                    <a:lstStyle/>
                    <a:p>
                      <a:endParaRPr lang="en-US" dirty="0"/>
                    </a:p>
                  </a:txBody>
                  <a:tcPr/>
                </a:tc>
                <a:tc>
                  <a:txBody>
                    <a:bodyPr/>
                    <a:lstStyle/>
                    <a:p>
                      <a:pPr algn="ctr"/>
                      <a:r>
                        <a:rPr lang="en-US" dirty="0"/>
                        <a:t>Preventive Controls</a:t>
                      </a:r>
                    </a:p>
                  </a:txBody>
                  <a:tcPr/>
                </a:tc>
                <a:tc>
                  <a:txBody>
                    <a:bodyPr/>
                    <a:lstStyle/>
                    <a:p>
                      <a:pPr algn="ctr"/>
                      <a:r>
                        <a:rPr lang="en-US" dirty="0"/>
                        <a:t>Detective Controls</a:t>
                      </a:r>
                    </a:p>
                  </a:txBody>
                  <a:tcPr/>
                </a:tc>
                <a:tc>
                  <a:txBody>
                    <a:bodyPr/>
                    <a:lstStyle/>
                    <a:p>
                      <a:pPr algn="ctr"/>
                      <a:r>
                        <a:rPr lang="en-US" dirty="0"/>
                        <a:t>Corrective/Responsive Controls</a:t>
                      </a:r>
                    </a:p>
                  </a:txBody>
                  <a:tcPr/>
                </a:tc>
                <a:extLst>
                  <a:ext uri="{0D108BD9-81ED-4DB2-BD59-A6C34878D82A}">
                    <a16:rowId xmlns:a16="http://schemas.microsoft.com/office/drawing/2014/main" val="1971861696"/>
                  </a:ext>
                </a:extLst>
              </a:tr>
              <a:tr h="370840">
                <a:tc>
                  <a:txBody>
                    <a:bodyPr/>
                    <a:lstStyle/>
                    <a:p>
                      <a:endParaRPr lang="en-US" dirty="0"/>
                    </a:p>
                    <a:p>
                      <a:endParaRPr lang="en-US" dirty="0"/>
                    </a:p>
                    <a:p>
                      <a:r>
                        <a:rPr lang="en-US" dirty="0"/>
                        <a:t>Information Security</a:t>
                      </a:r>
                    </a:p>
                  </a:txBody>
                  <a:tcPr/>
                </a:tc>
                <a:tc>
                  <a:txBody>
                    <a:bodyPr/>
                    <a:lstStyle/>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70739593"/>
                  </a:ext>
                </a:extLst>
              </a:tr>
              <a:tr h="370840">
                <a:tc>
                  <a:txBody>
                    <a:bodyPr/>
                    <a:lstStyle/>
                    <a:p>
                      <a:endParaRPr lang="en-US" dirty="0"/>
                    </a:p>
                    <a:p>
                      <a:endParaRPr lang="en-US" dirty="0"/>
                    </a:p>
                    <a:p>
                      <a:r>
                        <a:rPr lang="en-US" dirty="0"/>
                        <a:t>Incident Response</a:t>
                      </a:r>
                    </a:p>
                  </a:txBody>
                  <a:tcPr/>
                </a:tc>
                <a:tc>
                  <a:txBody>
                    <a:bodyPr/>
                    <a:lstStyle/>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75304557"/>
                  </a:ext>
                </a:extLst>
              </a:tr>
              <a:tr h="370840">
                <a:tc>
                  <a:txBody>
                    <a:bodyPr/>
                    <a:lstStyle/>
                    <a:p>
                      <a:endParaRPr lang="en-US" dirty="0"/>
                    </a:p>
                    <a:p>
                      <a:endParaRPr lang="en-US" dirty="0"/>
                    </a:p>
                    <a:p>
                      <a:r>
                        <a:rPr lang="en-US" dirty="0"/>
                        <a:t>IT Governance</a:t>
                      </a:r>
                    </a:p>
                  </a:txBody>
                  <a:tcPr/>
                </a:tc>
                <a:tc>
                  <a:txBody>
                    <a:bodyPr/>
                    <a:lstStyle/>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4802840"/>
                  </a:ext>
                </a:extLst>
              </a:tr>
            </a:tbl>
          </a:graphicData>
        </a:graphic>
      </p:graphicFrame>
      <p:sp>
        <p:nvSpPr>
          <p:cNvPr id="4" name="Footer Placeholder 3">
            <a:extLst>
              <a:ext uri="{FF2B5EF4-FFF2-40B4-BE49-F238E27FC236}">
                <a16:creationId xmlns:a16="http://schemas.microsoft.com/office/drawing/2014/main" id="{E8209193-6A99-4FCD-9C97-9E1E54D7010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E45A120-0F5F-4EF9-AA56-CE01E37CA028}"/>
              </a:ext>
            </a:extLst>
          </p:cNvPr>
          <p:cNvSpPr>
            <a:spLocks noGrp="1"/>
          </p:cNvSpPr>
          <p:nvPr>
            <p:ph type="sldNum" sz="quarter" idx="12"/>
          </p:nvPr>
        </p:nvSpPr>
        <p:spPr/>
        <p:txBody>
          <a:bodyPr/>
          <a:lstStyle/>
          <a:p>
            <a:fld id="{9E95FB44-7746-41C3-A2F8-A34E863EED2F}" type="slidenum">
              <a:rPr lang="en-US" smtClean="0"/>
              <a:t>8</a:t>
            </a:fld>
            <a:endParaRPr lang="en-US"/>
          </a:p>
        </p:txBody>
      </p:sp>
    </p:spTree>
    <p:extLst>
      <p:ext uri="{BB962C8B-B14F-4D97-AF65-F5344CB8AC3E}">
        <p14:creationId xmlns:p14="http://schemas.microsoft.com/office/powerpoint/2010/main" val="90809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2A19-E33B-4CB9-B8C1-5BD66050913E}"/>
              </a:ext>
            </a:extLst>
          </p:cNvPr>
          <p:cNvSpPr>
            <a:spLocks noGrp="1"/>
          </p:cNvSpPr>
          <p:nvPr>
            <p:ph type="title"/>
          </p:nvPr>
        </p:nvSpPr>
        <p:spPr>
          <a:xfrm>
            <a:off x="0" y="0"/>
            <a:ext cx="10515600" cy="1325563"/>
          </a:xfrm>
        </p:spPr>
        <p:txBody>
          <a:bodyPr/>
          <a:lstStyle/>
          <a:p>
            <a:r>
              <a:rPr lang="en-US" dirty="0"/>
              <a:t>Epilogue</a:t>
            </a:r>
          </a:p>
        </p:txBody>
      </p:sp>
      <p:sp>
        <p:nvSpPr>
          <p:cNvPr id="3" name="Content Placeholder 2">
            <a:extLst>
              <a:ext uri="{FF2B5EF4-FFF2-40B4-BE49-F238E27FC236}">
                <a16:creationId xmlns:a16="http://schemas.microsoft.com/office/drawing/2014/main" id="{8C8C5B6D-B8A1-4F08-83FF-4283FB54C72B}"/>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D295F270-CD0F-416F-BD2A-AD7BC64BF5B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6760BBDD-0C1C-49D5-A00B-4F4276B129F2}"/>
              </a:ext>
            </a:extLst>
          </p:cNvPr>
          <p:cNvSpPr>
            <a:spLocks noGrp="1"/>
          </p:cNvSpPr>
          <p:nvPr>
            <p:ph type="sldNum" sz="quarter" idx="12"/>
          </p:nvPr>
        </p:nvSpPr>
        <p:spPr/>
        <p:txBody>
          <a:bodyPr/>
          <a:lstStyle/>
          <a:p>
            <a:fld id="{9E95FB44-7746-41C3-A2F8-A34E863EED2F}" type="slidenum">
              <a:rPr lang="en-US" smtClean="0"/>
              <a:t>9</a:t>
            </a:fld>
            <a:endParaRPr lang="en-US"/>
          </a:p>
        </p:txBody>
      </p:sp>
    </p:spTree>
    <p:extLst>
      <p:ext uri="{BB962C8B-B14F-4D97-AF65-F5344CB8AC3E}">
        <p14:creationId xmlns:p14="http://schemas.microsoft.com/office/powerpoint/2010/main" val="89147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28932</TotalTime>
  <Words>3083</Words>
  <Application>Microsoft Office PowerPoint</Application>
  <PresentationFormat>Widescreen</PresentationFormat>
  <Paragraphs>453</Paragraphs>
  <Slides>66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Calibri</vt:lpstr>
      <vt:lpstr>Calibri Light</vt:lpstr>
      <vt:lpstr>Gill Sans</vt:lpstr>
      <vt:lpstr>Helvetica Neue Light</vt:lpstr>
      <vt:lpstr>Helvetica Neue Thin</vt:lpstr>
      <vt:lpstr>Lucida Sans</vt:lpstr>
      <vt:lpstr>Times</vt:lpstr>
      <vt:lpstr>Wingdings</vt:lpstr>
      <vt:lpstr>Office Theme</vt:lpstr>
      <vt:lpstr>Unit #4</vt:lpstr>
      <vt:lpstr>Agenda</vt:lpstr>
      <vt:lpstr>A High Performance Computing Cluster Under Attack: The Titan Incident</vt:lpstr>
      <vt:lpstr>A High Performance Computing Cluster Under Attack: The Titan Incident</vt:lpstr>
      <vt:lpstr>What kind of failings permitted the attack’s success? </vt:lpstr>
      <vt:lpstr>Where in the FedRAMP System Security Plan would you look for information to help you audit the security of the Titan Information System?      </vt:lpstr>
      <vt:lpstr>Draw a logical network diagram adding in graphical elements that illustrate the system boundary, interconnections and data flow</vt:lpstr>
      <vt:lpstr>What should Margrete Raaum do next?</vt:lpstr>
      <vt:lpstr>Epilogue</vt:lpstr>
      <vt:lpstr>Agenda</vt:lpstr>
      <vt:lpstr>Cryptography</vt:lpstr>
      <vt:lpstr>Cryptanalysis</vt:lpstr>
      <vt:lpstr>Terminology</vt:lpstr>
      <vt:lpstr>Cipher = encryption algorithm</vt:lpstr>
      <vt:lpstr>Example: Substitution cipher or algorithm</vt:lpstr>
      <vt:lpstr>Cipher Disk based substitution</vt:lpstr>
      <vt:lpstr>PowerPoint Presentation</vt:lpstr>
      <vt:lpstr>PowerPoint Presentation</vt:lpstr>
      <vt:lpstr>PowerPoint Presentation</vt:lpstr>
      <vt:lpstr>Keyspace is the number of possible keys</vt:lpstr>
      <vt:lpstr>Services of cryptosystems</vt:lpstr>
      <vt:lpstr>XOR – Exclusive OR</vt:lpstr>
      <vt:lpstr>One-Time Pad  a perfect encryption scheme</vt:lpstr>
      <vt:lpstr>PowerPoint Presentation</vt:lpstr>
      <vt:lpstr>Dichotomies is cryptography</vt:lpstr>
      <vt:lpstr>Symmetric versus asymmetric algorithms</vt:lpstr>
      <vt:lpstr>Symmetric cryptography</vt:lpstr>
      <vt:lpstr>Symmetric Stream Ciphers</vt:lpstr>
      <vt:lpstr>Symmetric versus asymmetric algorithms</vt:lpstr>
      <vt:lpstr>Asymmetric cryptography</vt:lpstr>
      <vt:lpstr>Asymmetric cryptography</vt:lpstr>
      <vt:lpstr>Asymmetric cryptography</vt:lpstr>
      <vt:lpstr>Asymmetric cryptography</vt:lpstr>
      <vt:lpstr>Asymmetric cryptography</vt:lpstr>
      <vt:lpstr>Hybrid Encryption (a.k.a. “digital envelope”)</vt:lpstr>
      <vt:lpstr>Hybrid Encryption</vt:lpstr>
      <vt:lpstr>Quick review</vt:lpstr>
      <vt:lpstr>Quick review</vt:lpstr>
      <vt:lpstr>Quick review</vt:lpstr>
      <vt:lpstr>Quick review</vt:lpstr>
      <vt:lpstr>Quick review</vt:lpstr>
      <vt:lpstr>Quick review</vt:lpstr>
      <vt:lpstr>Session keys</vt:lpstr>
      <vt:lpstr>One-way Hash</vt:lpstr>
      <vt:lpstr>One-way hash example…</vt:lpstr>
      <vt:lpstr>One-way hash example…</vt:lpstr>
      <vt:lpstr>One-way hash example…</vt:lpstr>
      <vt:lpstr>One-way hash example…</vt:lpstr>
      <vt:lpstr>PowerPoint Presentation</vt:lpstr>
      <vt:lpstr>One-way hash example…</vt:lpstr>
      <vt:lpstr>One-way hash example…</vt:lpstr>
      <vt:lpstr>Digital Signature</vt:lpstr>
      <vt:lpstr>Cryptographic algorithms and their functions</vt:lpstr>
      <vt:lpstr>Services of cryptosystems</vt:lpstr>
      <vt:lpstr>How did the attacker attack the Titan cluster?</vt:lpstr>
      <vt:lpstr>…the attacker modified SSH system files to collect the usernames and passwords of other end-users as they accessed the grid </vt:lpstr>
      <vt:lpstr>SSH uses public-key cryptography to authenticate the remoted computer and allow it to authenticate the user</vt:lpstr>
      <vt:lpstr>Remember… Session keys ?</vt:lpstr>
      <vt:lpstr>Where do you look for encryption related controls that could help Titan?</vt:lpstr>
      <vt:lpstr>PowerPoint Presentation</vt:lpstr>
      <vt:lpstr>PowerPoint Presentation</vt:lpstr>
      <vt:lpstr>PowerPoint Presentation</vt:lpstr>
      <vt:lpstr>Where do you document this information in your SSP?</vt:lpstr>
      <vt:lpstr>PowerPoint Presentation</vt:lpstr>
      <vt:lpstr>Quiz</vt:lpstr>
      <vt:lpstr>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dc:title>
  <dc:creator>David Lanter</dc:creator>
  <cp:lastModifiedBy>Jose C. Gomez</cp:lastModifiedBy>
  <cp:revision>110</cp:revision>
  <dcterms:created xsi:type="dcterms:W3CDTF">2018-01-30T18:21:28Z</dcterms:created>
  <dcterms:modified xsi:type="dcterms:W3CDTF">2022-02-17T00:41:59Z</dcterms:modified>
</cp:coreProperties>
</file>