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1"/>
  </p:notesMasterIdLst>
  <p:sldIdLst>
    <p:sldId id="431" r:id="rId5"/>
    <p:sldId id="363" r:id="rId6"/>
    <p:sldId id="433" r:id="rId7"/>
    <p:sldId id="496" r:id="rId8"/>
    <p:sldId id="436" r:id="rId9"/>
    <p:sldId id="437" r:id="rId10"/>
    <p:sldId id="452" r:id="rId11"/>
    <p:sldId id="441" r:id="rId12"/>
    <p:sldId id="432" r:id="rId13"/>
    <p:sldId id="447" r:id="rId14"/>
    <p:sldId id="365" r:id="rId15"/>
    <p:sldId id="438" r:id="rId16"/>
    <p:sldId id="439" r:id="rId17"/>
    <p:sldId id="440" r:id="rId18"/>
    <p:sldId id="442" r:id="rId19"/>
    <p:sldId id="443" r:id="rId20"/>
    <p:sldId id="445" r:id="rId21"/>
    <p:sldId id="475" r:id="rId22"/>
    <p:sldId id="356" r:id="rId23"/>
    <p:sldId id="460" r:id="rId24"/>
    <p:sldId id="461" r:id="rId25"/>
    <p:sldId id="476" r:id="rId26"/>
    <p:sldId id="491" r:id="rId27"/>
    <p:sldId id="492" r:id="rId28"/>
    <p:sldId id="490" r:id="rId29"/>
    <p:sldId id="493" r:id="rId30"/>
    <p:sldId id="466" r:id="rId31"/>
    <p:sldId id="296" r:id="rId32"/>
    <p:sldId id="297" r:id="rId33"/>
    <p:sldId id="467" r:id="rId34"/>
    <p:sldId id="468" r:id="rId35"/>
    <p:sldId id="300" r:id="rId36"/>
    <p:sldId id="469" r:id="rId37"/>
    <p:sldId id="470" r:id="rId38"/>
    <p:sldId id="478" r:id="rId39"/>
    <p:sldId id="463" r:id="rId40"/>
    <p:sldId id="304" r:id="rId41"/>
    <p:sldId id="305" r:id="rId42"/>
    <p:sldId id="306" r:id="rId43"/>
    <p:sldId id="307" r:id="rId44"/>
    <p:sldId id="308" r:id="rId45"/>
    <p:sldId id="309" r:id="rId46"/>
    <p:sldId id="310" r:id="rId47"/>
    <p:sldId id="275" r:id="rId48"/>
    <p:sldId id="278" r:id="rId49"/>
    <p:sldId id="302" r:id="rId50"/>
    <p:sldId id="285" r:id="rId51"/>
    <p:sldId id="462" r:id="rId52"/>
    <p:sldId id="277" r:id="rId53"/>
    <p:sldId id="480" r:id="rId54"/>
    <p:sldId id="481" r:id="rId55"/>
    <p:sldId id="482" r:id="rId56"/>
    <p:sldId id="483" r:id="rId57"/>
    <p:sldId id="484" r:id="rId58"/>
    <p:sldId id="485" r:id="rId59"/>
    <p:sldId id="486" r:id="rId60"/>
    <p:sldId id="487" r:id="rId61"/>
    <p:sldId id="488" r:id="rId62"/>
    <p:sldId id="489" r:id="rId63"/>
    <p:sldId id="451" r:id="rId64"/>
    <p:sldId id="495" r:id="rId65"/>
    <p:sldId id="479" r:id="rId66"/>
    <p:sldId id="494" r:id="rId67"/>
    <p:sldId id="472" r:id="rId68"/>
    <p:sldId id="473" r:id="rId69"/>
    <p:sldId id="474"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E59218-30C9-4565-8D92-16A75A63EB44}">
          <p14:sldIdLst>
            <p14:sldId id="431"/>
            <p14:sldId id="363"/>
            <p14:sldId id="433"/>
            <p14:sldId id="496"/>
            <p14:sldId id="436"/>
            <p14:sldId id="437"/>
            <p14:sldId id="452"/>
            <p14:sldId id="441"/>
            <p14:sldId id="432"/>
            <p14:sldId id="447"/>
            <p14:sldId id="365"/>
            <p14:sldId id="438"/>
            <p14:sldId id="439"/>
            <p14:sldId id="440"/>
            <p14:sldId id="442"/>
            <p14:sldId id="443"/>
            <p14:sldId id="445"/>
            <p14:sldId id="475"/>
            <p14:sldId id="356"/>
            <p14:sldId id="460"/>
            <p14:sldId id="461"/>
            <p14:sldId id="476"/>
            <p14:sldId id="491"/>
            <p14:sldId id="492"/>
            <p14:sldId id="490"/>
            <p14:sldId id="493"/>
            <p14:sldId id="466"/>
            <p14:sldId id="296"/>
            <p14:sldId id="297"/>
            <p14:sldId id="467"/>
            <p14:sldId id="468"/>
            <p14:sldId id="300"/>
            <p14:sldId id="469"/>
            <p14:sldId id="470"/>
            <p14:sldId id="478"/>
            <p14:sldId id="463"/>
            <p14:sldId id="304"/>
            <p14:sldId id="305"/>
            <p14:sldId id="306"/>
            <p14:sldId id="307"/>
            <p14:sldId id="308"/>
            <p14:sldId id="309"/>
            <p14:sldId id="310"/>
          </p14:sldIdLst>
        </p14:section>
        <p14:section name="Untitled Section" id="{DD980F7E-46BA-4292-A597-89AD9DC8FBC4}">
          <p14:sldIdLst>
            <p14:sldId id="275"/>
            <p14:sldId id="278"/>
            <p14:sldId id="302"/>
            <p14:sldId id="285"/>
            <p14:sldId id="462"/>
            <p14:sldId id="277"/>
            <p14:sldId id="480"/>
            <p14:sldId id="481"/>
            <p14:sldId id="482"/>
            <p14:sldId id="483"/>
            <p14:sldId id="484"/>
            <p14:sldId id="485"/>
            <p14:sldId id="486"/>
            <p14:sldId id="487"/>
            <p14:sldId id="488"/>
            <p14:sldId id="489"/>
            <p14:sldId id="451"/>
            <p14:sldId id="495"/>
            <p14:sldId id="479"/>
            <p14:sldId id="494"/>
            <p14:sldId id="472"/>
            <p14:sldId id="473"/>
            <p14:sldId id="4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5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75376" autoAdjust="0"/>
  </p:normalViewPr>
  <p:slideViewPr>
    <p:cSldViewPr snapToGrid="0">
      <p:cViewPr varScale="1">
        <p:scale>
          <a:sx n="86" d="100"/>
          <a:sy n="86" d="100"/>
        </p:scale>
        <p:origin x="13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AF271C-D5DD-4AEC-B94D-A808DC87F581}" type="datetimeFigureOut">
              <a:rPr lang="en-US" smtClean="0"/>
              <a:t>1/20/2021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0D81B4-D7CE-4CE6-8B06-96B8A7858DFC}" type="slidenum">
              <a:rPr lang="en-US" smtClean="0"/>
              <a:t>‹#›</a:t>
            </a:fld>
            <a:endParaRPr lang="en-US"/>
          </a:p>
        </p:txBody>
      </p:sp>
    </p:spTree>
    <p:extLst>
      <p:ext uri="{BB962C8B-B14F-4D97-AF65-F5344CB8AC3E}">
        <p14:creationId xmlns:p14="http://schemas.microsoft.com/office/powerpoint/2010/main" val="323807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D81B4-D7CE-4CE6-8B06-96B8A7858DFC}" type="slidenum">
              <a:rPr lang="en-US" smtClean="0"/>
              <a:t>1</a:t>
            </a:fld>
            <a:endParaRPr lang="en-US"/>
          </a:p>
        </p:txBody>
      </p:sp>
    </p:spTree>
    <p:extLst>
      <p:ext uri="{BB962C8B-B14F-4D97-AF65-F5344CB8AC3E}">
        <p14:creationId xmlns:p14="http://schemas.microsoft.com/office/powerpoint/2010/main" val="224851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0D81B4-D7CE-4CE6-8B06-96B8A7858DFC}" type="slidenum">
              <a:rPr lang="en-US" smtClean="0"/>
              <a:t>14</a:t>
            </a:fld>
            <a:endParaRPr lang="en-US"/>
          </a:p>
        </p:txBody>
      </p:sp>
    </p:spTree>
    <p:extLst>
      <p:ext uri="{BB962C8B-B14F-4D97-AF65-F5344CB8AC3E}">
        <p14:creationId xmlns:p14="http://schemas.microsoft.com/office/powerpoint/2010/main" val="290707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D81B4-D7CE-4CE6-8B06-96B8A7858DFC}" type="slidenum">
              <a:rPr lang="en-US" smtClean="0"/>
              <a:t>18</a:t>
            </a:fld>
            <a:endParaRPr lang="en-US"/>
          </a:p>
        </p:txBody>
      </p:sp>
    </p:spTree>
    <p:extLst>
      <p:ext uri="{BB962C8B-B14F-4D97-AF65-F5344CB8AC3E}">
        <p14:creationId xmlns:p14="http://schemas.microsoft.com/office/powerpoint/2010/main" val="316192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4F546-A39D-46DA-A102-8A1A203CE33C}" type="slidenum">
              <a:rPr lang="en-US" smtClean="0"/>
              <a:t>36</a:t>
            </a:fld>
            <a:endParaRPr lang="en-US"/>
          </a:p>
        </p:txBody>
      </p:sp>
    </p:spTree>
    <p:extLst>
      <p:ext uri="{BB962C8B-B14F-4D97-AF65-F5344CB8AC3E}">
        <p14:creationId xmlns:p14="http://schemas.microsoft.com/office/powerpoint/2010/main" val="98845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D81B4-D7CE-4CE6-8B06-96B8A7858DFC}" type="slidenum">
              <a:rPr lang="en-US" smtClean="0"/>
              <a:t>60</a:t>
            </a:fld>
            <a:endParaRPr lang="en-US"/>
          </a:p>
        </p:txBody>
      </p:sp>
    </p:spTree>
    <p:extLst>
      <p:ext uri="{BB962C8B-B14F-4D97-AF65-F5344CB8AC3E}">
        <p14:creationId xmlns:p14="http://schemas.microsoft.com/office/powerpoint/2010/main" val="321722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D81B4-D7CE-4CE6-8B06-96B8A7858DFC}" type="slidenum">
              <a:rPr lang="en-US" smtClean="0"/>
              <a:t>64</a:t>
            </a:fld>
            <a:endParaRPr lang="en-US"/>
          </a:p>
        </p:txBody>
      </p:sp>
    </p:spTree>
    <p:extLst>
      <p:ext uri="{BB962C8B-B14F-4D97-AF65-F5344CB8AC3E}">
        <p14:creationId xmlns:p14="http://schemas.microsoft.com/office/powerpoint/2010/main" val="253783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D81B4-D7CE-4CE6-8B06-96B8A7858DFC}" type="slidenum">
              <a:rPr lang="en-US" smtClean="0"/>
              <a:t>65</a:t>
            </a:fld>
            <a:endParaRPr lang="en-US"/>
          </a:p>
        </p:txBody>
      </p:sp>
    </p:spTree>
    <p:extLst>
      <p:ext uri="{BB962C8B-B14F-4D97-AF65-F5344CB8AC3E}">
        <p14:creationId xmlns:p14="http://schemas.microsoft.com/office/powerpoint/2010/main" val="342519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087DF7C8-789D-4318-A10E-5636096E4A6D}" type="datetime1">
              <a:rPr lang="en-US" smtClean="0"/>
              <a:t>1/20/2021</a:t>
            </a:fld>
            <a:endParaRPr lang="en-US" dirty="0"/>
          </a:p>
        </p:txBody>
      </p:sp>
      <p:sp>
        <p:nvSpPr>
          <p:cNvPr id="5" name="Footer Placeholder 4"/>
          <p:cNvSpPr>
            <a:spLocks noGrp="1"/>
          </p:cNvSpPr>
          <p:nvPr>
            <p:ph type="ftr" sz="quarter" idx="11"/>
          </p:nvPr>
        </p:nvSpPr>
        <p:spPr/>
        <p:txBody>
          <a:bodyPr/>
          <a:lstStyle/>
          <a:p>
            <a:r>
              <a:rPr lang="en-US"/>
              <a:t>MIS 5214 Security Architecture</a:t>
            </a:r>
          </a:p>
        </p:txBody>
      </p:sp>
      <p:sp>
        <p:nvSpPr>
          <p:cNvPr id="6" name="Slide Number Placeholder 5"/>
          <p:cNvSpPr>
            <a:spLocks noGrp="1"/>
          </p:cNvSpPr>
          <p:nvPr>
            <p:ph type="sldNum" sz="quarter" idx="12"/>
          </p:nvPr>
        </p:nvSpPr>
        <p:spPr/>
        <p:txBody>
          <a:bodyPr/>
          <a:lstStyle/>
          <a:p>
            <a:fld id="{897A1499-6B4C-4387-B469-C39F01BECDDF}" type="slidenum">
              <a:rPr lang="en-US" smtClean="0"/>
              <a:t>‹#›</a:t>
            </a:fld>
            <a:endParaRPr lang="en-US"/>
          </a:p>
        </p:txBody>
      </p:sp>
    </p:spTree>
    <p:extLst>
      <p:ext uri="{BB962C8B-B14F-4D97-AF65-F5344CB8AC3E}">
        <p14:creationId xmlns:p14="http://schemas.microsoft.com/office/powerpoint/2010/main" val="194278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B01A4D-D3C4-4D53-A86A-2B81477D3AA3}" type="datetime1">
              <a:rPr lang="en-US" smtClean="0"/>
              <a:t>1/20/2021</a:t>
            </a:fld>
            <a:endParaRPr lang="en-US"/>
          </a:p>
        </p:txBody>
      </p:sp>
      <p:sp>
        <p:nvSpPr>
          <p:cNvPr id="5" name="Footer Placeholder 4"/>
          <p:cNvSpPr>
            <a:spLocks noGrp="1"/>
          </p:cNvSpPr>
          <p:nvPr>
            <p:ph type="ftr" sz="quarter" idx="11"/>
          </p:nvPr>
        </p:nvSpPr>
        <p:spPr/>
        <p:txBody>
          <a:bodyPr/>
          <a:lstStyle/>
          <a:p>
            <a:r>
              <a:rPr lang="en-US"/>
              <a:t>MIS 5214 Security Architecture</a:t>
            </a:r>
          </a:p>
        </p:txBody>
      </p:sp>
      <p:sp>
        <p:nvSpPr>
          <p:cNvPr id="6" name="Slide Number Placeholder 5"/>
          <p:cNvSpPr>
            <a:spLocks noGrp="1"/>
          </p:cNvSpPr>
          <p:nvPr>
            <p:ph type="sldNum" sz="quarter" idx="12"/>
          </p:nvPr>
        </p:nvSpPr>
        <p:spPr/>
        <p:txBody>
          <a:bodyPr/>
          <a:lstStyle/>
          <a:p>
            <a:fld id="{897A1499-6B4C-4387-B469-C39F01BECDDF}" type="slidenum">
              <a:rPr lang="en-US" smtClean="0"/>
              <a:t>‹#›</a:t>
            </a:fld>
            <a:endParaRPr lang="en-US"/>
          </a:p>
        </p:txBody>
      </p:sp>
    </p:spTree>
    <p:extLst>
      <p:ext uri="{BB962C8B-B14F-4D97-AF65-F5344CB8AC3E}">
        <p14:creationId xmlns:p14="http://schemas.microsoft.com/office/powerpoint/2010/main" val="235910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2F9862D-D09E-4ED5-9DE9-66C4646B8BDF}" type="datetime1">
              <a:rPr lang="en-US" smtClean="0"/>
              <a:t>1/20/2021</a:t>
            </a:fld>
            <a:endParaRPr lang="en-US"/>
          </a:p>
        </p:txBody>
      </p:sp>
      <p:sp>
        <p:nvSpPr>
          <p:cNvPr id="5" name="Footer Placeholder 4"/>
          <p:cNvSpPr>
            <a:spLocks noGrp="1"/>
          </p:cNvSpPr>
          <p:nvPr>
            <p:ph type="ftr" sz="quarter" idx="11"/>
          </p:nvPr>
        </p:nvSpPr>
        <p:spPr/>
        <p:txBody>
          <a:bodyPr/>
          <a:lstStyle/>
          <a:p>
            <a:r>
              <a:rPr lang="en-US"/>
              <a:t>MIS 5214 Security Architecture</a:t>
            </a:r>
          </a:p>
        </p:txBody>
      </p:sp>
      <p:sp>
        <p:nvSpPr>
          <p:cNvPr id="6" name="Slide Number Placeholder 5"/>
          <p:cNvSpPr>
            <a:spLocks noGrp="1"/>
          </p:cNvSpPr>
          <p:nvPr>
            <p:ph type="sldNum" sz="quarter" idx="12"/>
          </p:nvPr>
        </p:nvSpPr>
        <p:spPr/>
        <p:txBody>
          <a:bodyPr/>
          <a:lstStyle/>
          <a:p>
            <a:fld id="{897A1499-6B4C-4387-B469-C39F01BECDDF}" type="slidenum">
              <a:rPr lang="en-US" smtClean="0"/>
              <a:t>‹#›</a:t>
            </a:fld>
            <a:endParaRPr lang="en-US"/>
          </a:p>
        </p:txBody>
      </p:sp>
    </p:spTree>
    <p:extLst>
      <p:ext uri="{BB962C8B-B14F-4D97-AF65-F5344CB8AC3E}">
        <p14:creationId xmlns:p14="http://schemas.microsoft.com/office/powerpoint/2010/main" val="126487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64513D35-516C-48BA-AA14-65D83E137974}" type="datetime1">
              <a:rPr lang="en-US" smtClean="0"/>
              <a:t>1/20/2021</a:t>
            </a:fld>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92D9248-A979-4803-B1F4-61C773C74C94}" type="slidenum">
              <a:rPr lang="en-US"/>
              <a:pPr>
                <a:defRPr/>
              </a:pPr>
              <a:t>‹#›</a:t>
            </a:fld>
            <a:endParaRPr lang="en-US" dirty="0"/>
          </a:p>
        </p:txBody>
      </p:sp>
      <p:sp>
        <p:nvSpPr>
          <p:cNvPr id="7" name="Text Placeholder 7"/>
          <p:cNvSpPr>
            <a:spLocks noGrp="1"/>
          </p:cNvSpPr>
          <p:nvPr>
            <p:ph type="body" sz="quarter" idx="16" hasCustomPrompt="1"/>
          </p:nvPr>
        </p:nvSpPr>
        <p:spPr>
          <a:xfrm>
            <a:off x="0" y="6629400"/>
            <a:ext cx="11336867" cy="228600"/>
          </a:xfrm>
        </p:spPr>
        <p:txBody>
          <a:bodyPr/>
          <a:lstStyle>
            <a:lvl1pPr marL="0" indent="0" algn="ctr">
              <a:buFontTx/>
              <a:buNone/>
              <a:defRPr sz="1200" b="1" i="1">
                <a:solidFill>
                  <a:srgbClr val="003399"/>
                </a:solidFill>
              </a:defRPr>
            </a:lvl1pPr>
            <a:lvl2pPr marL="0" indent="0" algn="ctr">
              <a:buFontTx/>
              <a:buNone/>
              <a:defRPr sz="1200" b="1" i="1">
                <a:solidFill>
                  <a:srgbClr val="003399"/>
                </a:solidFill>
              </a:defRPr>
            </a:lvl2pPr>
            <a:lvl3pPr marL="0" indent="0" algn="ctr">
              <a:buFontTx/>
              <a:buNone/>
              <a:defRPr sz="1200" b="1" i="1">
                <a:solidFill>
                  <a:srgbClr val="003399"/>
                </a:solidFill>
              </a:defRPr>
            </a:lvl3pPr>
            <a:lvl4pPr marL="0" indent="0" algn="ctr">
              <a:buFontTx/>
              <a:buNone/>
              <a:defRPr sz="1200" b="1" i="1">
                <a:solidFill>
                  <a:srgbClr val="003399"/>
                </a:solidFill>
              </a:defRPr>
            </a:lvl4pPr>
            <a:lvl5pPr marL="0" indent="0" algn="ctr">
              <a:buFontTx/>
              <a:buNone/>
              <a:defRPr sz="1200" b="1" i="1">
                <a:solidFill>
                  <a:srgbClr val="003399"/>
                </a:solidFill>
              </a:defRPr>
            </a:lvl5pPr>
          </a:lstStyle>
          <a:p>
            <a:pPr lvl="0"/>
            <a:r>
              <a:rPr lang="en-US" dirty="0"/>
              <a:t>Click to add section indicator OR presentation name</a:t>
            </a:r>
          </a:p>
        </p:txBody>
      </p:sp>
    </p:spTree>
    <p:extLst>
      <p:ext uri="{BB962C8B-B14F-4D97-AF65-F5344CB8AC3E}">
        <p14:creationId xmlns:p14="http://schemas.microsoft.com/office/powerpoint/2010/main" val="334297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0FB8BD9-A079-47D0-9A36-313AC8DD3025}" type="datetime1">
              <a:rPr lang="en-US" smtClean="0"/>
              <a:t>1/20/2021</a:t>
            </a:fld>
            <a:endParaRPr lang="en-US"/>
          </a:p>
        </p:txBody>
      </p:sp>
      <p:sp>
        <p:nvSpPr>
          <p:cNvPr id="5" name="Footer Placeholder 4"/>
          <p:cNvSpPr>
            <a:spLocks noGrp="1"/>
          </p:cNvSpPr>
          <p:nvPr>
            <p:ph type="ftr" sz="quarter" idx="11"/>
          </p:nvPr>
        </p:nvSpPr>
        <p:spPr/>
        <p:txBody>
          <a:bodyPr/>
          <a:lstStyle/>
          <a:p>
            <a:r>
              <a:rPr lang="en-US"/>
              <a:t>MIS 5214 Security Architecture</a:t>
            </a:r>
          </a:p>
        </p:txBody>
      </p:sp>
      <p:sp>
        <p:nvSpPr>
          <p:cNvPr id="6" name="Slide Number Placeholder 5"/>
          <p:cNvSpPr>
            <a:spLocks noGrp="1"/>
          </p:cNvSpPr>
          <p:nvPr>
            <p:ph type="sldNum" sz="quarter" idx="12"/>
          </p:nvPr>
        </p:nvSpPr>
        <p:spPr/>
        <p:txBody>
          <a:bodyPr/>
          <a:lstStyle/>
          <a:p>
            <a:fld id="{897A1499-6B4C-4387-B469-C39F01BECDDF}" type="slidenum">
              <a:rPr lang="en-US" smtClean="0"/>
              <a:t>‹#›</a:t>
            </a:fld>
            <a:endParaRPr lang="en-US"/>
          </a:p>
        </p:txBody>
      </p:sp>
    </p:spTree>
    <p:extLst>
      <p:ext uri="{BB962C8B-B14F-4D97-AF65-F5344CB8AC3E}">
        <p14:creationId xmlns:p14="http://schemas.microsoft.com/office/powerpoint/2010/main" val="18807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F747A95-1A5A-4025-ACA9-0C1987FBC822}" type="datetime1">
              <a:rPr lang="en-US" smtClean="0"/>
              <a:t>1/20/2021</a:t>
            </a:fld>
            <a:endParaRPr lang="en-US"/>
          </a:p>
        </p:txBody>
      </p:sp>
      <p:sp>
        <p:nvSpPr>
          <p:cNvPr id="5" name="Footer Placeholder 4"/>
          <p:cNvSpPr>
            <a:spLocks noGrp="1"/>
          </p:cNvSpPr>
          <p:nvPr>
            <p:ph type="ftr" sz="quarter" idx="11"/>
          </p:nvPr>
        </p:nvSpPr>
        <p:spPr/>
        <p:txBody>
          <a:bodyPr/>
          <a:lstStyle/>
          <a:p>
            <a:r>
              <a:rPr lang="en-US"/>
              <a:t>MIS 5214 Security Architecture</a:t>
            </a:r>
          </a:p>
        </p:txBody>
      </p:sp>
      <p:sp>
        <p:nvSpPr>
          <p:cNvPr id="6" name="Slide Number Placeholder 5"/>
          <p:cNvSpPr>
            <a:spLocks noGrp="1"/>
          </p:cNvSpPr>
          <p:nvPr>
            <p:ph type="sldNum" sz="quarter" idx="12"/>
          </p:nvPr>
        </p:nvSpPr>
        <p:spPr/>
        <p:txBody>
          <a:bodyPr/>
          <a:lstStyle/>
          <a:p>
            <a:fld id="{897A1499-6B4C-4387-B469-C39F01BECDDF}" type="slidenum">
              <a:rPr lang="en-US" smtClean="0"/>
              <a:t>‹#›</a:t>
            </a:fld>
            <a:endParaRPr lang="en-US"/>
          </a:p>
        </p:txBody>
      </p:sp>
    </p:spTree>
    <p:extLst>
      <p:ext uri="{BB962C8B-B14F-4D97-AF65-F5344CB8AC3E}">
        <p14:creationId xmlns:p14="http://schemas.microsoft.com/office/powerpoint/2010/main" val="17177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5DC42DE-C70A-4A0D-BAC0-AC1F9167A2EE}" type="datetime1">
              <a:rPr lang="en-US" smtClean="0"/>
              <a:t>1/20/2021</a:t>
            </a:fld>
            <a:endParaRPr lang="en-US"/>
          </a:p>
        </p:txBody>
      </p:sp>
      <p:sp>
        <p:nvSpPr>
          <p:cNvPr id="6" name="Footer Placeholder 5"/>
          <p:cNvSpPr>
            <a:spLocks noGrp="1"/>
          </p:cNvSpPr>
          <p:nvPr>
            <p:ph type="ftr" sz="quarter" idx="11"/>
          </p:nvPr>
        </p:nvSpPr>
        <p:spPr/>
        <p:txBody>
          <a:bodyPr/>
          <a:lstStyle/>
          <a:p>
            <a:r>
              <a:rPr lang="en-US"/>
              <a:t>MIS 5214 Security Architecture</a:t>
            </a:r>
          </a:p>
        </p:txBody>
      </p:sp>
      <p:sp>
        <p:nvSpPr>
          <p:cNvPr id="7" name="Slide Number Placeholder 6"/>
          <p:cNvSpPr>
            <a:spLocks noGrp="1"/>
          </p:cNvSpPr>
          <p:nvPr>
            <p:ph type="sldNum" sz="quarter" idx="12"/>
          </p:nvPr>
        </p:nvSpPr>
        <p:spPr/>
        <p:txBody>
          <a:bodyPr/>
          <a:lstStyle/>
          <a:p>
            <a:fld id="{897A1499-6B4C-4387-B469-C39F01BECDDF}" type="slidenum">
              <a:rPr lang="en-US" smtClean="0"/>
              <a:t>‹#›</a:t>
            </a:fld>
            <a:endParaRPr lang="en-US"/>
          </a:p>
        </p:txBody>
      </p:sp>
    </p:spTree>
    <p:extLst>
      <p:ext uri="{BB962C8B-B14F-4D97-AF65-F5344CB8AC3E}">
        <p14:creationId xmlns:p14="http://schemas.microsoft.com/office/powerpoint/2010/main" val="428340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C7E0905-91FC-4BD2-92B5-92BDB25FE578}" type="datetime1">
              <a:rPr lang="en-US" smtClean="0"/>
              <a:t>1/20/2021</a:t>
            </a:fld>
            <a:endParaRPr lang="en-US"/>
          </a:p>
        </p:txBody>
      </p:sp>
      <p:sp>
        <p:nvSpPr>
          <p:cNvPr id="8" name="Footer Placeholder 7"/>
          <p:cNvSpPr>
            <a:spLocks noGrp="1"/>
          </p:cNvSpPr>
          <p:nvPr>
            <p:ph type="ftr" sz="quarter" idx="11"/>
          </p:nvPr>
        </p:nvSpPr>
        <p:spPr/>
        <p:txBody>
          <a:bodyPr/>
          <a:lstStyle/>
          <a:p>
            <a:r>
              <a:rPr lang="en-US"/>
              <a:t>MIS 5214 Security Architecture</a:t>
            </a:r>
          </a:p>
        </p:txBody>
      </p:sp>
      <p:sp>
        <p:nvSpPr>
          <p:cNvPr id="9" name="Slide Number Placeholder 8"/>
          <p:cNvSpPr>
            <a:spLocks noGrp="1"/>
          </p:cNvSpPr>
          <p:nvPr>
            <p:ph type="sldNum" sz="quarter" idx="12"/>
          </p:nvPr>
        </p:nvSpPr>
        <p:spPr/>
        <p:txBody>
          <a:bodyPr/>
          <a:lstStyle/>
          <a:p>
            <a:fld id="{897A1499-6B4C-4387-B469-C39F01BECDDF}" type="slidenum">
              <a:rPr lang="en-US" smtClean="0"/>
              <a:t>‹#›</a:t>
            </a:fld>
            <a:endParaRPr lang="en-US"/>
          </a:p>
        </p:txBody>
      </p:sp>
    </p:spTree>
    <p:extLst>
      <p:ext uri="{BB962C8B-B14F-4D97-AF65-F5344CB8AC3E}">
        <p14:creationId xmlns:p14="http://schemas.microsoft.com/office/powerpoint/2010/main" val="160350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5C09825-3F24-4A45-A729-1322E5B7CE27}" type="datetime1">
              <a:rPr lang="en-US" smtClean="0"/>
              <a:t>1/20/2021</a:t>
            </a:fld>
            <a:endParaRPr lang="en-US"/>
          </a:p>
        </p:txBody>
      </p:sp>
      <p:sp>
        <p:nvSpPr>
          <p:cNvPr id="4" name="Footer Placeholder 3"/>
          <p:cNvSpPr>
            <a:spLocks noGrp="1"/>
          </p:cNvSpPr>
          <p:nvPr>
            <p:ph type="ftr" sz="quarter" idx="11"/>
          </p:nvPr>
        </p:nvSpPr>
        <p:spPr/>
        <p:txBody>
          <a:bodyPr/>
          <a:lstStyle/>
          <a:p>
            <a:r>
              <a:rPr lang="en-US"/>
              <a:t>MIS 5214 Security Architecture</a:t>
            </a:r>
          </a:p>
        </p:txBody>
      </p:sp>
      <p:sp>
        <p:nvSpPr>
          <p:cNvPr id="5" name="Slide Number Placeholder 4"/>
          <p:cNvSpPr>
            <a:spLocks noGrp="1"/>
          </p:cNvSpPr>
          <p:nvPr>
            <p:ph type="sldNum" sz="quarter" idx="12"/>
          </p:nvPr>
        </p:nvSpPr>
        <p:spPr/>
        <p:txBody>
          <a:bodyPr/>
          <a:lstStyle/>
          <a:p>
            <a:fld id="{897A1499-6B4C-4387-B469-C39F01BECDDF}" type="slidenum">
              <a:rPr lang="en-US" smtClean="0"/>
              <a:t>‹#›</a:t>
            </a:fld>
            <a:endParaRPr lang="en-US"/>
          </a:p>
        </p:txBody>
      </p:sp>
    </p:spTree>
    <p:extLst>
      <p:ext uri="{BB962C8B-B14F-4D97-AF65-F5344CB8AC3E}">
        <p14:creationId xmlns:p14="http://schemas.microsoft.com/office/powerpoint/2010/main" val="185336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44380E5-3CB1-4BA2-BF09-605EA0E4DA3C}" type="datetime1">
              <a:rPr lang="en-US" smtClean="0"/>
              <a:t>1/20/2021</a:t>
            </a:fld>
            <a:endParaRPr lang="en-US"/>
          </a:p>
        </p:txBody>
      </p:sp>
      <p:sp>
        <p:nvSpPr>
          <p:cNvPr id="3" name="Footer Placeholder 2"/>
          <p:cNvSpPr>
            <a:spLocks noGrp="1"/>
          </p:cNvSpPr>
          <p:nvPr>
            <p:ph type="ftr" sz="quarter" idx="11"/>
          </p:nvPr>
        </p:nvSpPr>
        <p:spPr/>
        <p:txBody>
          <a:bodyPr/>
          <a:lstStyle/>
          <a:p>
            <a:r>
              <a:rPr lang="en-US"/>
              <a:t>MIS 5214 Security Architecture</a:t>
            </a:r>
          </a:p>
        </p:txBody>
      </p:sp>
      <p:sp>
        <p:nvSpPr>
          <p:cNvPr id="4" name="Slide Number Placeholder 3"/>
          <p:cNvSpPr>
            <a:spLocks noGrp="1"/>
          </p:cNvSpPr>
          <p:nvPr>
            <p:ph type="sldNum" sz="quarter" idx="12"/>
          </p:nvPr>
        </p:nvSpPr>
        <p:spPr/>
        <p:txBody>
          <a:bodyPr/>
          <a:lstStyle/>
          <a:p>
            <a:fld id="{897A1499-6B4C-4387-B469-C39F01BECDDF}" type="slidenum">
              <a:rPr lang="en-US" smtClean="0"/>
              <a:t>‹#›</a:t>
            </a:fld>
            <a:endParaRPr lang="en-US"/>
          </a:p>
        </p:txBody>
      </p:sp>
    </p:spTree>
    <p:extLst>
      <p:ext uri="{BB962C8B-B14F-4D97-AF65-F5344CB8AC3E}">
        <p14:creationId xmlns:p14="http://schemas.microsoft.com/office/powerpoint/2010/main" val="274881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AB203B5-0B15-4D6C-95CA-A50D42458329}" type="datetime1">
              <a:rPr lang="en-US" smtClean="0"/>
              <a:t>1/20/2021</a:t>
            </a:fld>
            <a:endParaRPr lang="en-US"/>
          </a:p>
        </p:txBody>
      </p:sp>
      <p:sp>
        <p:nvSpPr>
          <p:cNvPr id="6" name="Footer Placeholder 5"/>
          <p:cNvSpPr>
            <a:spLocks noGrp="1"/>
          </p:cNvSpPr>
          <p:nvPr>
            <p:ph type="ftr" sz="quarter" idx="11"/>
          </p:nvPr>
        </p:nvSpPr>
        <p:spPr/>
        <p:txBody>
          <a:bodyPr/>
          <a:lstStyle/>
          <a:p>
            <a:r>
              <a:rPr lang="en-US"/>
              <a:t>MIS 5214 Security Architecture</a:t>
            </a:r>
          </a:p>
        </p:txBody>
      </p:sp>
      <p:sp>
        <p:nvSpPr>
          <p:cNvPr id="7" name="Slide Number Placeholder 6"/>
          <p:cNvSpPr>
            <a:spLocks noGrp="1"/>
          </p:cNvSpPr>
          <p:nvPr>
            <p:ph type="sldNum" sz="quarter" idx="12"/>
          </p:nvPr>
        </p:nvSpPr>
        <p:spPr/>
        <p:txBody>
          <a:bodyPr/>
          <a:lstStyle/>
          <a:p>
            <a:fld id="{897A1499-6B4C-4387-B469-C39F01BECDDF}" type="slidenum">
              <a:rPr lang="en-US" smtClean="0"/>
              <a:t>‹#›</a:t>
            </a:fld>
            <a:endParaRPr lang="en-US"/>
          </a:p>
        </p:txBody>
      </p:sp>
    </p:spTree>
    <p:extLst>
      <p:ext uri="{BB962C8B-B14F-4D97-AF65-F5344CB8AC3E}">
        <p14:creationId xmlns:p14="http://schemas.microsoft.com/office/powerpoint/2010/main" val="81938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9A9960-A0E8-48A1-826D-686B08E413DB}" type="datetime1">
              <a:rPr lang="en-US" smtClean="0"/>
              <a:t>1/20/2021</a:t>
            </a:fld>
            <a:endParaRPr lang="en-US"/>
          </a:p>
        </p:txBody>
      </p:sp>
      <p:sp>
        <p:nvSpPr>
          <p:cNvPr id="6" name="Footer Placeholder 5"/>
          <p:cNvSpPr>
            <a:spLocks noGrp="1"/>
          </p:cNvSpPr>
          <p:nvPr>
            <p:ph type="ftr" sz="quarter" idx="11"/>
          </p:nvPr>
        </p:nvSpPr>
        <p:spPr/>
        <p:txBody>
          <a:bodyPr/>
          <a:lstStyle/>
          <a:p>
            <a:r>
              <a:rPr lang="en-US"/>
              <a:t>MIS 5214 Security Architecture</a:t>
            </a:r>
          </a:p>
        </p:txBody>
      </p:sp>
      <p:sp>
        <p:nvSpPr>
          <p:cNvPr id="7" name="Slide Number Placeholder 6"/>
          <p:cNvSpPr>
            <a:spLocks noGrp="1"/>
          </p:cNvSpPr>
          <p:nvPr>
            <p:ph type="sldNum" sz="quarter" idx="12"/>
          </p:nvPr>
        </p:nvSpPr>
        <p:spPr/>
        <p:txBody>
          <a:bodyPr/>
          <a:lstStyle/>
          <a:p>
            <a:fld id="{897A1499-6B4C-4387-B469-C39F01BECDDF}" type="slidenum">
              <a:rPr lang="en-US" smtClean="0"/>
              <a:t>‹#›</a:t>
            </a:fld>
            <a:endParaRPr lang="en-US"/>
          </a:p>
        </p:txBody>
      </p:sp>
    </p:spTree>
    <p:extLst>
      <p:ext uri="{BB962C8B-B14F-4D97-AF65-F5344CB8AC3E}">
        <p14:creationId xmlns:p14="http://schemas.microsoft.com/office/powerpoint/2010/main" val="115042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49"/>
            <a:ext cx="4114800" cy="365125"/>
          </a:xfrm>
          <a:prstGeom prst="rect">
            <a:avLst/>
          </a:prstGeom>
        </p:spPr>
        <p:txBody>
          <a:bodyPr vert="horz" lIns="91440" tIns="45720" rIns="91440" bIns="45720" rtlCol="0" anchor="ctr"/>
          <a:lstStyle>
            <a:lvl1pPr algn="l">
              <a:defRPr sz="1200">
                <a:solidFill>
                  <a:schemeClr val="tx1"/>
                </a:solidFill>
              </a:defRPr>
            </a:lvl1pPr>
          </a:lstStyle>
          <a:p>
            <a:r>
              <a:rPr lang="en-US" dirty="0"/>
              <a:t>MIS 5214 Security Architecture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897A1499-6B4C-4387-B469-C39F01BECDDF}" type="slidenum">
              <a:rPr lang="en-US" smtClean="0"/>
              <a:pPr/>
              <a:t>‹#›</a:t>
            </a:fld>
            <a:endParaRPr lang="en-US" dirty="0"/>
          </a:p>
        </p:txBody>
      </p:sp>
    </p:spTree>
    <p:extLst>
      <p:ext uri="{BB962C8B-B14F-4D97-AF65-F5344CB8AC3E}">
        <p14:creationId xmlns:p14="http://schemas.microsoft.com/office/powerpoint/2010/main" val="3657421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ommunity.mis.temple.edu/mis5214sec004spring2020/welcome-to-security-architecture/"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community.mis.temple.edu/mis5214sec702spring2021/"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hyperlink" Target="https://en.wikipedia.org/wiki/Enterprise_information_security_architectur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en.wikipedia.org/wiki/Enterprise_information_security_architecture" TargetMode="Externa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community.mis.temple.edu/mis5214sec004spring2020/files/2020/01/MIS5214-001_Syllabus_Spring-2020.pdf" TargetMode="External"/><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hyperlink" Target="https://community.mis.temple.edu/mis5214sec001spring2021/files/2020/12/MIS5214-001_Syllabus_Spring-2021a.pdf" TargetMode="External"/><Relationship Id="rId9" Type="http://schemas.openxmlformats.org/officeDocument/2006/relationships/image" Target="../media/image10.png"/><Relationship Id="rId1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fedramp.gov/templates/"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https://community.mis.temple.edu/mis5214sec004spring2020/files/2020/01/MIS5214-001_Syllabus_Spring-2020-A.pdf"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hyperlink" Target="http://community.mis.temple.edu/mis5214sec001sp2018/files/2018/01/nistspecialpublication800-10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ommunity.mis.temple.edu/mis5214sec004spring2020/files/2020/01/FedRAMP-SSP-High-Baseline-Template.docx" TargetMode="External"/><Relationship Id="rId4" Type="http://schemas.openxmlformats.org/officeDocument/2006/relationships/hyperlink" Target="https://nvlpubs.nist.gov/nistpubs/Legacy/SP/nistspecialpublication800-18r1.pdf"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azureforeducation.microsoft.com/devtool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community.mis.temple.edu/mis5214sec001spring2021/category/02-system-security-pla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199" y="1463674"/>
            <a:ext cx="11249025" cy="4479925"/>
          </a:xfrm>
        </p:spPr>
        <p:txBody>
          <a:bodyPr>
            <a:normAutofit/>
          </a:bodyPr>
          <a:lstStyle/>
          <a:p>
            <a:r>
              <a:rPr lang="en-US" sz="4000" dirty="0"/>
              <a:t>Welcome and Introductions</a:t>
            </a:r>
          </a:p>
          <a:p>
            <a:r>
              <a:rPr lang="en-US" sz="4000" dirty="0"/>
              <a:t>Course Introduction Goals </a:t>
            </a:r>
          </a:p>
          <a:p>
            <a:r>
              <a:rPr lang="en-US" sz="4000" dirty="0"/>
              <a:t>Introductory Terminology</a:t>
            </a:r>
          </a:p>
          <a:p>
            <a:r>
              <a:rPr lang="en-US" sz="4000" dirty="0"/>
              <a:t>The Threat Environment</a:t>
            </a:r>
          </a:p>
          <a:p>
            <a:r>
              <a:rPr lang="en-US" sz="4000" dirty="0"/>
              <a:t>Next Week…</a:t>
            </a:r>
          </a:p>
        </p:txBody>
      </p:sp>
      <p:sp>
        <p:nvSpPr>
          <p:cNvPr id="4" name="Footer Placeholder 3">
            <a:extLst>
              <a:ext uri="{FF2B5EF4-FFF2-40B4-BE49-F238E27FC236}">
                <a16:creationId xmlns:a16="http://schemas.microsoft.com/office/drawing/2014/main" id="{5D417F41-8446-4B15-A224-FE969BCE5ACD}"/>
              </a:ext>
            </a:extLst>
          </p:cNvPr>
          <p:cNvSpPr>
            <a:spLocks noGrp="1"/>
          </p:cNvSpPr>
          <p:nvPr>
            <p:ph type="ftr" sz="quarter" idx="11"/>
          </p:nvPr>
        </p:nvSpPr>
        <p:spPr>
          <a:xfrm>
            <a:off x="838199" y="6173787"/>
            <a:ext cx="4114800" cy="365125"/>
          </a:xfrm>
        </p:spPr>
        <p:txBody>
          <a:bodyPr/>
          <a:lstStyle/>
          <a:p>
            <a:pPr algn="l"/>
            <a:r>
              <a:rPr lang="en-US" dirty="0">
                <a:solidFill>
                  <a:schemeClr val="tx1"/>
                </a:solidFill>
              </a:rPr>
              <a:t>MIS 5214 Security Architecture</a:t>
            </a:r>
          </a:p>
        </p:txBody>
      </p:sp>
      <p:sp>
        <p:nvSpPr>
          <p:cNvPr id="5" name="Slide Number Placeholder 4">
            <a:extLst>
              <a:ext uri="{FF2B5EF4-FFF2-40B4-BE49-F238E27FC236}">
                <a16:creationId xmlns:a16="http://schemas.microsoft.com/office/drawing/2014/main" id="{AC9D9F98-9F96-40DF-B58F-8B3E646BD7D8}"/>
              </a:ext>
            </a:extLst>
          </p:cNvPr>
          <p:cNvSpPr>
            <a:spLocks noGrp="1"/>
          </p:cNvSpPr>
          <p:nvPr>
            <p:ph type="sldNum" sz="quarter" idx="12"/>
          </p:nvPr>
        </p:nvSpPr>
        <p:spPr/>
        <p:txBody>
          <a:bodyPr/>
          <a:lstStyle/>
          <a:p>
            <a:fld id="{897A1499-6B4C-4387-B469-C39F01BECDDF}" type="slidenum">
              <a:rPr lang="en-US" smtClean="0"/>
              <a:t>1</a:t>
            </a:fld>
            <a:endParaRPr lang="en-US"/>
          </a:p>
        </p:txBody>
      </p:sp>
    </p:spTree>
    <p:extLst>
      <p:ext uri="{BB962C8B-B14F-4D97-AF65-F5344CB8AC3E}">
        <p14:creationId xmlns:p14="http://schemas.microsoft.com/office/powerpoint/2010/main" val="53200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Readings listed under SCHEDULE</a:t>
            </a:r>
          </a:p>
        </p:txBody>
      </p:sp>
      <p:sp>
        <p:nvSpPr>
          <p:cNvPr id="8" name="Slide Number Placeholder 7">
            <a:extLst>
              <a:ext uri="{FF2B5EF4-FFF2-40B4-BE49-F238E27FC236}">
                <a16:creationId xmlns:a16="http://schemas.microsoft.com/office/drawing/2014/main" id="{2021B41E-475A-491F-A4CD-D2C6603D0EAD}"/>
              </a:ext>
            </a:extLst>
          </p:cNvPr>
          <p:cNvSpPr>
            <a:spLocks noGrp="1"/>
          </p:cNvSpPr>
          <p:nvPr>
            <p:ph type="sldNum" sz="quarter" idx="12"/>
          </p:nvPr>
        </p:nvSpPr>
        <p:spPr>
          <a:xfrm>
            <a:off x="9165896" y="6356349"/>
            <a:ext cx="2743200" cy="365125"/>
          </a:xfrm>
        </p:spPr>
        <p:txBody>
          <a:bodyPr/>
          <a:lstStyle/>
          <a:p>
            <a:fld id="{897A1499-6B4C-4387-B469-C39F01BECDDF}" type="slidenum">
              <a:rPr lang="en-US" smtClean="0"/>
              <a:t>10</a:t>
            </a:fld>
            <a:endParaRPr lang="en-US"/>
          </a:p>
        </p:txBody>
      </p:sp>
      <p:sp>
        <p:nvSpPr>
          <p:cNvPr id="12" name="Footer Placeholder 3">
            <a:extLst>
              <a:ext uri="{FF2B5EF4-FFF2-40B4-BE49-F238E27FC236}">
                <a16:creationId xmlns:a16="http://schemas.microsoft.com/office/drawing/2014/main" id="{7BF5C692-11B3-4D9D-90C0-38AB3F5F0C7F}"/>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pic>
        <p:nvPicPr>
          <p:cNvPr id="4" name="Picture 3">
            <a:hlinkClick r:id="rId2"/>
            <a:extLst>
              <a:ext uri="{FF2B5EF4-FFF2-40B4-BE49-F238E27FC236}">
                <a16:creationId xmlns:a16="http://schemas.microsoft.com/office/drawing/2014/main" id="{7CF31493-3562-411C-900F-4925AF41EDFA}"/>
              </a:ext>
            </a:extLst>
          </p:cNvPr>
          <p:cNvPicPr>
            <a:picLocks noChangeAspect="1"/>
          </p:cNvPicPr>
          <p:nvPr/>
        </p:nvPicPr>
        <p:blipFill>
          <a:blip r:embed="rId3"/>
          <a:stretch>
            <a:fillRect/>
          </a:stretch>
        </p:blipFill>
        <p:spPr>
          <a:xfrm>
            <a:off x="2414772" y="1010881"/>
            <a:ext cx="7894715" cy="5078634"/>
          </a:xfrm>
          <a:prstGeom prst="rect">
            <a:avLst/>
          </a:prstGeom>
        </p:spPr>
      </p:pic>
      <p:pic>
        <p:nvPicPr>
          <p:cNvPr id="5" name="Picture 4">
            <a:extLst>
              <a:ext uri="{FF2B5EF4-FFF2-40B4-BE49-F238E27FC236}">
                <a16:creationId xmlns:a16="http://schemas.microsoft.com/office/drawing/2014/main" id="{7CE9CCA4-139C-41EF-B65D-F6A5A796EDF6}"/>
              </a:ext>
            </a:extLst>
          </p:cNvPr>
          <p:cNvPicPr>
            <a:picLocks noChangeAspect="1"/>
          </p:cNvPicPr>
          <p:nvPr/>
        </p:nvPicPr>
        <p:blipFill>
          <a:blip r:embed="rId4"/>
          <a:stretch>
            <a:fillRect/>
          </a:stretch>
        </p:blipFill>
        <p:spPr>
          <a:xfrm>
            <a:off x="282904" y="3735445"/>
            <a:ext cx="7504034" cy="2694537"/>
          </a:xfrm>
          <a:prstGeom prst="rect">
            <a:avLst/>
          </a:prstGeom>
          <a:ln w="19050">
            <a:solidFill>
              <a:schemeClr val="tx1"/>
            </a:solidFill>
          </a:ln>
        </p:spPr>
      </p:pic>
    </p:spTree>
    <p:extLst>
      <p:ext uri="{BB962C8B-B14F-4D97-AF65-F5344CB8AC3E}">
        <p14:creationId xmlns:p14="http://schemas.microsoft.com/office/powerpoint/2010/main" val="109683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93"/>
            <a:ext cx="10515600" cy="1325563"/>
          </a:xfrm>
        </p:spPr>
        <p:txBody>
          <a:bodyPr/>
          <a:lstStyle/>
          <a:p>
            <a:r>
              <a:rPr lang="en-US" b="1" dirty="0"/>
              <a:t>Grading</a:t>
            </a:r>
          </a:p>
        </p:txBody>
      </p:sp>
      <p:sp>
        <p:nvSpPr>
          <p:cNvPr id="4" name="Footer Placeholder 3">
            <a:extLst>
              <a:ext uri="{FF2B5EF4-FFF2-40B4-BE49-F238E27FC236}">
                <a16:creationId xmlns:a16="http://schemas.microsoft.com/office/drawing/2014/main" id="{D9880904-274E-4277-8679-5A9DB056052B}"/>
              </a:ext>
            </a:extLst>
          </p:cNvPr>
          <p:cNvSpPr>
            <a:spLocks noGrp="1"/>
          </p:cNvSpPr>
          <p:nvPr>
            <p:ph type="ftr" sz="quarter" idx="11"/>
          </p:nvPr>
        </p:nvSpPr>
        <p:spPr/>
        <p:txBody>
          <a:bodyPr/>
          <a:lstStyle/>
          <a:p>
            <a:r>
              <a:rPr lang="en-US" dirty="0"/>
              <a:t>MIS 5214 Security Architecture</a:t>
            </a:r>
          </a:p>
        </p:txBody>
      </p:sp>
      <p:sp>
        <p:nvSpPr>
          <p:cNvPr id="5" name="Slide Number Placeholder 4">
            <a:extLst>
              <a:ext uri="{FF2B5EF4-FFF2-40B4-BE49-F238E27FC236}">
                <a16:creationId xmlns:a16="http://schemas.microsoft.com/office/drawing/2014/main" id="{0EE4111D-5E9E-4C27-BA76-66535CB18E86}"/>
              </a:ext>
            </a:extLst>
          </p:cNvPr>
          <p:cNvSpPr>
            <a:spLocks noGrp="1"/>
          </p:cNvSpPr>
          <p:nvPr>
            <p:ph type="sldNum" sz="quarter" idx="12"/>
          </p:nvPr>
        </p:nvSpPr>
        <p:spPr/>
        <p:txBody>
          <a:bodyPr/>
          <a:lstStyle/>
          <a:p>
            <a:fld id="{897A1499-6B4C-4387-B469-C39F01BECDDF}" type="slidenum">
              <a:rPr lang="en-US" smtClean="0"/>
              <a:t>11</a:t>
            </a:fld>
            <a:endParaRPr lang="en-US"/>
          </a:p>
        </p:txBody>
      </p:sp>
      <p:pic>
        <p:nvPicPr>
          <p:cNvPr id="7" name="Picture 6">
            <a:extLst>
              <a:ext uri="{FF2B5EF4-FFF2-40B4-BE49-F238E27FC236}">
                <a16:creationId xmlns:a16="http://schemas.microsoft.com/office/drawing/2014/main" id="{CD8355C4-D4DE-4952-8B58-6D0E1B9B9496}"/>
              </a:ext>
            </a:extLst>
          </p:cNvPr>
          <p:cNvPicPr>
            <a:picLocks noChangeAspect="1"/>
          </p:cNvPicPr>
          <p:nvPr/>
        </p:nvPicPr>
        <p:blipFill>
          <a:blip r:embed="rId2"/>
          <a:stretch>
            <a:fillRect/>
          </a:stretch>
        </p:blipFill>
        <p:spPr>
          <a:xfrm>
            <a:off x="1022883" y="2061132"/>
            <a:ext cx="4942826" cy="2150945"/>
          </a:xfrm>
          <a:prstGeom prst="rect">
            <a:avLst/>
          </a:prstGeom>
        </p:spPr>
      </p:pic>
      <p:pic>
        <p:nvPicPr>
          <p:cNvPr id="9" name="Picture 8">
            <a:extLst>
              <a:ext uri="{FF2B5EF4-FFF2-40B4-BE49-F238E27FC236}">
                <a16:creationId xmlns:a16="http://schemas.microsoft.com/office/drawing/2014/main" id="{DB58C9E4-0E2C-4FA2-A017-9F08A3D634EE}"/>
              </a:ext>
            </a:extLst>
          </p:cNvPr>
          <p:cNvPicPr>
            <a:picLocks noChangeAspect="1"/>
          </p:cNvPicPr>
          <p:nvPr/>
        </p:nvPicPr>
        <p:blipFill>
          <a:blip r:embed="rId3"/>
          <a:stretch>
            <a:fillRect/>
          </a:stretch>
        </p:blipFill>
        <p:spPr>
          <a:xfrm>
            <a:off x="6305001" y="2091083"/>
            <a:ext cx="4346785" cy="2158674"/>
          </a:xfrm>
          <a:prstGeom prst="rect">
            <a:avLst/>
          </a:prstGeom>
        </p:spPr>
      </p:pic>
    </p:spTree>
    <p:extLst>
      <p:ext uri="{BB962C8B-B14F-4D97-AF65-F5344CB8AC3E}">
        <p14:creationId xmlns:p14="http://schemas.microsoft.com/office/powerpoint/2010/main" val="98414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Grading - Assignments</a:t>
            </a:r>
          </a:p>
        </p:txBody>
      </p:sp>
      <p:sp>
        <p:nvSpPr>
          <p:cNvPr id="3" name="Content Placeholder 2"/>
          <p:cNvSpPr>
            <a:spLocks noGrp="1"/>
          </p:cNvSpPr>
          <p:nvPr>
            <p:ph idx="1"/>
          </p:nvPr>
        </p:nvSpPr>
        <p:spPr>
          <a:xfrm>
            <a:off x="368490" y="1514901"/>
            <a:ext cx="11546006" cy="4662062"/>
          </a:xfrm>
        </p:spPr>
        <p:txBody>
          <a:bodyPr>
            <a:normAutofit/>
          </a:bodyPr>
          <a:lstStyle/>
          <a:p>
            <a:pPr marL="514350" indent="-514350">
              <a:buFont typeface="+mj-lt"/>
              <a:buAutoNum type="arabicPeriod"/>
            </a:pPr>
            <a:r>
              <a:rPr lang="en-US" sz="3200" b="1" dirty="0"/>
              <a:t>One Key Point Taken from Each Assigned Reading</a:t>
            </a:r>
          </a:p>
          <a:p>
            <a:pPr marL="457200" lvl="1" indent="0">
              <a:buNone/>
            </a:pPr>
            <a:r>
              <a:rPr lang="en-US" i="1" dirty="0"/>
              <a:t>Post one or two sentences of thoughtful analysis about one key point you took from each assigned reading by </a:t>
            </a:r>
            <a:r>
              <a:rPr lang="en-US" b="1" i="1" dirty="0"/>
              <a:t>midnight Sunday </a:t>
            </a:r>
            <a:r>
              <a:rPr lang="en-US" i="1" dirty="0"/>
              <a:t>the week they are due</a:t>
            </a:r>
            <a:endParaRPr lang="en-US" sz="3600" dirty="0"/>
          </a:p>
          <a:p>
            <a:pPr marL="514350" indent="-514350">
              <a:buFont typeface="+mj-lt"/>
              <a:buAutoNum type="arabicPeriod"/>
            </a:pPr>
            <a:r>
              <a:rPr lang="en-US" sz="3200" b="1" dirty="0"/>
              <a:t>One Question You Would Ask Your Fellow Students to Facilitate Discussion</a:t>
            </a:r>
          </a:p>
          <a:p>
            <a:pPr marL="514350" indent="-514350">
              <a:buFont typeface="+mj-lt"/>
              <a:buAutoNum type="arabicPeriod"/>
            </a:pPr>
            <a:r>
              <a:rPr lang="en-US" sz="3200" b="1" dirty="0"/>
              <a:t>Problem Solving Assignments</a:t>
            </a:r>
          </a:p>
        </p:txBody>
      </p:sp>
      <p:sp>
        <p:nvSpPr>
          <p:cNvPr id="4" name="Footer Placeholder 3">
            <a:extLst>
              <a:ext uri="{FF2B5EF4-FFF2-40B4-BE49-F238E27FC236}">
                <a16:creationId xmlns:a16="http://schemas.microsoft.com/office/drawing/2014/main" id="{BA1608A0-657B-43F8-BE99-17D072B867AC}"/>
              </a:ext>
            </a:extLst>
          </p:cNvPr>
          <p:cNvSpPr>
            <a:spLocks noGrp="1"/>
          </p:cNvSpPr>
          <p:nvPr>
            <p:ph type="ftr" sz="quarter" idx="11"/>
          </p:nvPr>
        </p:nvSpPr>
        <p:spPr/>
        <p:txBody>
          <a:bodyPr/>
          <a:lstStyle/>
          <a:p>
            <a:r>
              <a:rPr lang="en-US" dirty="0"/>
              <a:t>MIS 5214 Security Architecture</a:t>
            </a:r>
          </a:p>
        </p:txBody>
      </p:sp>
      <p:sp>
        <p:nvSpPr>
          <p:cNvPr id="5" name="Slide Number Placeholder 4">
            <a:extLst>
              <a:ext uri="{FF2B5EF4-FFF2-40B4-BE49-F238E27FC236}">
                <a16:creationId xmlns:a16="http://schemas.microsoft.com/office/drawing/2014/main" id="{762532CE-172D-4C7C-BE08-B2D2C48860CF}"/>
              </a:ext>
            </a:extLst>
          </p:cNvPr>
          <p:cNvSpPr>
            <a:spLocks noGrp="1"/>
          </p:cNvSpPr>
          <p:nvPr>
            <p:ph type="sldNum" sz="quarter" idx="12"/>
          </p:nvPr>
        </p:nvSpPr>
        <p:spPr/>
        <p:txBody>
          <a:bodyPr/>
          <a:lstStyle/>
          <a:p>
            <a:fld id="{897A1499-6B4C-4387-B469-C39F01BECDDF}" type="slidenum">
              <a:rPr lang="en-US" smtClean="0"/>
              <a:t>12</a:t>
            </a:fld>
            <a:endParaRPr lang="en-US"/>
          </a:p>
        </p:txBody>
      </p:sp>
    </p:spTree>
    <p:extLst>
      <p:ext uri="{BB962C8B-B14F-4D97-AF65-F5344CB8AC3E}">
        <p14:creationId xmlns:p14="http://schemas.microsoft.com/office/powerpoint/2010/main" val="17427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Grading - Participation</a:t>
            </a:r>
          </a:p>
        </p:txBody>
      </p:sp>
      <p:sp>
        <p:nvSpPr>
          <p:cNvPr id="3" name="Content Placeholder 2"/>
          <p:cNvSpPr>
            <a:spLocks noGrp="1"/>
          </p:cNvSpPr>
          <p:nvPr>
            <p:ph idx="1"/>
          </p:nvPr>
        </p:nvSpPr>
        <p:spPr>
          <a:xfrm>
            <a:off x="838200" y="1325562"/>
            <a:ext cx="10515600" cy="5416431"/>
          </a:xfrm>
        </p:spPr>
        <p:txBody>
          <a:bodyPr>
            <a:normAutofit/>
          </a:bodyPr>
          <a:lstStyle/>
          <a:p>
            <a:pPr marL="514350" indent="-514350">
              <a:buFont typeface="+mj-lt"/>
              <a:buAutoNum type="arabicPeriod"/>
            </a:pPr>
            <a:r>
              <a:rPr lang="en-US" b="1" dirty="0"/>
              <a:t>Comment on your classmates’ discussion questions and/or key points they wrote about taking away from the readings</a:t>
            </a:r>
          </a:p>
          <a:p>
            <a:pPr marL="457200" lvl="1" indent="0">
              <a:buNone/>
            </a:pPr>
            <a:r>
              <a:rPr lang="en-US" i="1" dirty="0"/>
              <a:t>Contribute at least three (3) substantive posts that include your thoughtful answers to their discussion questions and/or comments on the key points made by your classmates about the readings. Your posting of your three comments is due </a:t>
            </a:r>
            <a:r>
              <a:rPr lang="en-US" b="1" i="1" dirty="0"/>
              <a:t>Tuesday</a:t>
            </a:r>
            <a:r>
              <a:rPr lang="en-US" i="1" dirty="0"/>
              <a:t> </a:t>
            </a:r>
            <a:r>
              <a:rPr lang="en-US" b="1" i="1" dirty="0"/>
              <a:t>by noon. </a:t>
            </a:r>
          </a:p>
          <a:p>
            <a:pPr marL="457200" lvl="1" indent="0">
              <a:buNone/>
            </a:pPr>
            <a:endParaRPr lang="en-US" dirty="0"/>
          </a:p>
          <a:p>
            <a:pPr marL="514350" indent="-514350">
              <a:buFont typeface="+mj-lt"/>
              <a:buAutoNum type="arabicPeriod"/>
            </a:pPr>
            <a:r>
              <a:rPr lang="en-US" b="1" dirty="0"/>
              <a:t>Post an “In the News” article (link and brief summary) </a:t>
            </a:r>
          </a:p>
          <a:p>
            <a:pPr marL="457200" lvl="1" indent="0">
              <a:buNone/>
            </a:pPr>
            <a:r>
              <a:rPr lang="en-US" i="1" dirty="0"/>
              <a:t>Be prepared to discuss in class an article you found about a current event in the Information Security arena.  An ideal article would be tied thematically to the topic of the week.  However, any article you find interesting and would like to share is welcome. The deadline for posting is </a:t>
            </a:r>
            <a:r>
              <a:rPr lang="en-US" b="1" i="1" dirty="0"/>
              <a:t>Tuesday by noon. </a:t>
            </a:r>
            <a:r>
              <a:rPr lang="en-US" i="1" dirty="0"/>
              <a:t> </a:t>
            </a:r>
            <a:endParaRPr lang="en-US" b="1" i="1" dirty="0"/>
          </a:p>
          <a:p>
            <a:pPr marL="457200" lvl="1" indent="0">
              <a:buNone/>
            </a:pPr>
            <a:endParaRPr lang="en-US" dirty="0"/>
          </a:p>
        </p:txBody>
      </p:sp>
      <p:sp>
        <p:nvSpPr>
          <p:cNvPr id="4" name="Footer Placeholder 3">
            <a:extLst>
              <a:ext uri="{FF2B5EF4-FFF2-40B4-BE49-F238E27FC236}">
                <a16:creationId xmlns:a16="http://schemas.microsoft.com/office/drawing/2014/main" id="{B5AE259E-A954-451E-A9AE-F9901343BB5E}"/>
              </a:ext>
            </a:extLst>
          </p:cNvPr>
          <p:cNvSpPr>
            <a:spLocks noGrp="1"/>
          </p:cNvSpPr>
          <p:nvPr>
            <p:ph type="ftr" sz="quarter" idx="11"/>
          </p:nvPr>
        </p:nvSpPr>
        <p:spPr/>
        <p:txBody>
          <a:bodyPr/>
          <a:lstStyle/>
          <a:p>
            <a:r>
              <a:rPr lang="en-US" dirty="0"/>
              <a:t>MIS 5214 Security Architecture</a:t>
            </a:r>
          </a:p>
        </p:txBody>
      </p:sp>
      <p:sp>
        <p:nvSpPr>
          <p:cNvPr id="5" name="Slide Number Placeholder 4">
            <a:extLst>
              <a:ext uri="{FF2B5EF4-FFF2-40B4-BE49-F238E27FC236}">
                <a16:creationId xmlns:a16="http://schemas.microsoft.com/office/drawing/2014/main" id="{35AF70B2-1945-46F7-B6CF-19937293EA8F}"/>
              </a:ext>
            </a:extLst>
          </p:cNvPr>
          <p:cNvSpPr>
            <a:spLocks noGrp="1"/>
          </p:cNvSpPr>
          <p:nvPr>
            <p:ph type="sldNum" sz="quarter" idx="12"/>
          </p:nvPr>
        </p:nvSpPr>
        <p:spPr/>
        <p:txBody>
          <a:bodyPr/>
          <a:lstStyle/>
          <a:p>
            <a:fld id="{897A1499-6B4C-4387-B469-C39F01BECDDF}" type="slidenum">
              <a:rPr lang="en-US" smtClean="0"/>
              <a:t>13</a:t>
            </a:fld>
            <a:endParaRPr lang="en-US"/>
          </a:p>
        </p:txBody>
      </p:sp>
    </p:spTree>
    <p:extLst>
      <p:ext uri="{BB962C8B-B14F-4D97-AF65-F5344CB8AC3E}">
        <p14:creationId xmlns:p14="http://schemas.microsoft.com/office/powerpoint/2010/main" val="257724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8D50D8-0167-46EB-B11A-0BB7C5F83234}"/>
              </a:ext>
            </a:extLst>
          </p:cNvPr>
          <p:cNvPicPr>
            <a:picLocks noChangeAspect="1"/>
          </p:cNvPicPr>
          <p:nvPr/>
        </p:nvPicPr>
        <p:blipFill>
          <a:blip r:embed="rId3"/>
          <a:stretch>
            <a:fillRect/>
          </a:stretch>
        </p:blipFill>
        <p:spPr>
          <a:xfrm>
            <a:off x="6698968" y="0"/>
            <a:ext cx="5493032" cy="2248016"/>
          </a:xfrm>
          <a:prstGeom prst="rect">
            <a:avLst/>
          </a:prstGeom>
        </p:spPr>
      </p:pic>
      <p:sp>
        <p:nvSpPr>
          <p:cNvPr id="2" name="Title 1"/>
          <p:cNvSpPr>
            <a:spLocks noGrp="1"/>
          </p:cNvSpPr>
          <p:nvPr>
            <p:ph type="title"/>
          </p:nvPr>
        </p:nvSpPr>
        <p:spPr>
          <a:xfrm>
            <a:off x="0" y="0"/>
            <a:ext cx="10515600" cy="1325563"/>
          </a:xfrm>
        </p:spPr>
        <p:txBody>
          <a:bodyPr/>
          <a:lstStyle/>
          <a:p>
            <a:r>
              <a:rPr lang="en-US" dirty="0"/>
              <a:t>Grading - Case Studies</a:t>
            </a:r>
          </a:p>
        </p:txBody>
      </p:sp>
      <p:sp>
        <p:nvSpPr>
          <p:cNvPr id="3" name="Content Placeholder 2"/>
          <p:cNvSpPr>
            <a:spLocks noGrp="1"/>
          </p:cNvSpPr>
          <p:nvPr>
            <p:ph idx="1"/>
          </p:nvPr>
        </p:nvSpPr>
        <p:spPr>
          <a:xfrm>
            <a:off x="7772373" y="2752928"/>
            <a:ext cx="3997658" cy="3583007"/>
          </a:xfrm>
        </p:spPr>
        <p:txBody>
          <a:bodyPr>
            <a:normAutofit/>
          </a:bodyPr>
          <a:lstStyle/>
          <a:p>
            <a:pPr marL="0" indent="0">
              <a:buNone/>
            </a:pPr>
            <a:r>
              <a:rPr lang="en-US" dirty="0"/>
              <a:t>Case study analysis</a:t>
            </a:r>
          </a:p>
          <a:p>
            <a:pPr marL="971550" lvl="1" indent="-514350">
              <a:buFont typeface="+mj-lt"/>
              <a:buAutoNum type="arabicPeriod"/>
            </a:pPr>
            <a:r>
              <a:rPr lang="en-US" dirty="0"/>
              <a:t>Individual preparation</a:t>
            </a:r>
          </a:p>
          <a:p>
            <a:pPr marL="971550" lvl="1" indent="-514350">
              <a:buFont typeface="+mj-lt"/>
              <a:buAutoNum type="arabicPeriod"/>
            </a:pPr>
            <a:r>
              <a:rPr lang="en-US" dirty="0"/>
              <a:t>Group discussion</a:t>
            </a:r>
          </a:p>
          <a:p>
            <a:pPr marL="971550" lvl="1" indent="-514350">
              <a:buFont typeface="+mj-lt"/>
              <a:buAutoNum type="arabicPeriod"/>
            </a:pPr>
            <a:r>
              <a:rPr lang="en-US" dirty="0"/>
              <a:t>Class discussion</a:t>
            </a:r>
          </a:p>
        </p:txBody>
      </p:sp>
      <p:pic>
        <p:nvPicPr>
          <p:cNvPr id="4" name="Picture 3"/>
          <p:cNvPicPr>
            <a:picLocks noChangeAspect="1"/>
          </p:cNvPicPr>
          <p:nvPr/>
        </p:nvPicPr>
        <p:blipFill>
          <a:blip r:embed="rId4"/>
          <a:stretch>
            <a:fillRect/>
          </a:stretch>
        </p:blipFill>
        <p:spPr>
          <a:xfrm>
            <a:off x="184826" y="1034927"/>
            <a:ext cx="3365673" cy="4788146"/>
          </a:xfrm>
          <a:prstGeom prst="rect">
            <a:avLst/>
          </a:prstGeom>
          <a:ln w="22225">
            <a:solidFill>
              <a:schemeClr val="tx1"/>
            </a:solidFill>
          </a:ln>
        </p:spPr>
      </p:pic>
      <p:sp>
        <p:nvSpPr>
          <p:cNvPr id="8" name="Footer Placeholder 7">
            <a:extLst>
              <a:ext uri="{FF2B5EF4-FFF2-40B4-BE49-F238E27FC236}">
                <a16:creationId xmlns:a16="http://schemas.microsoft.com/office/drawing/2014/main" id="{79459947-14AD-444C-9C9C-8B6FCA4318E6}"/>
              </a:ext>
            </a:extLst>
          </p:cNvPr>
          <p:cNvSpPr>
            <a:spLocks noGrp="1"/>
          </p:cNvSpPr>
          <p:nvPr>
            <p:ph type="ftr" sz="quarter" idx="11"/>
          </p:nvPr>
        </p:nvSpPr>
        <p:spPr/>
        <p:txBody>
          <a:bodyPr/>
          <a:lstStyle/>
          <a:p>
            <a:r>
              <a:rPr lang="en-US" dirty="0"/>
              <a:t>MIS 5214 Security Architecture</a:t>
            </a:r>
          </a:p>
        </p:txBody>
      </p:sp>
      <p:sp>
        <p:nvSpPr>
          <p:cNvPr id="9" name="Slide Number Placeholder 8">
            <a:extLst>
              <a:ext uri="{FF2B5EF4-FFF2-40B4-BE49-F238E27FC236}">
                <a16:creationId xmlns:a16="http://schemas.microsoft.com/office/drawing/2014/main" id="{B3A7C942-EAEC-463C-897A-28CD404DB867}"/>
              </a:ext>
            </a:extLst>
          </p:cNvPr>
          <p:cNvSpPr>
            <a:spLocks noGrp="1"/>
          </p:cNvSpPr>
          <p:nvPr>
            <p:ph type="sldNum" sz="quarter" idx="12"/>
          </p:nvPr>
        </p:nvSpPr>
        <p:spPr/>
        <p:txBody>
          <a:bodyPr/>
          <a:lstStyle/>
          <a:p>
            <a:fld id="{897A1499-6B4C-4387-B469-C39F01BECDDF}" type="slidenum">
              <a:rPr lang="en-US" smtClean="0"/>
              <a:t>14</a:t>
            </a:fld>
            <a:endParaRPr lang="en-US"/>
          </a:p>
        </p:txBody>
      </p:sp>
      <p:pic>
        <p:nvPicPr>
          <p:cNvPr id="7" name="Picture 6">
            <a:extLst>
              <a:ext uri="{FF2B5EF4-FFF2-40B4-BE49-F238E27FC236}">
                <a16:creationId xmlns:a16="http://schemas.microsoft.com/office/drawing/2014/main" id="{E6557ADF-E810-41AB-919D-E5157DC6548F}"/>
              </a:ext>
            </a:extLst>
          </p:cNvPr>
          <p:cNvPicPr>
            <a:picLocks noChangeAspect="1"/>
          </p:cNvPicPr>
          <p:nvPr/>
        </p:nvPicPr>
        <p:blipFill>
          <a:blip r:embed="rId5"/>
          <a:stretch>
            <a:fillRect/>
          </a:stretch>
        </p:blipFill>
        <p:spPr>
          <a:xfrm>
            <a:off x="3615323" y="1034927"/>
            <a:ext cx="3433609" cy="4981590"/>
          </a:xfrm>
          <a:prstGeom prst="rect">
            <a:avLst/>
          </a:prstGeom>
          <a:ln w="15875">
            <a:solidFill>
              <a:schemeClr val="tx1"/>
            </a:solidFill>
          </a:ln>
        </p:spPr>
      </p:pic>
      <p:pic>
        <p:nvPicPr>
          <p:cNvPr id="6" name="Picture 5">
            <a:extLst>
              <a:ext uri="{FF2B5EF4-FFF2-40B4-BE49-F238E27FC236}">
                <a16:creationId xmlns:a16="http://schemas.microsoft.com/office/drawing/2014/main" id="{0417E408-B5BF-4A4E-AB63-BDB2FFC70F31}"/>
              </a:ext>
            </a:extLst>
          </p:cNvPr>
          <p:cNvPicPr>
            <a:picLocks noChangeAspect="1"/>
          </p:cNvPicPr>
          <p:nvPr/>
        </p:nvPicPr>
        <p:blipFill>
          <a:blip r:embed="rId6"/>
          <a:stretch>
            <a:fillRect/>
          </a:stretch>
        </p:blipFill>
        <p:spPr>
          <a:xfrm>
            <a:off x="5094957" y="4686365"/>
            <a:ext cx="6807550" cy="1136708"/>
          </a:xfrm>
          <a:prstGeom prst="rect">
            <a:avLst/>
          </a:prstGeom>
        </p:spPr>
      </p:pic>
    </p:spTree>
    <p:extLst>
      <p:ext uri="{BB962C8B-B14F-4D97-AF65-F5344CB8AC3E}">
        <p14:creationId xmlns:p14="http://schemas.microsoft.com/office/powerpoint/2010/main" val="7143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Grading - Team Projects</a:t>
            </a:r>
          </a:p>
        </p:txBody>
      </p:sp>
      <p:sp>
        <p:nvSpPr>
          <p:cNvPr id="3" name="Content Placeholder 2"/>
          <p:cNvSpPr>
            <a:spLocks noGrp="1"/>
          </p:cNvSpPr>
          <p:nvPr>
            <p:ph idx="1"/>
          </p:nvPr>
        </p:nvSpPr>
        <p:spPr>
          <a:xfrm>
            <a:off x="769961" y="976470"/>
            <a:ext cx="11033707" cy="4911464"/>
          </a:xfrm>
        </p:spPr>
        <p:txBody>
          <a:bodyPr/>
          <a:lstStyle/>
          <a:p>
            <a:pPr marL="0" indent="0">
              <a:buNone/>
            </a:pPr>
            <a:r>
              <a:rPr lang="en-US" dirty="0"/>
              <a:t>By class 4, students will be organized into teams that work together on case studies and on the Team Project</a:t>
            </a:r>
          </a:p>
          <a:p>
            <a:pPr marL="0" indent="0">
              <a:buNone/>
            </a:pPr>
            <a:r>
              <a:rPr lang="en-US" dirty="0"/>
              <a:t>Each team will be responsible for researching, developing and presenting a system security plan (SSP) for a cloud-based enterprise information system</a:t>
            </a:r>
          </a:p>
          <a:p>
            <a:pPr marL="0" indent="0">
              <a:buNone/>
            </a:pPr>
            <a:r>
              <a:rPr lang="en-US" dirty="0"/>
              <a:t>SSP will include technical specifications and diagrams illustrating the logical network architecture and security architecture of an information system</a:t>
            </a:r>
          </a:p>
          <a:p>
            <a:pPr marL="0" indent="0">
              <a:buNone/>
            </a:pPr>
            <a:r>
              <a:rPr lang="en-US" dirty="0"/>
              <a:t>Teams will develop and deliver a 15-minute presentation on the system’s security architecture, followed by questioning by the other project teams</a:t>
            </a:r>
            <a:endParaRPr lang="en-US" b="1" dirty="0"/>
          </a:p>
          <a:p>
            <a:endParaRPr lang="en-US" dirty="0"/>
          </a:p>
        </p:txBody>
      </p:sp>
      <p:sp>
        <p:nvSpPr>
          <p:cNvPr id="5" name="Footer Placeholder 4">
            <a:extLst>
              <a:ext uri="{FF2B5EF4-FFF2-40B4-BE49-F238E27FC236}">
                <a16:creationId xmlns:a16="http://schemas.microsoft.com/office/drawing/2014/main" id="{45784461-6912-437C-A011-26FC46EA1D5C}"/>
              </a:ext>
            </a:extLst>
          </p:cNvPr>
          <p:cNvSpPr>
            <a:spLocks noGrp="1"/>
          </p:cNvSpPr>
          <p:nvPr>
            <p:ph type="ftr" sz="quarter" idx="11"/>
          </p:nvPr>
        </p:nvSpPr>
        <p:spPr/>
        <p:txBody>
          <a:bodyPr/>
          <a:lstStyle/>
          <a:p>
            <a:r>
              <a:rPr lang="en-US" dirty="0"/>
              <a:t>MIS 5214 Security Architecture</a:t>
            </a:r>
          </a:p>
        </p:txBody>
      </p:sp>
      <p:sp>
        <p:nvSpPr>
          <p:cNvPr id="6" name="Slide Number Placeholder 5">
            <a:extLst>
              <a:ext uri="{FF2B5EF4-FFF2-40B4-BE49-F238E27FC236}">
                <a16:creationId xmlns:a16="http://schemas.microsoft.com/office/drawing/2014/main" id="{507B094E-AFDF-472F-828E-90E746ED6A0E}"/>
              </a:ext>
            </a:extLst>
          </p:cNvPr>
          <p:cNvSpPr>
            <a:spLocks noGrp="1"/>
          </p:cNvSpPr>
          <p:nvPr>
            <p:ph type="sldNum" sz="quarter" idx="12"/>
          </p:nvPr>
        </p:nvSpPr>
        <p:spPr/>
        <p:txBody>
          <a:bodyPr/>
          <a:lstStyle/>
          <a:p>
            <a:fld id="{897A1499-6B4C-4387-B469-C39F01BECDDF}" type="slidenum">
              <a:rPr lang="en-US" smtClean="0"/>
              <a:t>15</a:t>
            </a:fld>
            <a:endParaRPr lang="en-US"/>
          </a:p>
        </p:txBody>
      </p:sp>
      <p:pic>
        <p:nvPicPr>
          <p:cNvPr id="8" name="Picture 7">
            <a:extLst>
              <a:ext uri="{FF2B5EF4-FFF2-40B4-BE49-F238E27FC236}">
                <a16:creationId xmlns:a16="http://schemas.microsoft.com/office/drawing/2014/main" id="{4D5346ED-D087-470F-9BD4-C040804BAD18}"/>
              </a:ext>
            </a:extLst>
          </p:cNvPr>
          <p:cNvPicPr>
            <a:picLocks noChangeAspect="1"/>
          </p:cNvPicPr>
          <p:nvPr/>
        </p:nvPicPr>
        <p:blipFill>
          <a:blip r:embed="rId2"/>
          <a:stretch>
            <a:fillRect/>
          </a:stretch>
        </p:blipFill>
        <p:spPr>
          <a:xfrm>
            <a:off x="4054674" y="4718719"/>
            <a:ext cx="5660127" cy="1779357"/>
          </a:xfrm>
          <a:prstGeom prst="rect">
            <a:avLst/>
          </a:prstGeom>
        </p:spPr>
      </p:pic>
    </p:spTree>
    <p:extLst>
      <p:ext uri="{BB962C8B-B14F-4D97-AF65-F5344CB8AC3E}">
        <p14:creationId xmlns:p14="http://schemas.microsoft.com/office/powerpoint/2010/main" val="13256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Grading - Exams</a:t>
            </a:r>
          </a:p>
        </p:txBody>
      </p:sp>
      <p:sp>
        <p:nvSpPr>
          <p:cNvPr id="3" name="Footer Placeholder 2">
            <a:extLst>
              <a:ext uri="{FF2B5EF4-FFF2-40B4-BE49-F238E27FC236}">
                <a16:creationId xmlns:a16="http://schemas.microsoft.com/office/drawing/2014/main" id="{D651CE98-65D2-4452-A2F8-F56081016EE9}"/>
              </a:ext>
            </a:extLst>
          </p:cNvPr>
          <p:cNvSpPr>
            <a:spLocks noGrp="1"/>
          </p:cNvSpPr>
          <p:nvPr>
            <p:ph type="ftr" sz="quarter" idx="11"/>
          </p:nvPr>
        </p:nvSpPr>
        <p:spPr/>
        <p:txBody>
          <a:bodyPr/>
          <a:lstStyle/>
          <a:p>
            <a:r>
              <a:rPr lang="en-US" dirty="0"/>
              <a:t>MIS 5214 Security Architecture</a:t>
            </a:r>
          </a:p>
        </p:txBody>
      </p:sp>
      <p:sp>
        <p:nvSpPr>
          <p:cNvPr id="4" name="Slide Number Placeholder 3">
            <a:extLst>
              <a:ext uri="{FF2B5EF4-FFF2-40B4-BE49-F238E27FC236}">
                <a16:creationId xmlns:a16="http://schemas.microsoft.com/office/drawing/2014/main" id="{AF23225D-CD57-42E8-B6A9-21AB64CDEFA2}"/>
              </a:ext>
            </a:extLst>
          </p:cNvPr>
          <p:cNvSpPr>
            <a:spLocks noGrp="1"/>
          </p:cNvSpPr>
          <p:nvPr>
            <p:ph type="sldNum" sz="quarter" idx="12"/>
          </p:nvPr>
        </p:nvSpPr>
        <p:spPr/>
        <p:txBody>
          <a:bodyPr/>
          <a:lstStyle/>
          <a:p>
            <a:fld id="{897A1499-6B4C-4387-B469-C39F01BECDDF}" type="slidenum">
              <a:rPr lang="en-US" smtClean="0"/>
              <a:t>16</a:t>
            </a:fld>
            <a:endParaRPr lang="en-US"/>
          </a:p>
        </p:txBody>
      </p:sp>
      <p:pic>
        <p:nvPicPr>
          <p:cNvPr id="9" name="Picture 8">
            <a:extLst>
              <a:ext uri="{FF2B5EF4-FFF2-40B4-BE49-F238E27FC236}">
                <a16:creationId xmlns:a16="http://schemas.microsoft.com/office/drawing/2014/main" id="{5CA7FB9A-025F-40AF-9AD7-7E265AA75584}"/>
              </a:ext>
            </a:extLst>
          </p:cNvPr>
          <p:cNvPicPr>
            <a:picLocks noChangeAspect="1"/>
          </p:cNvPicPr>
          <p:nvPr/>
        </p:nvPicPr>
        <p:blipFill>
          <a:blip r:embed="rId2"/>
          <a:stretch>
            <a:fillRect/>
          </a:stretch>
        </p:blipFill>
        <p:spPr>
          <a:xfrm>
            <a:off x="2469153" y="1828782"/>
            <a:ext cx="7074778" cy="1585965"/>
          </a:xfrm>
          <a:prstGeom prst="rect">
            <a:avLst/>
          </a:prstGeom>
        </p:spPr>
      </p:pic>
    </p:spTree>
    <p:extLst>
      <p:ext uri="{BB962C8B-B14F-4D97-AF65-F5344CB8AC3E}">
        <p14:creationId xmlns:p14="http://schemas.microsoft.com/office/powerpoint/2010/main" val="2143075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Weekly Cycle</a:t>
            </a:r>
          </a:p>
        </p:txBody>
      </p:sp>
      <p:sp>
        <p:nvSpPr>
          <p:cNvPr id="3" name="Footer Placeholder 2">
            <a:extLst>
              <a:ext uri="{FF2B5EF4-FFF2-40B4-BE49-F238E27FC236}">
                <a16:creationId xmlns:a16="http://schemas.microsoft.com/office/drawing/2014/main" id="{F40F62AD-A84F-4FE6-B610-3559DF37F587}"/>
              </a:ext>
            </a:extLst>
          </p:cNvPr>
          <p:cNvSpPr>
            <a:spLocks noGrp="1"/>
          </p:cNvSpPr>
          <p:nvPr>
            <p:ph type="ftr" sz="quarter" idx="11"/>
          </p:nvPr>
        </p:nvSpPr>
        <p:spPr/>
        <p:txBody>
          <a:bodyPr/>
          <a:lstStyle/>
          <a:p>
            <a:r>
              <a:rPr lang="en-US" dirty="0"/>
              <a:t>MIS 5214 Security Architecture</a:t>
            </a:r>
          </a:p>
        </p:txBody>
      </p:sp>
      <p:sp>
        <p:nvSpPr>
          <p:cNvPr id="4" name="Slide Number Placeholder 3">
            <a:extLst>
              <a:ext uri="{FF2B5EF4-FFF2-40B4-BE49-F238E27FC236}">
                <a16:creationId xmlns:a16="http://schemas.microsoft.com/office/drawing/2014/main" id="{6602E231-9EC0-4514-B920-E657BBA8CD94}"/>
              </a:ext>
            </a:extLst>
          </p:cNvPr>
          <p:cNvSpPr>
            <a:spLocks noGrp="1"/>
          </p:cNvSpPr>
          <p:nvPr>
            <p:ph type="sldNum" sz="quarter" idx="12"/>
          </p:nvPr>
        </p:nvSpPr>
        <p:spPr/>
        <p:txBody>
          <a:bodyPr/>
          <a:lstStyle/>
          <a:p>
            <a:fld id="{897A1499-6B4C-4387-B469-C39F01BECDDF}" type="slidenum">
              <a:rPr lang="en-US" smtClean="0"/>
              <a:t>17</a:t>
            </a:fld>
            <a:endParaRPr lang="en-US"/>
          </a:p>
        </p:txBody>
      </p:sp>
      <p:pic>
        <p:nvPicPr>
          <p:cNvPr id="6" name="Picture 5">
            <a:extLst>
              <a:ext uri="{FF2B5EF4-FFF2-40B4-BE49-F238E27FC236}">
                <a16:creationId xmlns:a16="http://schemas.microsoft.com/office/drawing/2014/main" id="{F7B3239E-2D35-474E-B1DF-E195183B4AB0}"/>
              </a:ext>
            </a:extLst>
          </p:cNvPr>
          <p:cNvPicPr>
            <a:picLocks noChangeAspect="1"/>
          </p:cNvPicPr>
          <p:nvPr/>
        </p:nvPicPr>
        <p:blipFill>
          <a:blip r:embed="rId2"/>
          <a:stretch>
            <a:fillRect/>
          </a:stretch>
        </p:blipFill>
        <p:spPr>
          <a:xfrm>
            <a:off x="988527" y="1879399"/>
            <a:ext cx="10063087" cy="2147852"/>
          </a:xfrm>
          <a:prstGeom prst="rect">
            <a:avLst/>
          </a:prstGeom>
        </p:spPr>
      </p:pic>
    </p:spTree>
    <p:extLst>
      <p:ext uri="{BB962C8B-B14F-4D97-AF65-F5344CB8AC3E}">
        <p14:creationId xmlns:p14="http://schemas.microsoft.com/office/powerpoint/2010/main" val="152409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199" y="1463674"/>
            <a:ext cx="11249025" cy="4479925"/>
          </a:xfrm>
        </p:spPr>
        <p:txBody>
          <a:bodyPr>
            <a:normAutofit/>
          </a:bodyPr>
          <a:lstStyle/>
          <a:p>
            <a:pPr>
              <a:buFont typeface="Wingdings" panose="05000000000000000000" pitchFamily="2" charset="2"/>
              <a:buChar char="ü"/>
            </a:pPr>
            <a:r>
              <a:rPr lang="en-US" sz="4000" dirty="0">
                <a:solidFill>
                  <a:schemeClr val="tx1">
                    <a:lumMod val="50000"/>
                    <a:lumOff val="50000"/>
                  </a:schemeClr>
                </a:solidFill>
              </a:rPr>
              <a:t>Welcome and Introductions</a:t>
            </a:r>
          </a:p>
          <a:p>
            <a:pPr>
              <a:buFont typeface="Wingdings" panose="05000000000000000000" pitchFamily="2" charset="2"/>
              <a:buChar char="ü"/>
            </a:pPr>
            <a:r>
              <a:rPr lang="en-US" sz="4000" dirty="0">
                <a:solidFill>
                  <a:schemeClr val="tx1">
                    <a:lumMod val="50000"/>
                    <a:lumOff val="50000"/>
                  </a:schemeClr>
                </a:solidFill>
              </a:rPr>
              <a:t>Course Introduction Goals </a:t>
            </a:r>
          </a:p>
          <a:p>
            <a:r>
              <a:rPr lang="en-US" sz="4000" dirty="0"/>
              <a:t>Introductory Terminology</a:t>
            </a:r>
          </a:p>
          <a:p>
            <a:r>
              <a:rPr lang="en-US" sz="4000" dirty="0"/>
              <a:t>The Threat Environment</a:t>
            </a:r>
          </a:p>
          <a:p>
            <a:r>
              <a:rPr lang="en-US" sz="4000" dirty="0"/>
              <a:t>Next Week…</a:t>
            </a:r>
          </a:p>
        </p:txBody>
      </p:sp>
      <p:sp>
        <p:nvSpPr>
          <p:cNvPr id="4" name="Footer Placeholder 3">
            <a:extLst>
              <a:ext uri="{FF2B5EF4-FFF2-40B4-BE49-F238E27FC236}">
                <a16:creationId xmlns:a16="http://schemas.microsoft.com/office/drawing/2014/main" id="{5D417F41-8446-4B15-A224-FE969BCE5ACD}"/>
              </a:ext>
            </a:extLst>
          </p:cNvPr>
          <p:cNvSpPr>
            <a:spLocks noGrp="1"/>
          </p:cNvSpPr>
          <p:nvPr>
            <p:ph type="ftr" sz="quarter" idx="11"/>
          </p:nvPr>
        </p:nvSpPr>
        <p:spPr>
          <a:xfrm>
            <a:off x="838199" y="6173787"/>
            <a:ext cx="4114800" cy="365125"/>
          </a:xfrm>
        </p:spPr>
        <p:txBody>
          <a:bodyPr/>
          <a:lstStyle/>
          <a:p>
            <a:pPr algn="l"/>
            <a:r>
              <a:rPr lang="en-US" dirty="0">
                <a:solidFill>
                  <a:schemeClr val="tx1"/>
                </a:solidFill>
              </a:rPr>
              <a:t>MIS 5214 Security Architecture</a:t>
            </a:r>
          </a:p>
        </p:txBody>
      </p:sp>
      <p:sp>
        <p:nvSpPr>
          <p:cNvPr id="5" name="Slide Number Placeholder 4">
            <a:extLst>
              <a:ext uri="{FF2B5EF4-FFF2-40B4-BE49-F238E27FC236}">
                <a16:creationId xmlns:a16="http://schemas.microsoft.com/office/drawing/2014/main" id="{AC9D9F98-9F96-40DF-B58F-8B3E646BD7D8}"/>
              </a:ext>
            </a:extLst>
          </p:cNvPr>
          <p:cNvSpPr>
            <a:spLocks noGrp="1"/>
          </p:cNvSpPr>
          <p:nvPr>
            <p:ph type="sldNum" sz="quarter" idx="12"/>
          </p:nvPr>
        </p:nvSpPr>
        <p:spPr/>
        <p:txBody>
          <a:bodyPr/>
          <a:lstStyle/>
          <a:p>
            <a:fld id="{897A1499-6B4C-4387-B469-C39F01BECDDF}" type="slidenum">
              <a:rPr lang="en-US" smtClean="0"/>
              <a:t>18</a:t>
            </a:fld>
            <a:endParaRPr lang="en-US"/>
          </a:p>
        </p:txBody>
      </p:sp>
    </p:spTree>
    <p:extLst>
      <p:ext uri="{BB962C8B-B14F-4D97-AF65-F5344CB8AC3E}">
        <p14:creationId xmlns:p14="http://schemas.microsoft.com/office/powerpoint/2010/main" val="35295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15325" y="3273295"/>
            <a:ext cx="3156405" cy="3034417"/>
          </a:xfrm>
          <a:prstGeom prst="rect">
            <a:avLst/>
          </a:prstGeom>
        </p:spPr>
      </p:pic>
      <p:sp>
        <p:nvSpPr>
          <p:cNvPr id="6" name="Content Placeholder 2"/>
          <p:cNvSpPr>
            <a:spLocks noGrp="1"/>
          </p:cNvSpPr>
          <p:nvPr>
            <p:ph idx="1"/>
          </p:nvPr>
        </p:nvSpPr>
        <p:spPr>
          <a:xfrm>
            <a:off x="51162" y="1128939"/>
            <a:ext cx="11617207" cy="4958352"/>
          </a:xfrm>
        </p:spPr>
        <p:txBody>
          <a:bodyPr>
            <a:normAutofit/>
          </a:bodyPr>
          <a:lstStyle/>
          <a:p>
            <a:pPr marL="0" indent="0">
              <a:buNone/>
            </a:pPr>
            <a:r>
              <a:rPr lang="en-US" sz="3600" b="1" i="1" dirty="0"/>
              <a:t>“Information security” is protection of…</a:t>
            </a:r>
            <a:r>
              <a:rPr lang="en-US" sz="3600" b="1" dirty="0"/>
              <a:t> </a:t>
            </a:r>
          </a:p>
          <a:p>
            <a:pPr lvl="1"/>
            <a:r>
              <a:rPr lang="en-US" sz="3200" dirty="0"/>
              <a:t>Confidentiality, integrity, and availability (“CIA”) of data and information</a:t>
            </a:r>
          </a:p>
          <a:p>
            <a:pPr lvl="1"/>
            <a:r>
              <a:rPr lang="en-US" sz="3200" dirty="0"/>
              <a:t>Data, information and information systems from unauthorized… </a:t>
            </a:r>
          </a:p>
          <a:p>
            <a:pPr marL="1428750" lvl="2" indent="-514350">
              <a:buFont typeface="+mj-lt"/>
              <a:buAutoNum type="arabicPeriod"/>
            </a:pPr>
            <a:r>
              <a:rPr lang="en-US" sz="2800" dirty="0"/>
              <a:t>Access, use, disclosure  	= </a:t>
            </a:r>
            <a:r>
              <a:rPr lang="en-US" sz="2800" b="1" dirty="0">
                <a:solidFill>
                  <a:srgbClr val="FF0000"/>
                </a:solidFill>
              </a:rPr>
              <a:t>Confidentiality</a:t>
            </a:r>
            <a:r>
              <a:rPr lang="en-US" sz="2800" b="1" dirty="0"/>
              <a:t> </a:t>
            </a:r>
          </a:p>
          <a:p>
            <a:pPr marL="1428750" lvl="2" indent="-514350">
              <a:buFont typeface="+mj-lt"/>
              <a:buAutoNum type="arabicPeriod"/>
            </a:pPr>
            <a:r>
              <a:rPr lang="en-US" sz="2800" dirty="0"/>
              <a:t>Modification or </a:t>
            </a:r>
            <a:r>
              <a:rPr lang="en-US" sz="2800" dirty="0" err="1"/>
              <a:t>distruction</a:t>
            </a:r>
            <a:r>
              <a:rPr lang="en-US" sz="2800" dirty="0"/>
              <a:t>	= </a:t>
            </a:r>
            <a:r>
              <a:rPr lang="en-US" sz="2800" b="1" dirty="0">
                <a:solidFill>
                  <a:srgbClr val="FF0000"/>
                </a:solidFill>
              </a:rPr>
              <a:t>Integrity</a:t>
            </a:r>
          </a:p>
          <a:p>
            <a:pPr marL="1428750" lvl="2" indent="-514350">
              <a:buFont typeface="+mj-lt"/>
              <a:buAutoNum type="arabicPeriod"/>
            </a:pPr>
            <a:r>
              <a:rPr lang="en-US" sz="2800" dirty="0"/>
              <a:t>Disruption or loss of access 	= </a:t>
            </a:r>
            <a:r>
              <a:rPr lang="en-US" sz="2800" b="1" dirty="0">
                <a:solidFill>
                  <a:srgbClr val="FF0000"/>
                </a:solidFill>
              </a:rPr>
              <a:t>Availability </a:t>
            </a:r>
            <a:r>
              <a:rPr lang="en-US" sz="2800" dirty="0"/>
              <a:t> </a:t>
            </a:r>
          </a:p>
          <a:p>
            <a:pPr lvl="1"/>
            <a:endParaRPr lang="en-US" b="1" dirty="0"/>
          </a:p>
        </p:txBody>
      </p:sp>
      <p:sp>
        <p:nvSpPr>
          <p:cNvPr id="5" name="Title 1"/>
          <p:cNvSpPr>
            <a:spLocks noGrp="1"/>
          </p:cNvSpPr>
          <p:nvPr>
            <p:ph type="title"/>
          </p:nvPr>
        </p:nvSpPr>
        <p:spPr>
          <a:xfrm>
            <a:off x="0" y="0"/>
            <a:ext cx="10515600" cy="1325563"/>
          </a:xfrm>
        </p:spPr>
        <p:txBody>
          <a:bodyPr/>
          <a:lstStyle/>
          <a:p>
            <a:r>
              <a:rPr lang="en-US" b="1" dirty="0"/>
              <a:t>Introductory Terminology</a:t>
            </a:r>
          </a:p>
        </p:txBody>
      </p:sp>
      <p:sp>
        <p:nvSpPr>
          <p:cNvPr id="3" name="Slide Number Placeholder 2">
            <a:extLst>
              <a:ext uri="{FF2B5EF4-FFF2-40B4-BE49-F238E27FC236}">
                <a16:creationId xmlns:a16="http://schemas.microsoft.com/office/drawing/2014/main" id="{187903A9-10CB-4930-8782-E647C5353DAD}"/>
              </a:ext>
            </a:extLst>
          </p:cNvPr>
          <p:cNvSpPr>
            <a:spLocks noGrp="1"/>
          </p:cNvSpPr>
          <p:nvPr>
            <p:ph type="sldNum" sz="quarter" idx="12"/>
          </p:nvPr>
        </p:nvSpPr>
        <p:spPr/>
        <p:txBody>
          <a:bodyPr/>
          <a:lstStyle/>
          <a:p>
            <a:fld id="{897A1499-6B4C-4387-B469-C39F01BECDDF}" type="slidenum">
              <a:rPr lang="en-US" smtClean="0"/>
              <a:t>19</a:t>
            </a:fld>
            <a:endParaRPr lang="en-US"/>
          </a:p>
        </p:txBody>
      </p:sp>
      <p:sp>
        <p:nvSpPr>
          <p:cNvPr id="7" name="Footer Placeholder 7">
            <a:extLst>
              <a:ext uri="{FF2B5EF4-FFF2-40B4-BE49-F238E27FC236}">
                <a16:creationId xmlns:a16="http://schemas.microsoft.com/office/drawing/2014/main" id="{45C757B8-F27C-4DE5-B5BF-C5F06B1CCF8D}"/>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spTree>
    <p:extLst>
      <p:ext uri="{BB962C8B-B14F-4D97-AF65-F5344CB8AC3E}">
        <p14:creationId xmlns:p14="http://schemas.microsoft.com/office/powerpoint/2010/main" val="395415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Course Goals – Security Architecture</a:t>
            </a:r>
          </a:p>
        </p:txBody>
      </p:sp>
      <p:sp>
        <p:nvSpPr>
          <p:cNvPr id="3" name="Content Placeholder 2"/>
          <p:cNvSpPr>
            <a:spLocks noGrp="1"/>
          </p:cNvSpPr>
          <p:nvPr>
            <p:ph idx="1"/>
          </p:nvPr>
        </p:nvSpPr>
        <p:spPr>
          <a:xfrm>
            <a:off x="624191" y="1113309"/>
            <a:ext cx="11353800" cy="5581935"/>
          </a:xfrm>
        </p:spPr>
        <p:txBody>
          <a:bodyPr>
            <a:normAutofit/>
          </a:bodyPr>
          <a:lstStyle/>
          <a:p>
            <a:pPr marL="0" indent="0">
              <a:buNone/>
            </a:pPr>
            <a:r>
              <a:rPr lang="en-US" b="1" dirty="0"/>
              <a:t>Learn about how organizations </a:t>
            </a:r>
          </a:p>
          <a:p>
            <a:pPr lvl="1"/>
            <a:r>
              <a:rPr lang="en-US" sz="2800" dirty="0"/>
              <a:t>Align their IT security capabilities with their business goals and strategy</a:t>
            </a:r>
          </a:p>
          <a:p>
            <a:pPr lvl="1"/>
            <a:r>
              <a:rPr lang="en-US" sz="2800" dirty="0"/>
              <a:t>Plan, design and develop enterprise security architectures</a:t>
            </a:r>
          </a:p>
          <a:p>
            <a:pPr lvl="1"/>
            <a:r>
              <a:rPr lang="en-US" sz="2800" dirty="0"/>
              <a:t>Assess IT system security architectures and capabilities </a:t>
            </a:r>
          </a:p>
          <a:p>
            <a:pPr marL="0" indent="0">
              <a:buNone/>
            </a:pPr>
            <a:r>
              <a:rPr lang="en-US" b="1" dirty="0"/>
              <a:t>Objectives</a:t>
            </a:r>
          </a:p>
          <a:p>
            <a:pPr marL="914400" lvl="1" indent="-457200">
              <a:buFont typeface="+mj-lt"/>
              <a:buAutoNum type="arabicPeriod"/>
            </a:pPr>
            <a:r>
              <a:rPr lang="en-US" dirty="0"/>
              <a:t>Learn key Enterprise Security Architecture concepts</a:t>
            </a:r>
          </a:p>
          <a:p>
            <a:pPr marL="914400" lvl="1" indent="-457200">
              <a:buFont typeface="+mj-lt"/>
              <a:buAutoNum type="arabicPeriod"/>
            </a:pPr>
            <a:r>
              <a:rPr lang="en-US" dirty="0"/>
              <a:t>Develop an understanding of contextual, conceptual, logical, component, and physical </a:t>
            </a:r>
            <a:r>
              <a:rPr lang="en-US"/>
              <a:t>levels of </a:t>
            </a:r>
            <a:r>
              <a:rPr lang="en-US" dirty="0"/>
              <a:t>security architectures and how they relate to one another</a:t>
            </a:r>
          </a:p>
          <a:p>
            <a:pPr marL="914400" lvl="1" indent="-457200">
              <a:buFont typeface="+mj-lt"/>
              <a:buAutoNum type="arabicPeriod"/>
            </a:pPr>
            <a:r>
              <a:rPr lang="en-US" dirty="0"/>
              <a:t>Learn how security architectures are planned, designed and documented</a:t>
            </a:r>
          </a:p>
          <a:p>
            <a:pPr marL="914400" lvl="1" indent="-457200">
              <a:buFont typeface="+mj-lt"/>
              <a:buAutoNum type="arabicPeriod"/>
            </a:pPr>
            <a:r>
              <a:rPr lang="en-US" dirty="0"/>
              <a:t>Gain an overview of how security architectures are evaluated and assessed</a:t>
            </a:r>
          </a:p>
          <a:p>
            <a:pPr marL="914400" lvl="1" indent="-457200">
              <a:buFont typeface="+mj-lt"/>
              <a:buAutoNum type="arabicPeriod"/>
            </a:pPr>
            <a:r>
              <a:rPr lang="en-US" dirty="0"/>
              <a:t>Gain experience working as part of a team, developing and delivering a professional presentation</a:t>
            </a:r>
          </a:p>
        </p:txBody>
      </p:sp>
      <p:sp>
        <p:nvSpPr>
          <p:cNvPr id="5" name="Slide Number Placeholder 4">
            <a:extLst>
              <a:ext uri="{FF2B5EF4-FFF2-40B4-BE49-F238E27FC236}">
                <a16:creationId xmlns:a16="http://schemas.microsoft.com/office/drawing/2014/main" id="{E557A9D4-9FCD-4872-B12D-A7F712AE022A}"/>
              </a:ext>
            </a:extLst>
          </p:cNvPr>
          <p:cNvSpPr>
            <a:spLocks noGrp="1"/>
          </p:cNvSpPr>
          <p:nvPr>
            <p:ph type="sldNum" sz="quarter" idx="12"/>
          </p:nvPr>
        </p:nvSpPr>
        <p:spPr/>
        <p:txBody>
          <a:bodyPr/>
          <a:lstStyle/>
          <a:p>
            <a:fld id="{897A1499-6B4C-4387-B469-C39F01BECDDF}" type="slidenum">
              <a:rPr lang="en-US" smtClean="0"/>
              <a:t>2</a:t>
            </a:fld>
            <a:endParaRPr lang="en-US"/>
          </a:p>
        </p:txBody>
      </p:sp>
      <p:sp>
        <p:nvSpPr>
          <p:cNvPr id="6" name="Footer Placeholder 3">
            <a:extLst>
              <a:ext uri="{FF2B5EF4-FFF2-40B4-BE49-F238E27FC236}">
                <a16:creationId xmlns:a16="http://schemas.microsoft.com/office/drawing/2014/main" id="{F857BC3E-F642-4409-83EF-EAE4126041F4}"/>
              </a:ext>
            </a:extLst>
          </p:cNvPr>
          <p:cNvSpPr>
            <a:spLocks noGrp="1"/>
          </p:cNvSpPr>
          <p:nvPr>
            <p:ph type="ftr" sz="quarter" idx="11"/>
          </p:nvPr>
        </p:nvSpPr>
        <p:spPr>
          <a:xfrm>
            <a:off x="838199" y="6173787"/>
            <a:ext cx="4114800" cy="365125"/>
          </a:xfrm>
        </p:spPr>
        <p:txBody>
          <a:bodyPr/>
          <a:lstStyle/>
          <a:p>
            <a:pPr algn="l"/>
            <a:r>
              <a:rPr lang="en-US" dirty="0">
                <a:solidFill>
                  <a:schemeClr val="tx1"/>
                </a:solidFill>
              </a:rPr>
              <a:t>MIS 5214 Security Architecture</a:t>
            </a:r>
          </a:p>
        </p:txBody>
      </p:sp>
    </p:spTree>
    <p:extLst>
      <p:ext uri="{BB962C8B-B14F-4D97-AF65-F5344CB8AC3E}">
        <p14:creationId xmlns:p14="http://schemas.microsoft.com/office/powerpoint/2010/main" val="6762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Terminology: Compromises</a:t>
            </a:r>
          </a:p>
        </p:txBody>
      </p:sp>
      <p:sp>
        <p:nvSpPr>
          <p:cNvPr id="3" name="Content Placeholder 2"/>
          <p:cNvSpPr>
            <a:spLocks noGrp="1"/>
          </p:cNvSpPr>
          <p:nvPr>
            <p:ph idx="1"/>
          </p:nvPr>
        </p:nvSpPr>
        <p:spPr/>
        <p:txBody>
          <a:bodyPr/>
          <a:lstStyle/>
          <a:p>
            <a:pPr lvl="1"/>
            <a:r>
              <a:rPr lang="en-US" altLang="en-US" sz="4000" dirty="0"/>
              <a:t>Successful attacks</a:t>
            </a:r>
          </a:p>
          <a:p>
            <a:pPr lvl="1"/>
            <a:r>
              <a:rPr lang="en-US" altLang="en-US" sz="4000" dirty="0"/>
              <a:t>Also called incidents</a:t>
            </a:r>
          </a:p>
          <a:p>
            <a:pPr lvl="1"/>
            <a:r>
              <a:rPr lang="en-US" altLang="en-US" sz="4000" dirty="0"/>
              <a:t>Also called breaches (not breeches)</a:t>
            </a:r>
          </a:p>
          <a:p>
            <a:endParaRPr lang="en-US" dirty="0"/>
          </a:p>
        </p:txBody>
      </p:sp>
      <p:sp>
        <p:nvSpPr>
          <p:cNvPr id="5" name="Slide Number Placeholder 4">
            <a:extLst>
              <a:ext uri="{FF2B5EF4-FFF2-40B4-BE49-F238E27FC236}">
                <a16:creationId xmlns:a16="http://schemas.microsoft.com/office/drawing/2014/main" id="{46A06141-E528-4B7B-98D1-8387B0DAE489}"/>
              </a:ext>
            </a:extLst>
          </p:cNvPr>
          <p:cNvSpPr>
            <a:spLocks noGrp="1"/>
          </p:cNvSpPr>
          <p:nvPr>
            <p:ph type="sldNum" sz="quarter" idx="12"/>
          </p:nvPr>
        </p:nvSpPr>
        <p:spPr/>
        <p:txBody>
          <a:bodyPr/>
          <a:lstStyle/>
          <a:p>
            <a:fld id="{897A1499-6B4C-4387-B469-C39F01BECDDF}" type="slidenum">
              <a:rPr lang="en-US" smtClean="0"/>
              <a:t>20</a:t>
            </a:fld>
            <a:endParaRPr lang="en-US"/>
          </a:p>
        </p:txBody>
      </p:sp>
      <p:sp>
        <p:nvSpPr>
          <p:cNvPr id="6" name="Footer Placeholder 7">
            <a:extLst>
              <a:ext uri="{FF2B5EF4-FFF2-40B4-BE49-F238E27FC236}">
                <a16:creationId xmlns:a16="http://schemas.microsoft.com/office/drawing/2014/main" id="{6019664D-C813-4E0C-A52E-CD2D7B61911E}"/>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pic>
        <p:nvPicPr>
          <p:cNvPr id="4" name="Picture 3">
            <a:extLst>
              <a:ext uri="{FF2B5EF4-FFF2-40B4-BE49-F238E27FC236}">
                <a16:creationId xmlns:a16="http://schemas.microsoft.com/office/drawing/2014/main" id="{4E2C6B7B-BBF9-4951-A902-94AAF5670D12}"/>
              </a:ext>
            </a:extLst>
          </p:cNvPr>
          <p:cNvPicPr>
            <a:picLocks noChangeAspect="1"/>
          </p:cNvPicPr>
          <p:nvPr/>
        </p:nvPicPr>
        <p:blipFill>
          <a:blip r:embed="rId2"/>
          <a:stretch>
            <a:fillRect/>
          </a:stretch>
        </p:blipFill>
        <p:spPr>
          <a:xfrm>
            <a:off x="8529608" y="0"/>
            <a:ext cx="3662392" cy="2167003"/>
          </a:xfrm>
          <a:prstGeom prst="rect">
            <a:avLst/>
          </a:prstGeom>
        </p:spPr>
      </p:pic>
    </p:spTree>
    <p:extLst>
      <p:ext uri="{BB962C8B-B14F-4D97-AF65-F5344CB8AC3E}">
        <p14:creationId xmlns:p14="http://schemas.microsoft.com/office/powerpoint/2010/main" val="1920447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altLang="en-US" b="1" dirty="0"/>
              <a:t>Terminology: Countermeasures</a:t>
            </a:r>
          </a:p>
        </p:txBody>
      </p:sp>
      <p:sp>
        <p:nvSpPr>
          <p:cNvPr id="3" name="Content Placeholder 2"/>
          <p:cNvSpPr>
            <a:spLocks noGrp="1"/>
          </p:cNvSpPr>
          <p:nvPr>
            <p:ph idx="1"/>
          </p:nvPr>
        </p:nvSpPr>
        <p:spPr>
          <a:xfrm>
            <a:off x="838200" y="1468877"/>
            <a:ext cx="10515600" cy="4708086"/>
          </a:xfrm>
        </p:spPr>
        <p:txBody>
          <a:bodyPr>
            <a:normAutofit fontScale="85000" lnSpcReduction="20000"/>
          </a:bodyPr>
          <a:lstStyle/>
          <a:p>
            <a:r>
              <a:rPr lang="en-US" altLang="en-US" sz="3600" dirty="0"/>
              <a:t>Tools used to thwart attacks</a:t>
            </a:r>
          </a:p>
          <a:p>
            <a:r>
              <a:rPr lang="en-US" altLang="en-US" sz="3600" dirty="0"/>
              <a:t>Also called: safeguards, protections, mitigations and controls</a:t>
            </a:r>
          </a:p>
          <a:p>
            <a:r>
              <a:rPr lang="en-US" altLang="en-US" sz="3600" dirty="0"/>
              <a:t>Types of countermeasures:</a:t>
            </a:r>
          </a:p>
          <a:p>
            <a:pPr lvl="1"/>
            <a:r>
              <a:rPr lang="en-US" altLang="en-US" sz="3200" b="1" dirty="0"/>
              <a:t>Preventative controls</a:t>
            </a:r>
          </a:p>
          <a:p>
            <a:pPr lvl="2"/>
            <a:r>
              <a:rPr lang="en-US" altLang="en-US" sz="2800" dirty="0"/>
              <a:t>For reducing risk</a:t>
            </a:r>
          </a:p>
          <a:p>
            <a:pPr lvl="2"/>
            <a:r>
              <a:rPr lang="en-US" altLang="en-US" sz="2800" dirty="0"/>
              <a:t>Deterrent controls – preventative controls for discouraging violations</a:t>
            </a:r>
          </a:p>
          <a:p>
            <a:pPr lvl="1"/>
            <a:r>
              <a:rPr lang="en-US" altLang="en-US" sz="3200" b="1" dirty="0"/>
              <a:t>Detective controls</a:t>
            </a:r>
          </a:p>
          <a:p>
            <a:pPr lvl="2"/>
            <a:r>
              <a:rPr lang="en-US" altLang="en-US" sz="2800" dirty="0"/>
              <a:t>For identifying violations and incidents</a:t>
            </a:r>
            <a:endParaRPr lang="en-US" altLang="en-US" sz="3200" dirty="0"/>
          </a:p>
          <a:p>
            <a:pPr lvl="1"/>
            <a:r>
              <a:rPr lang="en-US" altLang="en-US" sz="3200" b="1" dirty="0"/>
              <a:t>Corrective controls</a:t>
            </a:r>
          </a:p>
          <a:p>
            <a:pPr lvl="2"/>
            <a:r>
              <a:rPr lang="en-US" altLang="en-US" sz="2800" dirty="0"/>
              <a:t>Attempt to reverse the impact of an incident</a:t>
            </a:r>
          </a:p>
          <a:p>
            <a:pPr lvl="1"/>
            <a:r>
              <a:rPr lang="en-US" altLang="en-US" sz="3200" b="1" dirty="0"/>
              <a:t>Compensating controls</a:t>
            </a:r>
          </a:p>
          <a:p>
            <a:pPr lvl="2"/>
            <a:r>
              <a:rPr lang="en-US" altLang="en-US" sz="2800" dirty="0"/>
              <a:t>Alternative controls when a primary control is not feasible</a:t>
            </a:r>
          </a:p>
          <a:p>
            <a:endParaRPr lang="en-US" dirty="0"/>
          </a:p>
        </p:txBody>
      </p:sp>
      <p:sp>
        <p:nvSpPr>
          <p:cNvPr id="5" name="Slide Number Placeholder 4">
            <a:extLst>
              <a:ext uri="{FF2B5EF4-FFF2-40B4-BE49-F238E27FC236}">
                <a16:creationId xmlns:a16="http://schemas.microsoft.com/office/drawing/2014/main" id="{0189A253-AE89-4D6D-ACD0-FC5F0C2016EE}"/>
              </a:ext>
            </a:extLst>
          </p:cNvPr>
          <p:cNvSpPr>
            <a:spLocks noGrp="1"/>
          </p:cNvSpPr>
          <p:nvPr>
            <p:ph type="sldNum" sz="quarter" idx="12"/>
          </p:nvPr>
        </p:nvSpPr>
        <p:spPr/>
        <p:txBody>
          <a:bodyPr/>
          <a:lstStyle/>
          <a:p>
            <a:fld id="{897A1499-6B4C-4387-B469-C39F01BECDDF}" type="slidenum">
              <a:rPr lang="en-US" smtClean="0"/>
              <a:t>21</a:t>
            </a:fld>
            <a:endParaRPr lang="en-US"/>
          </a:p>
        </p:txBody>
      </p:sp>
      <p:sp>
        <p:nvSpPr>
          <p:cNvPr id="6" name="Footer Placeholder 7">
            <a:extLst>
              <a:ext uri="{FF2B5EF4-FFF2-40B4-BE49-F238E27FC236}">
                <a16:creationId xmlns:a16="http://schemas.microsoft.com/office/drawing/2014/main" id="{E10B2BF8-887A-4F1A-954A-ED58FA7A7732}"/>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spTree>
    <p:extLst>
      <p:ext uri="{BB962C8B-B14F-4D97-AF65-F5344CB8AC3E}">
        <p14:creationId xmlns:p14="http://schemas.microsoft.com/office/powerpoint/2010/main" val="420424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ACFB-8CBB-4C05-A69D-8BFD264F9314}"/>
              </a:ext>
            </a:extLst>
          </p:cNvPr>
          <p:cNvSpPr>
            <a:spLocks noGrp="1"/>
          </p:cNvSpPr>
          <p:nvPr>
            <p:ph type="title"/>
          </p:nvPr>
        </p:nvSpPr>
        <p:spPr>
          <a:xfrm>
            <a:off x="0" y="18256"/>
            <a:ext cx="10515600" cy="1139336"/>
          </a:xfrm>
        </p:spPr>
        <p:txBody>
          <a:bodyPr/>
          <a:lstStyle/>
          <a:p>
            <a:r>
              <a:rPr lang="en-US" dirty="0"/>
              <a:t>Threat Environment</a:t>
            </a:r>
          </a:p>
        </p:txBody>
      </p:sp>
      <p:sp>
        <p:nvSpPr>
          <p:cNvPr id="4" name="Footer Placeholder 3">
            <a:extLst>
              <a:ext uri="{FF2B5EF4-FFF2-40B4-BE49-F238E27FC236}">
                <a16:creationId xmlns:a16="http://schemas.microsoft.com/office/drawing/2014/main" id="{9E98CEA1-FF49-42FA-8901-307379C0E74A}"/>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DC540277-9FE2-4E09-BAA8-65885788C13D}"/>
              </a:ext>
            </a:extLst>
          </p:cNvPr>
          <p:cNvSpPr>
            <a:spLocks noGrp="1"/>
          </p:cNvSpPr>
          <p:nvPr>
            <p:ph type="sldNum" sz="quarter" idx="12"/>
          </p:nvPr>
        </p:nvSpPr>
        <p:spPr/>
        <p:txBody>
          <a:bodyPr/>
          <a:lstStyle/>
          <a:p>
            <a:fld id="{897A1499-6B4C-4387-B469-C39F01BECDDF}" type="slidenum">
              <a:rPr lang="en-US" smtClean="0"/>
              <a:t>22</a:t>
            </a:fld>
            <a:endParaRPr lang="en-US"/>
          </a:p>
        </p:txBody>
      </p:sp>
      <p:sp>
        <p:nvSpPr>
          <p:cNvPr id="10" name="TextBox 9">
            <a:extLst>
              <a:ext uri="{FF2B5EF4-FFF2-40B4-BE49-F238E27FC236}">
                <a16:creationId xmlns:a16="http://schemas.microsoft.com/office/drawing/2014/main" id="{37E0CC21-4F16-45F8-A464-397244D05A07}"/>
              </a:ext>
            </a:extLst>
          </p:cNvPr>
          <p:cNvSpPr txBox="1"/>
          <p:nvPr/>
        </p:nvSpPr>
        <p:spPr>
          <a:xfrm>
            <a:off x="564204" y="5311302"/>
            <a:ext cx="10184860" cy="400110"/>
          </a:xfrm>
          <a:prstGeom prst="rect">
            <a:avLst/>
          </a:prstGeom>
          <a:noFill/>
        </p:spPr>
        <p:txBody>
          <a:bodyPr wrap="square" rtlCol="0">
            <a:spAutoFit/>
          </a:bodyPr>
          <a:lstStyle/>
          <a:p>
            <a:r>
              <a:rPr lang="en-US" sz="2000" b="1" i="1" dirty="0"/>
              <a:t>Based on analysis of 157,525 security incidents, of which 3,950 were confirmed data breaches</a:t>
            </a:r>
          </a:p>
        </p:txBody>
      </p:sp>
      <p:pic>
        <p:nvPicPr>
          <p:cNvPr id="8" name="Picture 7">
            <a:extLst>
              <a:ext uri="{FF2B5EF4-FFF2-40B4-BE49-F238E27FC236}">
                <a16:creationId xmlns:a16="http://schemas.microsoft.com/office/drawing/2014/main" id="{E00733D5-B4DB-4F1B-A0EB-4C839F81956C}"/>
              </a:ext>
            </a:extLst>
          </p:cNvPr>
          <p:cNvPicPr>
            <a:picLocks noChangeAspect="1"/>
          </p:cNvPicPr>
          <p:nvPr/>
        </p:nvPicPr>
        <p:blipFill>
          <a:blip r:embed="rId2"/>
          <a:stretch>
            <a:fillRect/>
          </a:stretch>
        </p:blipFill>
        <p:spPr>
          <a:xfrm>
            <a:off x="205338" y="1023786"/>
            <a:ext cx="2942124" cy="3801808"/>
          </a:xfrm>
          <a:prstGeom prst="rect">
            <a:avLst/>
          </a:prstGeom>
        </p:spPr>
      </p:pic>
      <p:pic>
        <p:nvPicPr>
          <p:cNvPr id="14" name="Picture 13">
            <a:extLst>
              <a:ext uri="{FF2B5EF4-FFF2-40B4-BE49-F238E27FC236}">
                <a16:creationId xmlns:a16="http://schemas.microsoft.com/office/drawing/2014/main" id="{816E8AEF-AEE7-4692-A410-31414B98588F}"/>
              </a:ext>
            </a:extLst>
          </p:cNvPr>
          <p:cNvPicPr>
            <a:picLocks noChangeAspect="1"/>
          </p:cNvPicPr>
          <p:nvPr/>
        </p:nvPicPr>
        <p:blipFill>
          <a:blip r:embed="rId3"/>
          <a:stretch>
            <a:fillRect/>
          </a:stretch>
        </p:blipFill>
        <p:spPr>
          <a:xfrm>
            <a:off x="4214295" y="1157592"/>
            <a:ext cx="4667058" cy="3496493"/>
          </a:xfrm>
          <a:prstGeom prst="rect">
            <a:avLst/>
          </a:prstGeom>
        </p:spPr>
      </p:pic>
    </p:spTree>
    <p:extLst>
      <p:ext uri="{BB962C8B-B14F-4D97-AF65-F5344CB8AC3E}">
        <p14:creationId xmlns:p14="http://schemas.microsoft.com/office/powerpoint/2010/main" val="24990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ACFB-8CBB-4C05-A69D-8BFD264F9314}"/>
              </a:ext>
            </a:extLst>
          </p:cNvPr>
          <p:cNvSpPr>
            <a:spLocks noGrp="1"/>
          </p:cNvSpPr>
          <p:nvPr>
            <p:ph type="title"/>
          </p:nvPr>
        </p:nvSpPr>
        <p:spPr>
          <a:xfrm>
            <a:off x="0" y="18256"/>
            <a:ext cx="10515600" cy="1139336"/>
          </a:xfrm>
        </p:spPr>
        <p:txBody>
          <a:bodyPr/>
          <a:lstStyle/>
          <a:p>
            <a:r>
              <a:rPr lang="en-US" dirty="0"/>
              <a:t>Threat Environment</a:t>
            </a:r>
          </a:p>
        </p:txBody>
      </p:sp>
      <p:sp>
        <p:nvSpPr>
          <p:cNvPr id="4" name="Footer Placeholder 3">
            <a:extLst>
              <a:ext uri="{FF2B5EF4-FFF2-40B4-BE49-F238E27FC236}">
                <a16:creationId xmlns:a16="http://schemas.microsoft.com/office/drawing/2014/main" id="{9E98CEA1-FF49-42FA-8901-307379C0E74A}"/>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DC540277-9FE2-4E09-BAA8-65885788C13D}"/>
              </a:ext>
            </a:extLst>
          </p:cNvPr>
          <p:cNvSpPr>
            <a:spLocks noGrp="1"/>
          </p:cNvSpPr>
          <p:nvPr>
            <p:ph type="sldNum" sz="quarter" idx="12"/>
          </p:nvPr>
        </p:nvSpPr>
        <p:spPr/>
        <p:txBody>
          <a:bodyPr/>
          <a:lstStyle/>
          <a:p>
            <a:fld id="{897A1499-6B4C-4387-B469-C39F01BECDDF}" type="slidenum">
              <a:rPr lang="en-US" smtClean="0"/>
              <a:t>23</a:t>
            </a:fld>
            <a:endParaRPr lang="en-US"/>
          </a:p>
        </p:txBody>
      </p:sp>
      <p:sp>
        <p:nvSpPr>
          <p:cNvPr id="10" name="TextBox 9">
            <a:extLst>
              <a:ext uri="{FF2B5EF4-FFF2-40B4-BE49-F238E27FC236}">
                <a16:creationId xmlns:a16="http://schemas.microsoft.com/office/drawing/2014/main" id="{37E0CC21-4F16-45F8-A464-397244D05A07}"/>
              </a:ext>
            </a:extLst>
          </p:cNvPr>
          <p:cNvSpPr txBox="1"/>
          <p:nvPr/>
        </p:nvSpPr>
        <p:spPr>
          <a:xfrm>
            <a:off x="564203" y="5526003"/>
            <a:ext cx="10515599" cy="400110"/>
          </a:xfrm>
          <a:prstGeom prst="rect">
            <a:avLst/>
          </a:prstGeom>
          <a:noFill/>
        </p:spPr>
        <p:txBody>
          <a:bodyPr wrap="square" rtlCol="0">
            <a:spAutoFit/>
          </a:bodyPr>
          <a:lstStyle/>
          <a:p>
            <a:r>
              <a:rPr lang="en-US" sz="2000" b="1" i="1" dirty="0"/>
              <a:t>Based on analysis of 157,525 security incidents, of which 3,950 were confirmed data breaches</a:t>
            </a:r>
          </a:p>
        </p:txBody>
      </p:sp>
      <p:pic>
        <p:nvPicPr>
          <p:cNvPr id="15" name="Picture 14">
            <a:extLst>
              <a:ext uri="{FF2B5EF4-FFF2-40B4-BE49-F238E27FC236}">
                <a16:creationId xmlns:a16="http://schemas.microsoft.com/office/drawing/2014/main" id="{469DFA9E-C026-4828-8263-2EA9289A7D2C}"/>
              </a:ext>
            </a:extLst>
          </p:cNvPr>
          <p:cNvPicPr>
            <a:picLocks noChangeAspect="1"/>
          </p:cNvPicPr>
          <p:nvPr/>
        </p:nvPicPr>
        <p:blipFill>
          <a:blip r:embed="rId2"/>
          <a:stretch>
            <a:fillRect/>
          </a:stretch>
        </p:blipFill>
        <p:spPr>
          <a:xfrm>
            <a:off x="141051" y="950432"/>
            <a:ext cx="3938357" cy="4023709"/>
          </a:xfrm>
          <a:prstGeom prst="rect">
            <a:avLst/>
          </a:prstGeom>
        </p:spPr>
      </p:pic>
      <p:pic>
        <p:nvPicPr>
          <p:cNvPr id="6" name="Picture 5">
            <a:extLst>
              <a:ext uri="{FF2B5EF4-FFF2-40B4-BE49-F238E27FC236}">
                <a16:creationId xmlns:a16="http://schemas.microsoft.com/office/drawing/2014/main" id="{BEE9829F-EE64-42E6-B3E3-1F4D9FC91BEA}"/>
              </a:ext>
            </a:extLst>
          </p:cNvPr>
          <p:cNvPicPr>
            <a:picLocks noChangeAspect="1"/>
          </p:cNvPicPr>
          <p:nvPr/>
        </p:nvPicPr>
        <p:blipFill>
          <a:blip r:embed="rId3"/>
          <a:stretch>
            <a:fillRect/>
          </a:stretch>
        </p:blipFill>
        <p:spPr>
          <a:xfrm>
            <a:off x="4334291" y="880849"/>
            <a:ext cx="3398352" cy="4214919"/>
          </a:xfrm>
          <a:prstGeom prst="rect">
            <a:avLst/>
          </a:prstGeom>
        </p:spPr>
      </p:pic>
      <p:pic>
        <p:nvPicPr>
          <p:cNvPr id="9" name="Picture 8">
            <a:extLst>
              <a:ext uri="{FF2B5EF4-FFF2-40B4-BE49-F238E27FC236}">
                <a16:creationId xmlns:a16="http://schemas.microsoft.com/office/drawing/2014/main" id="{59640FD3-EBF0-4F2A-9A68-14A9A1511349}"/>
              </a:ext>
            </a:extLst>
          </p:cNvPr>
          <p:cNvPicPr>
            <a:picLocks noChangeAspect="1"/>
          </p:cNvPicPr>
          <p:nvPr/>
        </p:nvPicPr>
        <p:blipFill>
          <a:blip r:embed="rId4"/>
          <a:stretch>
            <a:fillRect/>
          </a:stretch>
        </p:blipFill>
        <p:spPr>
          <a:xfrm>
            <a:off x="8091946" y="880849"/>
            <a:ext cx="3556715" cy="4319576"/>
          </a:xfrm>
          <a:prstGeom prst="rect">
            <a:avLst/>
          </a:prstGeom>
        </p:spPr>
      </p:pic>
    </p:spTree>
    <p:extLst>
      <p:ext uri="{BB962C8B-B14F-4D97-AF65-F5344CB8AC3E}">
        <p14:creationId xmlns:p14="http://schemas.microsoft.com/office/powerpoint/2010/main" val="410282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ACFB-8CBB-4C05-A69D-8BFD264F9314}"/>
              </a:ext>
            </a:extLst>
          </p:cNvPr>
          <p:cNvSpPr>
            <a:spLocks noGrp="1"/>
          </p:cNvSpPr>
          <p:nvPr>
            <p:ph type="title"/>
          </p:nvPr>
        </p:nvSpPr>
        <p:spPr>
          <a:xfrm>
            <a:off x="0" y="18256"/>
            <a:ext cx="10515600" cy="1139336"/>
          </a:xfrm>
        </p:spPr>
        <p:txBody>
          <a:bodyPr/>
          <a:lstStyle/>
          <a:p>
            <a:r>
              <a:rPr lang="en-US" dirty="0"/>
              <a:t>Threat Environment</a:t>
            </a:r>
          </a:p>
        </p:txBody>
      </p:sp>
      <p:sp>
        <p:nvSpPr>
          <p:cNvPr id="4" name="Footer Placeholder 3">
            <a:extLst>
              <a:ext uri="{FF2B5EF4-FFF2-40B4-BE49-F238E27FC236}">
                <a16:creationId xmlns:a16="http://schemas.microsoft.com/office/drawing/2014/main" id="{9E98CEA1-FF49-42FA-8901-307379C0E74A}"/>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DC540277-9FE2-4E09-BAA8-65885788C13D}"/>
              </a:ext>
            </a:extLst>
          </p:cNvPr>
          <p:cNvSpPr>
            <a:spLocks noGrp="1"/>
          </p:cNvSpPr>
          <p:nvPr>
            <p:ph type="sldNum" sz="quarter" idx="12"/>
          </p:nvPr>
        </p:nvSpPr>
        <p:spPr/>
        <p:txBody>
          <a:bodyPr/>
          <a:lstStyle/>
          <a:p>
            <a:fld id="{897A1499-6B4C-4387-B469-C39F01BECDDF}" type="slidenum">
              <a:rPr lang="en-US" smtClean="0"/>
              <a:t>24</a:t>
            </a:fld>
            <a:endParaRPr lang="en-US"/>
          </a:p>
        </p:txBody>
      </p:sp>
      <p:sp>
        <p:nvSpPr>
          <p:cNvPr id="10" name="TextBox 9">
            <a:extLst>
              <a:ext uri="{FF2B5EF4-FFF2-40B4-BE49-F238E27FC236}">
                <a16:creationId xmlns:a16="http://schemas.microsoft.com/office/drawing/2014/main" id="{37E0CC21-4F16-45F8-A464-397244D05A07}"/>
              </a:ext>
            </a:extLst>
          </p:cNvPr>
          <p:cNvSpPr txBox="1"/>
          <p:nvPr/>
        </p:nvSpPr>
        <p:spPr>
          <a:xfrm>
            <a:off x="564203" y="5311302"/>
            <a:ext cx="10515599" cy="400110"/>
          </a:xfrm>
          <a:prstGeom prst="rect">
            <a:avLst/>
          </a:prstGeom>
          <a:noFill/>
        </p:spPr>
        <p:txBody>
          <a:bodyPr wrap="square" rtlCol="0">
            <a:spAutoFit/>
          </a:bodyPr>
          <a:lstStyle/>
          <a:p>
            <a:r>
              <a:rPr lang="en-US" sz="2000" b="1" i="1" dirty="0"/>
              <a:t>Based on analysis of 157,525 security incidents, of which 3,950 were confirmed data breaches</a:t>
            </a:r>
          </a:p>
        </p:txBody>
      </p:sp>
      <p:pic>
        <p:nvPicPr>
          <p:cNvPr id="8" name="Picture 7">
            <a:extLst>
              <a:ext uri="{FF2B5EF4-FFF2-40B4-BE49-F238E27FC236}">
                <a16:creationId xmlns:a16="http://schemas.microsoft.com/office/drawing/2014/main" id="{E00733D5-B4DB-4F1B-A0EB-4C839F81956C}"/>
              </a:ext>
            </a:extLst>
          </p:cNvPr>
          <p:cNvPicPr>
            <a:picLocks noChangeAspect="1"/>
          </p:cNvPicPr>
          <p:nvPr/>
        </p:nvPicPr>
        <p:blipFill>
          <a:blip r:embed="rId2"/>
          <a:stretch>
            <a:fillRect/>
          </a:stretch>
        </p:blipFill>
        <p:spPr>
          <a:xfrm>
            <a:off x="205338" y="1023786"/>
            <a:ext cx="2942124" cy="3801808"/>
          </a:xfrm>
          <a:prstGeom prst="rect">
            <a:avLst/>
          </a:prstGeom>
        </p:spPr>
      </p:pic>
      <p:pic>
        <p:nvPicPr>
          <p:cNvPr id="9" name="Picture 8">
            <a:extLst>
              <a:ext uri="{FF2B5EF4-FFF2-40B4-BE49-F238E27FC236}">
                <a16:creationId xmlns:a16="http://schemas.microsoft.com/office/drawing/2014/main" id="{0B306CE2-6710-400C-A1AC-97A812BCD438}"/>
              </a:ext>
            </a:extLst>
          </p:cNvPr>
          <p:cNvPicPr>
            <a:picLocks noChangeAspect="1"/>
          </p:cNvPicPr>
          <p:nvPr/>
        </p:nvPicPr>
        <p:blipFill>
          <a:blip r:embed="rId3"/>
          <a:stretch>
            <a:fillRect/>
          </a:stretch>
        </p:blipFill>
        <p:spPr>
          <a:xfrm>
            <a:off x="3352800" y="1024953"/>
            <a:ext cx="3937202" cy="3441877"/>
          </a:xfrm>
          <a:prstGeom prst="rect">
            <a:avLst/>
          </a:prstGeom>
        </p:spPr>
      </p:pic>
      <p:pic>
        <p:nvPicPr>
          <p:cNvPr id="6" name="Picture 5">
            <a:extLst>
              <a:ext uri="{FF2B5EF4-FFF2-40B4-BE49-F238E27FC236}">
                <a16:creationId xmlns:a16="http://schemas.microsoft.com/office/drawing/2014/main" id="{8AD710C5-7FB3-4F69-B684-741D91B5D182}"/>
              </a:ext>
            </a:extLst>
          </p:cNvPr>
          <p:cNvPicPr>
            <a:picLocks noChangeAspect="1"/>
          </p:cNvPicPr>
          <p:nvPr/>
        </p:nvPicPr>
        <p:blipFill>
          <a:blip r:embed="rId4"/>
          <a:stretch>
            <a:fillRect/>
          </a:stretch>
        </p:blipFill>
        <p:spPr>
          <a:xfrm>
            <a:off x="7590029" y="995151"/>
            <a:ext cx="2942124" cy="3685621"/>
          </a:xfrm>
          <a:prstGeom prst="rect">
            <a:avLst/>
          </a:prstGeom>
        </p:spPr>
      </p:pic>
    </p:spTree>
    <p:extLst>
      <p:ext uri="{BB962C8B-B14F-4D97-AF65-F5344CB8AC3E}">
        <p14:creationId xmlns:p14="http://schemas.microsoft.com/office/powerpoint/2010/main" val="97269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ACFB-8CBB-4C05-A69D-8BFD264F9314}"/>
              </a:ext>
            </a:extLst>
          </p:cNvPr>
          <p:cNvSpPr>
            <a:spLocks noGrp="1"/>
          </p:cNvSpPr>
          <p:nvPr>
            <p:ph type="title"/>
          </p:nvPr>
        </p:nvSpPr>
        <p:spPr>
          <a:xfrm>
            <a:off x="0" y="18256"/>
            <a:ext cx="10515600" cy="1139336"/>
          </a:xfrm>
        </p:spPr>
        <p:txBody>
          <a:bodyPr/>
          <a:lstStyle/>
          <a:p>
            <a:r>
              <a:rPr lang="en-US" dirty="0"/>
              <a:t>Threat Environment</a:t>
            </a:r>
          </a:p>
        </p:txBody>
      </p:sp>
      <p:sp>
        <p:nvSpPr>
          <p:cNvPr id="4" name="Footer Placeholder 3">
            <a:extLst>
              <a:ext uri="{FF2B5EF4-FFF2-40B4-BE49-F238E27FC236}">
                <a16:creationId xmlns:a16="http://schemas.microsoft.com/office/drawing/2014/main" id="{9E98CEA1-FF49-42FA-8901-307379C0E74A}"/>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DC540277-9FE2-4E09-BAA8-65885788C13D}"/>
              </a:ext>
            </a:extLst>
          </p:cNvPr>
          <p:cNvSpPr>
            <a:spLocks noGrp="1"/>
          </p:cNvSpPr>
          <p:nvPr>
            <p:ph type="sldNum" sz="quarter" idx="12"/>
          </p:nvPr>
        </p:nvSpPr>
        <p:spPr/>
        <p:txBody>
          <a:bodyPr/>
          <a:lstStyle/>
          <a:p>
            <a:fld id="{897A1499-6B4C-4387-B469-C39F01BECDDF}" type="slidenum">
              <a:rPr lang="en-US" smtClean="0"/>
              <a:t>25</a:t>
            </a:fld>
            <a:endParaRPr lang="en-US"/>
          </a:p>
        </p:txBody>
      </p:sp>
      <p:sp>
        <p:nvSpPr>
          <p:cNvPr id="10" name="TextBox 9">
            <a:extLst>
              <a:ext uri="{FF2B5EF4-FFF2-40B4-BE49-F238E27FC236}">
                <a16:creationId xmlns:a16="http://schemas.microsoft.com/office/drawing/2014/main" id="{37E0CC21-4F16-45F8-A464-397244D05A07}"/>
              </a:ext>
            </a:extLst>
          </p:cNvPr>
          <p:cNvSpPr txBox="1"/>
          <p:nvPr/>
        </p:nvSpPr>
        <p:spPr>
          <a:xfrm>
            <a:off x="603115" y="5739768"/>
            <a:ext cx="11196536" cy="400110"/>
          </a:xfrm>
          <a:prstGeom prst="rect">
            <a:avLst/>
          </a:prstGeom>
          <a:noFill/>
        </p:spPr>
        <p:txBody>
          <a:bodyPr wrap="square" rtlCol="0">
            <a:spAutoFit/>
          </a:bodyPr>
          <a:lstStyle/>
          <a:p>
            <a:r>
              <a:rPr lang="en-US" sz="2000" b="1" i="1" dirty="0"/>
              <a:t>Based on analysis of 157,525 security incidents, of which 3,950 were confirmed data breaches</a:t>
            </a:r>
          </a:p>
        </p:txBody>
      </p:sp>
      <p:pic>
        <p:nvPicPr>
          <p:cNvPr id="11" name="Picture 10">
            <a:extLst>
              <a:ext uri="{FF2B5EF4-FFF2-40B4-BE49-F238E27FC236}">
                <a16:creationId xmlns:a16="http://schemas.microsoft.com/office/drawing/2014/main" id="{6A422BAE-7D75-4801-9BBC-EC2299258335}"/>
              </a:ext>
            </a:extLst>
          </p:cNvPr>
          <p:cNvPicPr>
            <a:picLocks noChangeAspect="1"/>
          </p:cNvPicPr>
          <p:nvPr/>
        </p:nvPicPr>
        <p:blipFill>
          <a:blip r:embed="rId2"/>
          <a:stretch>
            <a:fillRect/>
          </a:stretch>
        </p:blipFill>
        <p:spPr>
          <a:xfrm>
            <a:off x="230221" y="883370"/>
            <a:ext cx="3895682" cy="4090771"/>
          </a:xfrm>
          <a:prstGeom prst="rect">
            <a:avLst/>
          </a:prstGeom>
        </p:spPr>
      </p:pic>
      <p:pic>
        <p:nvPicPr>
          <p:cNvPr id="17" name="Picture 16">
            <a:extLst>
              <a:ext uri="{FF2B5EF4-FFF2-40B4-BE49-F238E27FC236}">
                <a16:creationId xmlns:a16="http://schemas.microsoft.com/office/drawing/2014/main" id="{AAAE5CF2-118D-4969-B667-F2171404AD00}"/>
              </a:ext>
            </a:extLst>
          </p:cNvPr>
          <p:cNvPicPr>
            <a:picLocks noChangeAspect="1"/>
          </p:cNvPicPr>
          <p:nvPr/>
        </p:nvPicPr>
        <p:blipFill>
          <a:blip r:embed="rId3"/>
          <a:stretch>
            <a:fillRect/>
          </a:stretch>
        </p:blipFill>
        <p:spPr>
          <a:xfrm>
            <a:off x="4356124" y="883370"/>
            <a:ext cx="7705219" cy="4334759"/>
          </a:xfrm>
          <a:prstGeom prst="rect">
            <a:avLst/>
          </a:prstGeom>
        </p:spPr>
      </p:pic>
    </p:spTree>
    <p:extLst>
      <p:ext uri="{BB962C8B-B14F-4D97-AF65-F5344CB8AC3E}">
        <p14:creationId xmlns:p14="http://schemas.microsoft.com/office/powerpoint/2010/main" val="397881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ACFB-8CBB-4C05-A69D-8BFD264F9314}"/>
              </a:ext>
            </a:extLst>
          </p:cNvPr>
          <p:cNvSpPr>
            <a:spLocks noGrp="1"/>
          </p:cNvSpPr>
          <p:nvPr>
            <p:ph type="title"/>
          </p:nvPr>
        </p:nvSpPr>
        <p:spPr>
          <a:xfrm>
            <a:off x="0" y="18256"/>
            <a:ext cx="10515600" cy="1139336"/>
          </a:xfrm>
        </p:spPr>
        <p:txBody>
          <a:bodyPr/>
          <a:lstStyle/>
          <a:p>
            <a:r>
              <a:rPr lang="en-US" dirty="0"/>
              <a:t>Threat Environment</a:t>
            </a:r>
          </a:p>
        </p:txBody>
      </p:sp>
      <p:sp>
        <p:nvSpPr>
          <p:cNvPr id="4" name="Footer Placeholder 3">
            <a:extLst>
              <a:ext uri="{FF2B5EF4-FFF2-40B4-BE49-F238E27FC236}">
                <a16:creationId xmlns:a16="http://schemas.microsoft.com/office/drawing/2014/main" id="{9E98CEA1-FF49-42FA-8901-307379C0E74A}"/>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DC540277-9FE2-4E09-BAA8-65885788C13D}"/>
              </a:ext>
            </a:extLst>
          </p:cNvPr>
          <p:cNvSpPr>
            <a:spLocks noGrp="1"/>
          </p:cNvSpPr>
          <p:nvPr>
            <p:ph type="sldNum" sz="quarter" idx="12"/>
          </p:nvPr>
        </p:nvSpPr>
        <p:spPr/>
        <p:txBody>
          <a:bodyPr/>
          <a:lstStyle/>
          <a:p>
            <a:fld id="{897A1499-6B4C-4387-B469-C39F01BECDDF}" type="slidenum">
              <a:rPr lang="en-US" smtClean="0"/>
              <a:t>26</a:t>
            </a:fld>
            <a:endParaRPr lang="en-US"/>
          </a:p>
        </p:txBody>
      </p:sp>
      <p:sp>
        <p:nvSpPr>
          <p:cNvPr id="10" name="TextBox 9">
            <a:extLst>
              <a:ext uri="{FF2B5EF4-FFF2-40B4-BE49-F238E27FC236}">
                <a16:creationId xmlns:a16="http://schemas.microsoft.com/office/drawing/2014/main" id="{37E0CC21-4F16-45F8-A464-397244D05A07}"/>
              </a:ext>
            </a:extLst>
          </p:cNvPr>
          <p:cNvSpPr txBox="1"/>
          <p:nvPr/>
        </p:nvSpPr>
        <p:spPr>
          <a:xfrm>
            <a:off x="544749" y="2510185"/>
            <a:ext cx="3336587" cy="1323439"/>
          </a:xfrm>
          <a:prstGeom prst="rect">
            <a:avLst/>
          </a:prstGeom>
          <a:noFill/>
        </p:spPr>
        <p:txBody>
          <a:bodyPr wrap="square" rtlCol="0">
            <a:spAutoFit/>
          </a:bodyPr>
          <a:lstStyle/>
          <a:p>
            <a:r>
              <a:rPr lang="en-US" sz="2000" b="1" i="1" dirty="0"/>
              <a:t>Based on analysis of 157,525 security incidents, of which 3,950 were confirmed data breaches</a:t>
            </a:r>
          </a:p>
        </p:txBody>
      </p:sp>
      <p:pic>
        <p:nvPicPr>
          <p:cNvPr id="6" name="Picture 5">
            <a:extLst>
              <a:ext uri="{FF2B5EF4-FFF2-40B4-BE49-F238E27FC236}">
                <a16:creationId xmlns:a16="http://schemas.microsoft.com/office/drawing/2014/main" id="{5909AEA6-13F3-40E1-833F-EB9B90FE17BB}"/>
              </a:ext>
            </a:extLst>
          </p:cNvPr>
          <p:cNvPicPr>
            <a:picLocks noChangeAspect="1"/>
          </p:cNvPicPr>
          <p:nvPr/>
        </p:nvPicPr>
        <p:blipFill>
          <a:blip r:embed="rId2"/>
          <a:stretch>
            <a:fillRect/>
          </a:stretch>
        </p:blipFill>
        <p:spPr>
          <a:xfrm>
            <a:off x="4953000" y="39246"/>
            <a:ext cx="2585936" cy="6849978"/>
          </a:xfrm>
          <a:prstGeom prst="rect">
            <a:avLst/>
          </a:prstGeom>
        </p:spPr>
      </p:pic>
      <p:pic>
        <p:nvPicPr>
          <p:cNvPr id="8" name="Picture 7">
            <a:extLst>
              <a:ext uri="{FF2B5EF4-FFF2-40B4-BE49-F238E27FC236}">
                <a16:creationId xmlns:a16="http://schemas.microsoft.com/office/drawing/2014/main" id="{9A7793C9-C02D-4817-97B0-EA1670CDAA2D}"/>
              </a:ext>
            </a:extLst>
          </p:cNvPr>
          <p:cNvPicPr>
            <a:picLocks noChangeAspect="1"/>
          </p:cNvPicPr>
          <p:nvPr/>
        </p:nvPicPr>
        <p:blipFill>
          <a:blip r:embed="rId3"/>
          <a:stretch>
            <a:fillRect/>
          </a:stretch>
        </p:blipFill>
        <p:spPr>
          <a:xfrm>
            <a:off x="7705272" y="0"/>
            <a:ext cx="2508771" cy="6779976"/>
          </a:xfrm>
          <a:prstGeom prst="rect">
            <a:avLst/>
          </a:prstGeom>
        </p:spPr>
      </p:pic>
    </p:spTree>
    <p:extLst>
      <p:ext uri="{BB962C8B-B14F-4D97-AF65-F5344CB8AC3E}">
        <p14:creationId xmlns:p14="http://schemas.microsoft.com/office/powerpoint/2010/main" val="114908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0315"/>
          </a:xfrm>
        </p:spPr>
        <p:txBody>
          <a:bodyPr>
            <a:normAutofit fontScale="90000"/>
          </a:bodyPr>
          <a:lstStyle/>
          <a:p>
            <a:r>
              <a:rPr lang="en-US" sz="4000" dirty="0"/>
              <a:t>Security architects think about the interactions among threats, vulnerabilities, impacts and risks</a:t>
            </a:r>
          </a:p>
        </p:txBody>
      </p:sp>
      <p:sp>
        <p:nvSpPr>
          <p:cNvPr id="5" name="TextBox 4"/>
          <p:cNvSpPr txBox="1"/>
          <p:nvPr/>
        </p:nvSpPr>
        <p:spPr>
          <a:xfrm>
            <a:off x="2547990" y="6349430"/>
            <a:ext cx="6472720" cy="369332"/>
          </a:xfrm>
          <a:prstGeom prst="rect">
            <a:avLst/>
          </a:prstGeom>
          <a:noFill/>
        </p:spPr>
        <p:txBody>
          <a:bodyPr wrap="square" rtlCol="0">
            <a:spAutoFit/>
          </a:bodyPr>
          <a:lstStyle/>
          <a:p>
            <a:r>
              <a:rPr lang="en-US" dirty="0"/>
              <a:t>From NIST 800-30r1 </a:t>
            </a:r>
            <a:r>
              <a:rPr lang="en-US" b="1" dirty="0"/>
              <a:t>Guide for Conducting Risk Assessment p. 12</a:t>
            </a:r>
          </a:p>
        </p:txBody>
      </p:sp>
      <p:pic>
        <p:nvPicPr>
          <p:cNvPr id="3" name="Picture 2">
            <a:extLst>
              <a:ext uri="{FF2B5EF4-FFF2-40B4-BE49-F238E27FC236}">
                <a16:creationId xmlns:a16="http://schemas.microsoft.com/office/drawing/2014/main" id="{7F451F1B-EB90-4A46-880C-4F245E8DAD89}"/>
              </a:ext>
            </a:extLst>
          </p:cNvPr>
          <p:cNvPicPr>
            <a:picLocks noChangeAspect="1"/>
          </p:cNvPicPr>
          <p:nvPr/>
        </p:nvPicPr>
        <p:blipFill>
          <a:blip r:embed="rId2"/>
          <a:stretch>
            <a:fillRect/>
          </a:stretch>
        </p:blipFill>
        <p:spPr>
          <a:xfrm>
            <a:off x="1135532" y="1231088"/>
            <a:ext cx="8922868" cy="4858427"/>
          </a:xfrm>
          <a:prstGeom prst="rect">
            <a:avLst/>
          </a:prstGeom>
        </p:spPr>
      </p:pic>
      <p:sp>
        <p:nvSpPr>
          <p:cNvPr id="4" name="Footer Placeholder 3">
            <a:extLst>
              <a:ext uri="{FF2B5EF4-FFF2-40B4-BE49-F238E27FC236}">
                <a16:creationId xmlns:a16="http://schemas.microsoft.com/office/drawing/2014/main" id="{33222C98-EE5E-47E3-9F3A-D2AC13936303}"/>
              </a:ext>
            </a:extLst>
          </p:cNvPr>
          <p:cNvSpPr>
            <a:spLocks noGrp="1"/>
          </p:cNvSpPr>
          <p:nvPr>
            <p:ph type="ftr" sz="quarter" idx="11"/>
          </p:nvPr>
        </p:nvSpPr>
        <p:spPr/>
        <p:txBody>
          <a:bodyPr/>
          <a:lstStyle/>
          <a:p>
            <a:r>
              <a:rPr lang="en-US"/>
              <a:t>MIS 5214 Security Architecture</a:t>
            </a:r>
          </a:p>
        </p:txBody>
      </p:sp>
      <p:sp>
        <p:nvSpPr>
          <p:cNvPr id="6" name="Slide Number Placeholder 5">
            <a:extLst>
              <a:ext uri="{FF2B5EF4-FFF2-40B4-BE49-F238E27FC236}">
                <a16:creationId xmlns:a16="http://schemas.microsoft.com/office/drawing/2014/main" id="{16144369-9204-49F6-9226-A68A904C8A81}"/>
              </a:ext>
            </a:extLst>
          </p:cNvPr>
          <p:cNvSpPr>
            <a:spLocks noGrp="1"/>
          </p:cNvSpPr>
          <p:nvPr>
            <p:ph type="sldNum" sz="quarter" idx="12"/>
          </p:nvPr>
        </p:nvSpPr>
        <p:spPr/>
        <p:txBody>
          <a:bodyPr/>
          <a:lstStyle/>
          <a:p>
            <a:fld id="{897A1499-6B4C-4387-B469-C39F01BECDDF}" type="slidenum">
              <a:rPr lang="en-US" smtClean="0"/>
              <a:t>27</a:t>
            </a:fld>
            <a:endParaRPr lang="en-US"/>
          </a:p>
        </p:txBody>
      </p:sp>
    </p:spTree>
    <p:extLst>
      <p:ext uri="{BB962C8B-B14F-4D97-AF65-F5344CB8AC3E}">
        <p14:creationId xmlns:p14="http://schemas.microsoft.com/office/powerpoint/2010/main" val="2990961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42581" cy="1325563"/>
          </a:xfrm>
        </p:spPr>
        <p:txBody>
          <a:bodyPr>
            <a:normAutofit/>
          </a:bodyPr>
          <a:lstStyle/>
          <a:p>
            <a:r>
              <a:rPr lang="en-US" dirty="0"/>
              <a:t>The Threat Environment</a:t>
            </a:r>
          </a:p>
        </p:txBody>
      </p:sp>
      <p:sp>
        <p:nvSpPr>
          <p:cNvPr id="5" name="Slide Number Placeholder 4"/>
          <p:cNvSpPr>
            <a:spLocks noGrp="1"/>
          </p:cNvSpPr>
          <p:nvPr>
            <p:ph type="sldNum" sz="quarter" idx="15"/>
          </p:nvPr>
        </p:nvSpPr>
        <p:spPr/>
        <p:txBody>
          <a:bodyPr/>
          <a:lstStyle/>
          <a:p>
            <a:pPr>
              <a:defRPr/>
            </a:pPr>
            <a:fld id="{B92D9248-A979-4803-B1F4-61C773C74C94}" type="slidenum">
              <a:rPr lang="en-US" smtClean="0"/>
              <a:pPr>
                <a:defRPr/>
              </a:pPr>
              <a:t>28</a:t>
            </a:fld>
            <a:endParaRPr lang="en-US" dirty="0"/>
          </a:p>
        </p:txBody>
      </p:sp>
      <p:sp>
        <p:nvSpPr>
          <p:cNvPr id="7" name="TextBox 6"/>
          <p:cNvSpPr txBox="1"/>
          <p:nvPr/>
        </p:nvSpPr>
        <p:spPr>
          <a:xfrm>
            <a:off x="471340" y="2083902"/>
            <a:ext cx="4656841" cy="646331"/>
          </a:xfrm>
          <a:prstGeom prst="rect">
            <a:avLst/>
          </a:prstGeom>
          <a:noFill/>
        </p:spPr>
        <p:txBody>
          <a:bodyPr wrap="square" rtlCol="0">
            <a:spAutoFit/>
          </a:bodyPr>
          <a:lstStyle/>
          <a:p>
            <a:r>
              <a:rPr lang="en-US" dirty="0"/>
              <a:t>NIST SP 800-30r1 “Guide for Conducting Risk Assessments”, page 66</a:t>
            </a:r>
          </a:p>
        </p:txBody>
      </p:sp>
      <p:pic>
        <p:nvPicPr>
          <p:cNvPr id="8" name="Picture 7"/>
          <p:cNvPicPr>
            <a:picLocks noChangeAspect="1"/>
          </p:cNvPicPr>
          <p:nvPr/>
        </p:nvPicPr>
        <p:blipFill>
          <a:blip r:embed="rId2"/>
          <a:stretch>
            <a:fillRect/>
          </a:stretch>
        </p:blipFill>
        <p:spPr>
          <a:xfrm>
            <a:off x="6042581" y="23497"/>
            <a:ext cx="6149419" cy="6836624"/>
          </a:xfrm>
          <a:prstGeom prst="rect">
            <a:avLst/>
          </a:prstGeom>
        </p:spPr>
      </p:pic>
      <p:sp>
        <p:nvSpPr>
          <p:cNvPr id="10" name="Footer Placeholder 7">
            <a:extLst>
              <a:ext uri="{FF2B5EF4-FFF2-40B4-BE49-F238E27FC236}">
                <a16:creationId xmlns:a16="http://schemas.microsoft.com/office/drawing/2014/main" id="{1DE2F282-DCCB-467A-841B-97D06C6459E0}"/>
              </a:ext>
            </a:extLst>
          </p:cNvPr>
          <p:cNvSpPr txBox="1">
            <a:spLocks/>
          </p:cNvSpPr>
          <p:nvPr/>
        </p:nvSpPr>
        <p:spPr>
          <a:xfrm>
            <a:off x="838200" y="6356349"/>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MIS 5214 Security Architecture</a:t>
            </a:r>
            <a:endParaRPr lang="en-US" dirty="0"/>
          </a:p>
        </p:txBody>
      </p:sp>
    </p:spTree>
    <p:extLst>
      <p:ext uri="{BB962C8B-B14F-4D97-AF65-F5344CB8AC3E}">
        <p14:creationId xmlns:p14="http://schemas.microsoft.com/office/powerpoint/2010/main" val="1745564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 y="0"/>
            <a:ext cx="10515600" cy="1325563"/>
          </a:xfrm>
        </p:spPr>
        <p:txBody>
          <a:bodyPr/>
          <a:lstStyle/>
          <a:p>
            <a:r>
              <a:rPr lang="en-US" dirty="0"/>
              <a:t>Adversarial (i.e. purposeful)  threat sources</a:t>
            </a:r>
          </a:p>
        </p:txBody>
      </p:sp>
      <p:sp>
        <p:nvSpPr>
          <p:cNvPr id="5" name="Slide Number Placeholder 4"/>
          <p:cNvSpPr>
            <a:spLocks noGrp="1"/>
          </p:cNvSpPr>
          <p:nvPr>
            <p:ph type="sldNum" sz="quarter" idx="15"/>
          </p:nvPr>
        </p:nvSpPr>
        <p:spPr/>
        <p:txBody>
          <a:bodyPr/>
          <a:lstStyle/>
          <a:p>
            <a:pPr>
              <a:defRPr/>
            </a:pPr>
            <a:fld id="{B92D9248-A979-4803-B1F4-61C773C74C94}" type="slidenum">
              <a:rPr lang="en-US" smtClean="0"/>
              <a:pPr>
                <a:defRPr/>
              </a:pPr>
              <a:t>29</a:t>
            </a:fld>
            <a:endParaRPr lang="en-US" dirty="0"/>
          </a:p>
        </p:txBody>
      </p:sp>
      <p:pic>
        <p:nvPicPr>
          <p:cNvPr id="7" name="Picture 6"/>
          <p:cNvPicPr>
            <a:picLocks noChangeAspect="1"/>
          </p:cNvPicPr>
          <p:nvPr/>
        </p:nvPicPr>
        <p:blipFill>
          <a:blip r:embed="rId2"/>
          <a:stretch>
            <a:fillRect/>
          </a:stretch>
        </p:blipFill>
        <p:spPr>
          <a:xfrm>
            <a:off x="292231" y="1120965"/>
            <a:ext cx="11528581" cy="4563398"/>
          </a:xfrm>
          <a:prstGeom prst="rect">
            <a:avLst/>
          </a:prstGeom>
        </p:spPr>
      </p:pic>
      <p:sp>
        <p:nvSpPr>
          <p:cNvPr id="8" name="TextBox 7"/>
          <p:cNvSpPr txBox="1"/>
          <p:nvPr/>
        </p:nvSpPr>
        <p:spPr>
          <a:xfrm>
            <a:off x="292231" y="5772747"/>
            <a:ext cx="10629279" cy="369332"/>
          </a:xfrm>
          <a:prstGeom prst="rect">
            <a:avLst/>
          </a:prstGeom>
          <a:noFill/>
        </p:spPr>
        <p:txBody>
          <a:bodyPr wrap="square" rtlCol="0">
            <a:spAutoFit/>
          </a:bodyPr>
          <a:lstStyle/>
          <a:p>
            <a:r>
              <a:rPr lang="en-US" dirty="0"/>
              <a:t>NIST SP 800-30r1 “Guide for Conducting Risk Assessments”, page 66</a:t>
            </a:r>
          </a:p>
        </p:txBody>
      </p:sp>
      <p:pic>
        <p:nvPicPr>
          <p:cNvPr id="10" name="Picture 9"/>
          <p:cNvPicPr>
            <a:picLocks noChangeAspect="1"/>
          </p:cNvPicPr>
          <p:nvPr/>
        </p:nvPicPr>
        <p:blipFill>
          <a:blip r:embed="rId3"/>
          <a:stretch>
            <a:fillRect/>
          </a:stretch>
        </p:blipFill>
        <p:spPr>
          <a:xfrm>
            <a:off x="9669512" y="4745255"/>
            <a:ext cx="2522488" cy="2112745"/>
          </a:xfrm>
          <a:prstGeom prst="rect">
            <a:avLst/>
          </a:prstGeom>
        </p:spPr>
      </p:pic>
      <p:sp>
        <p:nvSpPr>
          <p:cNvPr id="9" name="Footer Placeholder 7">
            <a:extLst>
              <a:ext uri="{FF2B5EF4-FFF2-40B4-BE49-F238E27FC236}">
                <a16:creationId xmlns:a16="http://schemas.microsoft.com/office/drawing/2014/main" id="{1226089C-13B9-4BA2-9ECE-6DA03F9601D3}"/>
              </a:ext>
            </a:extLst>
          </p:cNvPr>
          <p:cNvSpPr txBox="1">
            <a:spLocks/>
          </p:cNvSpPr>
          <p:nvPr/>
        </p:nvSpPr>
        <p:spPr>
          <a:xfrm>
            <a:off x="838200" y="6356349"/>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MIS 5214 Security Architecture</a:t>
            </a:r>
            <a:endParaRPr lang="en-US" dirty="0"/>
          </a:p>
        </p:txBody>
      </p:sp>
    </p:spTree>
    <p:extLst>
      <p:ext uri="{BB962C8B-B14F-4D97-AF65-F5344CB8AC3E}">
        <p14:creationId xmlns:p14="http://schemas.microsoft.com/office/powerpoint/2010/main" val="96606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43583"/>
          </a:xfrm>
        </p:spPr>
        <p:txBody>
          <a:bodyPr/>
          <a:lstStyle/>
          <a:p>
            <a:r>
              <a:rPr lang="en-US" dirty="0"/>
              <a:t>Course Web Site</a:t>
            </a:r>
          </a:p>
        </p:txBody>
      </p:sp>
      <p:sp>
        <p:nvSpPr>
          <p:cNvPr id="5" name="Footer Placeholder 4">
            <a:extLst>
              <a:ext uri="{FF2B5EF4-FFF2-40B4-BE49-F238E27FC236}">
                <a16:creationId xmlns:a16="http://schemas.microsoft.com/office/drawing/2014/main" id="{44E855A9-1940-4F4E-BDD0-4851167B45F2}"/>
              </a:ext>
            </a:extLst>
          </p:cNvPr>
          <p:cNvSpPr>
            <a:spLocks noGrp="1"/>
          </p:cNvSpPr>
          <p:nvPr>
            <p:ph type="ftr" sz="quarter" idx="11"/>
          </p:nvPr>
        </p:nvSpPr>
        <p:spPr/>
        <p:txBody>
          <a:bodyPr/>
          <a:lstStyle/>
          <a:p>
            <a:r>
              <a:rPr lang="en-US" dirty="0"/>
              <a:t>MIS 5214 Security Architecture</a:t>
            </a:r>
          </a:p>
        </p:txBody>
      </p:sp>
      <p:sp>
        <p:nvSpPr>
          <p:cNvPr id="8" name="Slide Number Placeholder 7">
            <a:extLst>
              <a:ext uri="{FF2B5EF4-FFF2-40B4-BE49-F238E27FC236}">
                <a16:creationId xmlns:a16="http://schemas.microsoft.com/office/drawing/2014/main" id="{66808B35-EC2B-47BB-ACA1-71ED609BB0EB}"/>
              </a:ext>
            </a:extLst>
          </p:cNvPr>
          <p:cNvSpPr>
            <a:spLocks noGrp="1"/>
          </p:cNvSpPr>
          <p:nvPr>
            <p:ph type="sldNum" sz="quarter" idx="12"/>
          </p:nvPr>
        </p:nvSpPr>
        <p:spPr/>
        <p:txBody>
          <a:bodyPr/>
          <a:lstStyle/>
          <a:p>
            <a:fld id="{897A1499-6B4C-4387-B469-C39F01BECDDF}" type="slidenum">
              <a:rPr lang="en-US" smtClean="0"/>
              <a:t>3</a:t>
            </a:fld>
            <a:endParaRPr lang="en-US"/>
          </a:p>
        </p:txBody>
      </p:sp>
      <p:pic>
        <p:nvPicPr>
          <p:cNvPr id="4" name="Picture 3">
            <a:extLst>
              <a:ext uri="{FF2B5EF4-FFF2-40B4-BE49-F238E27FC236}">
                <a16:creationId xmlns:a16="http://schemas.microsoft.com/office/drawing/2014/main" id="{498F19AC-B0E8-416E-9346-6253E169FC10}"/>
              </a:ext>
            </a:extLst>
          </p:cNvPr>
          <p:cNvPicPr>
            <a:picLocks noChangeAspect="1"/>
          </p:cNvPicPr>
          <p:nvPr/>
        </p:nvPicPr>
        <p:blipFill>
          <a:blip r:embed="rId2"/>
          <a:stretch>
            <a:fillRect/>
          </a:stretch>
        </p:blipFill>
        <p:spPr>
          <a:xfrm>
            <a:off x="2538920" y="923608"/>
            <a:ext cx="7140102" cy="4992645"/>
          </a:xfrm>
          <a:prstGeom prst="rect">
            <a:avLst/>
          </a:prstGeom>
        </p:spPr>
      </p:pic>
      <p:sp>
        <p:nvSpPr>
          <p:cNvPr id="10" name="TextBox 9">
            <a:extLst>
              <a:ext uri="{FF2B5EF4-FFF2-40B4-BE49-F238E27FC236}">
                <a16:creationId xmlns:a16="http://schemas.microsoft.com/office/drawing/2014/main" id="{A6B5722B-BD4B-4659-9938-ACB5382C3E35}"/>
              </a:ext>
            </a:extLst>
          </p:cNvPr>
          <p:cNvSpPr txBox="1"/>
          <p:nvPr/>
        </p:nvSpPr>
        <p:spPr>
          <a:xfrm>
            <a:off x="2729261" y="5987017"/>
            <a:ext cx="6216804" cy="369332"/>
          </a:xfrm>
          <a:prstGeom prst="rect">
            <a:avLst/>
          </a:prstGeom>
          <a:noFill/>
        </p:spPr>
        <p:txBody>
          <a:bodyPr wrap="square">
            <a:spAutoFit/>
          </a:bodyPr>
          <a:lstStyle/>
          <a:p>
            <a:r>
              <a:rPr lang="en-US" dirty="0">
                <a:hlinkClick r:id="rId3"/>
              </a:rPr>
              <a:t>https://community.mis.temple.edu/mis5214sec702spring2021/</a:t>
            </a:r>
            <a:endParaRPr lang="en-US" dirty="0"/>
          </a:p>
        </p:txBody>
      </p:sp>
    </p:spTree>
    <p:extLst>
      <p:ext uri="{BB962C8B-B14F-4D97-AF65-F5344CB8AC3E}">
        <p14:creationId xmlns:p14="http://schemas.microsoft.com/office/powerpoint/2010/main" val="3278934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What type of Hacker are you?</a:t>
            </a:r>
          </a:p>
        </p:txBody>
      </p:sp>
      <p:sp>
        <p:nvSpPr>
          <p:cNvPr id="3" name="Content Placeholder 2"/>
          <p:cNvSpPr>
            <a:spLocks noGrp="1"/>
          </p:cNvSpPr>
          <p:nvPr>
            <p:ph idx="1"/>
          </p:nvPr>
        </p:nvSpPr>
        <p:spPr>
          <a:xfrm>
            <a:off x="647272" y="1448657"/>
            <a:ext cx="10706528" cy="4027470"/>
          </a:xfrm>
        </p:spPr>
        <p:txBody>
          <a:bodyPr/>
          <a:lstStyle/>
          <a:p>
            <a:pPr marL="0" indent="0">
              <a:buNone/>
            </a:pPr>
            <a:r>
              <a:rPr lang="en-US" dirty="0"/>
              <a:t>“</a:t>
            </a:r>
            <a:r>
              <a:rPr lang="en-US" i="1" dirty="0"/>
              <a:t>You need to decide if you’re going to aspire to safeguarding the common good or settle for pettier goals. Do you want to be a mischievous, criminal hacker or a righteous, powerful defender?</a:t>
            </a:r>
          </a:p>
          <a:p>
            <a:pPr marL="0" indent="0">
              <a:buNone/>
            </a:pPr>
            <a:endParaRPr lang="en-US" i="1" dirty="0"/>
          </a:p>
          <a:p>
            <a:pPr marL="0" indent="0">
              <a:buNone/>
            </a:pPr>
            <a:r>
              <a:rPr lang="en-US" i="1" dirty="0"/>
              <a:t>…the best and most intelligent hackers work for the good side. They get to exercise their minds, grow intellectually, and not have to worry about being arrested. They get to work on the forefront of computer security, gain the admiration of their peers, further human advancement in the name of all that is good, and get well paid for it</a:t>
            </a:r>
            <a:r>
              <a:rPr lang="en-US" dirty="0"/>
              <a:t>.”</a:t>
            </a:r>
          </a:p>
        </p:txBody>
      </p:sp>
      <p:sp>
        <p:nvSpPr>
          <p:cNvPr id="5" name="TextBox 4"/>
          <p:cNvSpPr txBox="1"/>
          <p:nvPr/>
        </p:nvSpPr>
        <p:spPr>
          <a:xfrm>
            <a:off x="5753528" y="5498765"/>
            <a:ext cx="5989834" cy="369332"/>
          </a:xfrm>
          <a:prstGeom prst="rect">
            <a:avLst/>
          </a:prstGeom>
          <a:noFill/>
        </p:spPr>
        <p:txBody>
          <a:bodyPr wrap="square" rtlCol="0">
            <a:spAutoFit/>
          </a:bodyPr>
          <a:lstStyle/>
          <a:p>
            <a:r>
              <a:rPr lang="en-US" dirty="0"/>
              <a:t>Grimes, R. (2017), </a:t>
            </a:r>
            <a:r>
              <a:rPr lang="en-US" u="sng" dirty="0"/>
              <a:t>Hacking the Hacker</a:t>
            </a:r>
            <a:r>
              <a:rPr lang="en-US" dirty="0"/>
              <a:t>, John Wiley and Sons</a:t>
            </a:r>
          </a:p>
        </p:txBody>
      </p:sp>
      <p:sp>
        <p:nvSpPr>
          <p:cNvPr id="6" name="Footer Placeholder 7">
            <a:extLst>
              <a:ext uri="{FF2B5EF4-FFF2-40B4-BE49-F238E27FC236}">
                <a16:creationId xmlns:a16="http://schemas.microsoft.com/office/drawing/2014/main" id="{763FBEBF-11E6-4B37-807A-0A349126BA6D}"/>
              </a:ext>
            </a:extLst>
          </p:cNvPr>
          <p:cNvSpPr txBox="1">
            <a:spLocks/>
          </p:cNvSpPr>
          <p:nvPr/>
        </p:nvSpPr>
        <p:spPr>
          <a:xfrm>
            <a:off x="838200" y="6356349"/>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MIS 5214 Security Architecture</a:t>
            </a:r>
            <a:endParaRPr lang="en-US" dirty="0"/>
          </a:p>
        </p:txBody>
      </p:sp>
      <p:pic>
        <p:nvPicPr>
          <p:cNvPr id="4" name="Picture 3">
            <a:extLst>
              <a:ext uri="{FF2B5EF4-FFF2-40B4-BE49-F238E27FC236}">
                <a16:creationId xmlns:a16="http://schemas.microsoft.com/office/drawing/2014/main" id="{2A1FE77B-FB31-4B8F-9D00-75A86CF94FB5}"/>
              </a:ext>
            </a:extLst>
          </p:cNvPr>
          <p:cNvPicPr>
            <a:picLocks noChangeAspect="1"/>
          </p:cNvPicPr>
          <p:nvPr/>
        </p:nvPicPr>
        <p:blipFill>
          <a:blip r:embed="rId2"/>
          <a:stretch>
            <a:fillRect/>
          </a:stretch>
        </p:blipFill>
        <p:spPr>
          <a:xfrm>
            <a:off x="9757775" y="0"/>
            <a:ext cx="2434225" cy="1471600"/>
          </a:xfrm>
          <a:prstGeom prst="rect">
            <a:avLst/>
          </a:prstGeom>
        </p:spPr>
      </p:pic>
      <p:sp>
        <p:nvSpPr>
          <p:cNvPr id="7" name="Slide Number Placeholder 6">
            <a:extLst>
              <a:ext uri="{FF2B5EF4-FFF2-40B4-BE49-F238E27FC236}">
                <a16:creationId xmlns:a16="http://schemas.microsoft.com/office/drawing/2014/main" id="{8363AAFF-7872-4326-82B6-3145280AAA6E}"/>
              </a:ext>
            </a:extLst>
          </p:cNvPr>
          <p:cNvSpPr>
            <a:spLocks noGrp="1"/>
          </p:cNvSpPr>
          <p:nvPr>
            <p:ph type="sldNum" sz="quarter" idx="15"/>
          </p:nvPr>
        </p:nvSpPr>
        <p:spPr/>
        <p:txBody>
          <a:bodyPr/>
          <a:lstStyle/>
          <a:p>
            <a:pPr>
              <a:defRPr/>
            </a:pPr>
            <a:fld id="{B92D9248-A979-4803-B1F4-61C773C74C94}" type="slidenum">
              <a:rPr lang="en-US" smtClean="0"/>
              <a:pPr>
                <a:defRPr/>
              </a:pPr>
              <a:t>30</a:t>
            </a:fld>
            <a:endParaRPr lang="en-US" dirty="0"/>
          </a:p>
        </p:txBody>
      </p:sp>
    </p:spTree>
    <p:extLst>
      <p:ext uri="{BB962C8B-B14F-4D97-AF65-F5344CB8AC3E}">
        <p14:creationId xmlns:p14="http://schemas.microsoft.com/office/powerpoint/2010/main" val="11396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78"/>
            <a:ext cx="10515600" cy="1325563"/>
          </a:xfrm>
        </p:spPr>
        <p:txBody>
          <a:bodyPr/>
          <a:lstStyle/>
          <a:p>
            <a:r>
              <a:rPr lang="en-US" dirty="0"/>
              <a:t>Most Hackers Aren’t Geniuses</a:t>
            </a:r>
          </a:p>
        </p:txBody>
      </p:sp>
      <p:sp>
        <p:nvSpPr>
          <p:cNvPr id="3" name="Content Placeholder 2"/>
          <p:cNvSpPr>
            <a:spLocks noGrp="1"/>
          </p:cNvSpPr>
          <p:nvPr>
            <p:ph idx="1"/>
          </p:nvPr>
        </p:nvSpPr>
        <p:spPr>
          <a:xfrm>
            <a:off x="157728" y="1548223"/>
            <a:ext cx="11179139" cy="4351338"/>
          </a:xfrm>
        </p:spPr>
        <p:txBody>
          <a:bodyPr/>
          <a:lstStyle/>
          <a:p>
            <a:pPr marL="0" indent="0">
              <a:buNone/>
            </a:pPr>
            <a:r>
              <a:rPr lang="en-US" i="1" dirty="0"/>
              <a:t>“…readers often assume” bad-guy hackers are super smart, “…because they appear to be practicing some advanced black magic that the rest of the world does not know.  In the collective psyche of the world, it’s as if ‘malicious hacker‘ and ‘super-intelligence’ have to go together. </a:t>
            </a:r>
          </a:p>
          <a:p>
            <a:pPr marL="0" indent="0">
              <a:buNone/>
            </a:pPr>
            <a:endParaRPr lang="en-US" i="1" dirty="0"/>
          </a:p>
          <a:p>
            <a:pPr marL="0" indent="0">
              <a:buNone/>
            </a:pPr>
            <a:r>
              <a:rPr lang="en-US" i="1" dirty="0"/>
              <a:t>A few are smart, most are average, and some aren’t very bright at all, just like the rest of the world.  Hackers simply know some facts and processes that other people don’t, just like a carpenter, plumber, or electrician.” </a:t>
            </a:r>
          </a:p>
        </p:txBody>
      </p:sp>
      <p:sp>
        <p:nvSpPr>
          <p:cNvPr id="5" name="TextBox 4"/>
          <p:cNvSpPr txBox="1"/>
          <p:nvPr/>
        </p:nvSpPr>
        <p:spPr>
          <a:xfrm>
            <a:off x="5938463" y="5619770"/>
            <a:ext cx="5989834" cy="369332"/>
          </a:xfrm>
          <a:prstGeom prst="rect">
            <a:avLst/>
          </a:prstGeom>
          <a:noFill/>
        </p:spPr>
        <p:txBody>
          <a:bodyPr wrap="square" rtlCol="0">
            <a:spAutoFit/>
          </a:bodyPr>
          <a:lstStyle/>
          <a:p>
            <a:r>
              <a:rPr lang="en-US" dirty="0"/>
              <a:t>Grimes, R. (2017), </a:t>
            </a:r>
            <a:r>
              <a:rPr lang="en-US" u="sng" dirty="0"/>
              <a:t>Hacking the Hacker</a:t>
            </a:r>
            <a:r>
              <a:rPr lang="en-US" dirty="0"/>
              <a:t>, John Wiley and Sons</a:t>
            </a:r>
          </a:p>
        </p:txBody>
      </p:sp>
      <p:sp>
        <p:nvSpPr>
          <p:cNvPr id="6" name="Footer Placeholder 7">
            <a:extLst>
              <a:ext uri="{FF2B5EF4-FFF2-40B4-BE49-F238E27FC236}">
                <a16:creationId xmlns:a16="http://schemas.microsoft.com/office/drawing/2014/main" id="{72514D1A-7A04-4792-A21C-1048F6F77C4B}"/>
              </a:ext>
            </a:extLst>
          </p:cNvPr>
          <p:cNvSpPr txBox="1">
            <a:spLocks/>
          </p:cNvSpPr>
          <p:nvPr/>
        </p:nvSpPr>
        <p:spPr>
          <a:xfrm>
            <a:off x="838200" y="6356349"/>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MIS 5214 Security Architecture</a:t>
            </a:r>
            <a:endParaRPr lang="en-US" dirty="0"/>
          </a:p>
        </p:txBody>
      </p:sp>
      <p:pic>
        <p:nvPicPr>
          <p:cNvPr id="4" name="Picture 3">
            <a:extLst>
              <a:ext uri="{FF2B5EF4-FFF2-40B4-BE49-F238E27FC236}">
                <a16:creationId xmlns:a16="http://schemas.microsoft.com/office/drawing/2014/main" id="{5C25712D-937A-4C79-8834-20D36604F4C5}"/>
              </a:ext>
            </a:extLst>
          </p:cNvPr>
          <p:cNvPicPr>
            <a:picLocks noChangeAspect="1"/>
          </p:cNvPicPr>
          <p:nvPr/>
        </p:nvPicPr>
        <p:blipFill>
          <a:blip r:embed="rId2"/>
          <a:stretch>
            <a:fillRect/>
          </a:stretch>
        </p:blipFill>
        <p:spPr>
          <a:xfrm>
            <a:off x="10659648" y="0"/>
            <a:ext cx="1532351" cy="1563307"/>
          </a:xfrm>
          <a:prstGeom prst="rect">
            <a:avLst/>
          </a:prstGeom>
        </p:spPr>
      </p:pic>
      <p:sp>
        <p:nvSpPr>
          <p:cNvPr id="7" name="Slide Number Placeholder 6">
            <a:extLst>
              <a:ext uri="{FF2B5EF4-FFF2-40B4-BE49-F238E27FC236}">
                <a16:creationId xmlns:a16="http://schemas.microsoft.com/office/drawing/2014/main" id="{295020B7-049F-4933-8F7A-A31784BEAADE}"/>
              </a:ext>
            </a:extLst>
          </p:cNvPr>
          <p:cNvSpPr>
            <a:spLocks noGrp="1"/>
          </p:cNvSpPr>
          <p:nvPr>
            <p:ph type="sldNum" sz="quarter" idx="15"/>
          </p:nvPr>
        </p:nvSpPr>
        <p:spPr/>
        <p:txBody>
          <a:bodyPr/>
          <a:lstStyle/>
          <a:p>
            <a:pPr>
              <a:defRPr/>
            </a:pPr>
            <a:fld id="{B92D9248-A979-4803-B1F4-61C773C74C94}" type="slidenum">
              <a:rPr lang="en-US" smtClean="0"/>
              <a:pPr>
                <a:defRPr/>
              </a:pPr>
              <a:t>31</a:t>
            </a:fld>
            <a:endParaRPr lang="en-US" dirty="0"/>
          </a:p>
        </p:txBody>
      </p:sp>
    </p:spTree>
    <p:extLst>
      <p:ext uri="{BB962C8B-B14F-4D97-AF65-F5344CB8AC3E}">
        <p14:creationId xmlns:p14="http://schemas.microsoft.com/office/powerpoint/2010/main" val="117454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Defenders are Hackers Plus</a:t>
            </a:r>
          </a:p>
        </p:txBody>
      </p:sp>
      <p:sp>
        <p:nvSpPr>
          <p:cNvPr id="3" name="Content Placeholder 2"/>
          <p:cNvSpPr>
            <a:spLocks noGrp="1"/>
          </p:cNvSpPr>
          <p:nvPr>
            <p:ph idx="1"/>
          </p:nvPr>
        </p:nvSpPr>
        <p:spPr>
          <a:xfrm>
            <a:off x="410632" y="1319122"/>
            <a:ext cx="11219713" cy="4804275"/>
          </a:xfrm>
        </p:spPr>
        <p:txBody>
          <a:bodyPr>
            <a:normAutofit/>
          </a:bodyPr>
          <a:lstStyle/>
          <a:p>
            <a:pPr marL="0" indent="0">
              <a:buNone/>
            </a:pPr>
            <a:r>
              <a:rPr lang="en-US" dirty="0"/>
              <a:t>“</a:t>
            </a:r>
            <a:r>
              <a:rPr lang="en-US" i="1" dirty="0"/>
              <a:t>If we do an intellectual comparison alone, the defenders on average are smarter than the attackers.  A defender has to know everything a malicious hacker does plus how to stop the attack. And that defense won’t work unless it has almost no end-user involvement, works silently behind the scenes, and works perfectly (or almost perfectly) all the time.  </a:t>
            </a:r>
          </a:p>
          <a:p>
            <a:pPr marL="0" indent="0">
              <a:buNone/>
            </a:pPr>
            <a:endParaRPr lang="en-US" i="1" dirty="0"/>
          </a:p>
          <a:p>
            <a:pPr marL="0" indent="0">
              <a:buNone/>
            </a:pPr>
            <a:r>
              <a:rPr lang="en-US" i="1" dirty="0"/>
              <a:t>Show me a malicious hacker with a particular technique, and I’ll show you more defenders that are smarter and better. It’s just that the attacker usually gets more press.”  </a:t>
            </a:r>
            <a:r>
              <a:rPr lang="en-US" dirty="0"/>
              <a:t>It’s time for equal time for the defender! </a:t>
            </a:r>
          </a:p>
        </p:txBody>
      </p:sp>
      <p:sp>
        <p:nvSpPr>
          <p:cNvPr id="5" name="TextBox 4"/>
          <p:cNvSpPr txBox="1"/>
          <p:nvPr/>
        </p:nvSpPr>
        <p:spPr>
          <a:xfrm>
            <a:off x="5794624" y="5595932"/>
            <a:ext cx="5989834" cy="369332"/>
          </a:xfrm>
          <a:prstGeom prst="rect">
            <a:avLst/>
          </a:prstGeom>
          <a:noFill/>
        </p:spPr>
        <p:txBody>
          <a:bodyPr wrap="square" rtlCol="0">
            <a:spAutoFit/>
          </a:bodyPr>
          <a:lstStyle/>
          <a:p>
            <a:r>
              <a:rPr lang="en-US" dirty="0"/>
              <a:t>Grimes, R. (2017), </a:t>
            </a:r>
            <a:r>
              <a:rPr lang="en-US" u="sng" dirty="0"/>
              <a:t>Hacking the Hacker</a:t>
            </a:r>
            <a:r>
              <a:rPr lang="en-US" dirty="0"/>
              <a:t>, John Wiley and Sons</a:t>
            </a:r>
          </a:p>
        </p:txBody>
      </p:sp>
      <p:sp>
        <p:nvSpPr>
          <p:cNvPr id="6" name="Footer Placeholder 7">
            <a:extLst>
              <a:ext uri="{FF2B5EF4-FFF2-40B4-BE49-F238E27FC236}">
                <a16:creationId xmlns:a16="http://schemas.microsoft.com/office/drawing/2014/main" id="{E1423CFF-2C2D-4042-A37D-403B5F539A33}"/>
              </a:ext>
            </a:extLst>
          </p:cNvPr>
          <p:cNvSpPr txBox="1">
            <a:spLocks/>
          </p:cNvSpPr>
          <p:nvPr/>
        </p:nvSpPr>
        <p:spPr>
          <a:xfrm>
            <a:off x="838200" y="6356349"/>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MIS 5214 Security Architecture</a:t>
            </a:r>
            <a:endParaRPr lang="en-US" dirty="0"/>
          </a:p>
        </p:txBody>
      </p:sp>
      <p:pic>
        <p:nvPicPr>
          <p:cNvPr id="4" name="Picture 3">
            <a:extLst>
              <a:ext uri="{FF2B5EF4-FFF2-40B4-BE49-F238E27FC236}">
                <a16:creationId xmlns:a16="http://schemas.microsoft.com/office/drawing/2014/main" id="{47A42496-7D3A-41A7-8F16-C7FA0B8B55AF}"/>
              </a:ext>
            </a:extLst>
          </p:cNvPr>
          <p:cNvPicPr>
            <a:picLocks noChangeAspect="1"/>
          </p:cNvPicPr>
          <p:nvPr/>
        </p:nvPicPr>
        <p:blipFill>
          <a:blip r:embed="rId2"/>
          <a:stretch>
            <a:fillRect/>
          </a:stretch>
        </p:blipFill>
        <p:spPr>
          <a:xfrm>
            <a:off x="10926231" y="171376"/>
            <a:ext cx="1114745" cy="1153185"/>
          </a:xfrm>
          <a:prstGeom prst="rect">
            <a:avLst/>
          </a:prstGeom>
        </p:spPr>
      </p:pic>
      <p:sp>
        <p:nvSpPr>
          <p:cNvPr id="7" name="Slide Number Placeholder 6">
            <a:extLst>
              <a:ext uri="{FF2B5EF4-FFF2-40B4-BE49-F238E27FC236}">
                <a16:creationId xmlns:a16="http://schemas.microsoft.com/office/drawing/2014/main" id="{CC66927F-91E2-44FA-A3A6-44616A7357B6}"/>
              </a:ext>
            </a:extLst>
          </p:cNvPr>
          <p:cNvSpPr>
            <a:spLocks noGrp="1"/>
          </p:cNvSpPr>
          <p:nvPr>
            <p:ph type="sldNum" sz="quarter" idx="15"/>
          </p:nvPr>
        </p:nvSpPr>
        <p:spPr/>
        <p:txBody>
          <a:bodyPr/>
          <a:lstStyle/>
          <a:p>
            <a:pPr>
              <a:defRPr/>
            </a:pPr>
            <a:fld id="{B92D9248-A979-4803-B1F4-61C773C74C94}" type="slidenum">
              <a:rPr lang="en-US" smtClean="0"/>
              <a:pPr>
                <a:defRPr/>
              </a:pPr>
              <a:t>32</a:t>
            </a:fld>
            <a:endParaRPr lang="en-US" dirty="0"/>
          </a:p>
        </p:txBody>
      </p:sp>
    </p:spTree>
    <p:extLst>
      <p:ext uri="{BB962C8B-B14F-4D97-AF65-F5344CB8AC3E}">
        <p14:creationId xmlns:p14="http://schemas.microsoft.com/office/powerpoint/2010/main" val="242117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Hackers are Special</a:t>
            </a:r>
          </a:p>
        </p:txBody>
      </p:sp>
      <p:sp>
        <p:nvSpPr>
          <p:cNvPr id="3" name="Content Placeholder 2"/>
          <p:cNvSpPr>
            <a:spLocks noGrp="1"/>
          </p:cNvSpPr>
          <p:nvPr>
            <p:ph idx="1"/>
          </p:nvPr>
        </p:nvSpPr>
        <p:spPr>
          <a:xfrm>
            <a:off x="622443" y="1239997"/>
            <a:ext cx="10515600" cy="4996415"/>
          </a:xfrm>
        </p:spPr>
        <p:txBody>
          <a:bodyPr>
            <a:normAutofit/>
          </a:bodyPr>
          <a:lstStyle/>
          <a:p>
            <a:pPr marL="0" indent="0">
              <a:buNone/>
            </a:pPr>
            <a:r>
              <a:rPr lang="en-US" sz="2400" dirty="0"/>
              <a:t>While not all are super-smart, “they all share a few common traits:”</a:t>
            </a:r>
          </a:p>
          <a:p>
            <a:pPr lvl="1"/>
            <a:r>
              <a:rPr lang="en-US" sz="2000" dirty="0"/>
              <a:t>Broad intellectual curiosity</a:t>
            </a:r>
          </a:p>
          <a:p>
            <a:pPr lvl="1"/>
            <a:r>
              <a:rPr lang="en-US" sz="2000" dirty="0"/>
              <a:t>Willingness to try things outside the given interface or boundary</a:t>
            </a:r>
          </a:p>
          <a:p>
            <a:pPr lvl="1"/>
            <a:r>
              <a:rPr lang="en-US" sz="2000" dirty="0"/>
              <a:t>Not afraid to make their own way</a:t>
            </a:r>
          </a:p>
          <a:p>
            <a:pPr lvl="1"/>
            <a:r>
              <a:rPr lang="en-US" sz="2000" dirty="0"/>
              <a:t>Usually they are life hackers: </a:t>
            </a:r>
          </a:p>
          <a:p>
            <a:pPr lvl="2"/>
            <a:r>
              <a:rPr lang="en-US" sz="1800" dirty="0"/>
              <a:t>Hacking all sorts of things beyond computers</a:t>
            </a:r>
          </a:p>
          <a:p>
            <a:pPr lvl="2"/>
            <a:r>
              <a:rPr lang="en-US" sz="1800" dirty="0"/>
              <a:t>Questioning the status quo and exploring all the time</a:t>
            </a:r>
          </a:p>
          <a:p>
            <a:r>
              <a:rPr lang="en-US" sz="2400" dirty="0"/>
              <a:t>Most useful trait:</a:t>
            </a:r>
          </a:p>
          <a:p>
            <a:pPr lvl="1"/>
            <a:r>
              <a:rPr lang="en-US" sz="2000" dirty="0"/>
              <a:t>Persistence</a:t>
            </a:r>
          </a:p>
          <a:p>
            <a:pPr lvl="1"/>
            <a:r>
              <a:rPr lang="en-US" sz="2000" dirty="0"/>
              <a:t>Malicious hackers look for defensive weaknesses</a:t>
            </a:r>
          </a:p>
          <a:p>
            <a:pPr lvl="1"/>
            <a:r>
              <a:rPr lang="en-US" sz="2000" dirty="0"/>
              <a:t>Both malicious hackers and defenders are looking for weaknesses, just from opposite sides of the system</a:t>
            </a:r>
          </a:p>
          <a:p>
            <a:pPr lvl="1"/>
            <a:r>
              <a:rPr lang="en-US" sz="2000" dirty="0"/>
              <a:t>Both sides participate in an ongoing war with many battles, wins and losses. The most persistent side wins</a:t>
            </a:r>
          </a:p>
        </p:txBody>
      </p:sp>
      <p:sp>
        <p:nvSpPr>
          <p:cNvPr id="5" name="TextBox 4"/>
          <p:cNvSpPr txBox="1"/>
          <p:nvPr/>
        </p:nvSpPr>
        <p:spPr>
          <a:xfrm>
            <a:off x="5770652" y="6051746"/>
            <a:ext cx="5989834" cy="369332"/>
          </a:xfrm>
          <a:prstGeom prst="rect">
            <a:avLst/>
          </a:prstGeom>
          <a:noFill/>
        </p:spPr>
        <p:txBody>
          <a:bodyPr wrap="square" rtlCol="0">
            <a:spAutoFit/>
          </a:bodyPr>
          <a:lstStyle/>
          <a:p>
            <a:r>
              <a:rPr lang="en-US" dirty="0"/>
              <a:t>Grimes, R. (2017), </a:t>
            </a:r>
            <a:r>
              <a:rPr lang="en-US" u="sng" dirty="0"/>
              <a:t>Hacking the Hacker</a:t>
            </a:r>
            <a:r>
              <a:rPr lang="en-US" dirty="0"/>
              <a:t>, John Wiley and Sons</a:t>
            </a:r>
          </a:p>
        </p:txBody>
      </p:sp>
      <p:sp>
        <p:nvSpPr>
          <p:cNvPr id="6" name="Footer Placeholder 7">
            <a:extLst>
              <a:ext uri="{FF2B5EF4-FFF2-40B4-BE49-F238E27FC236}">
                <a16:creationId xmlns:a16="http://schemas.microsoft.com/office/drawing/2014/main" id="{C778565A-687B-4D11-AE37-6DC587571ECA}"/>
              </a:ext>
            </a:extLst>
          </p:cNvPr>
          <p:cNvSpPr txBox="1">
            <a:spLocks/>
          </p:cNvSpPr>
          <p:nvPr/>
        </p:nvSpPr>
        <p:spPr>
          <a:xfrm>
            <a:off x="838200" y="6356349"/>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MIS 5214 Security Architecture</a:t>
            </a:r>
            <a:endParaRPr lang="en-US" dirty="0"/>
          </a:p>
        </p:txBody>
      </p:sp>
      <p:sp>
        <p:nvSpPr>
          <p:cNvPr id="4" name="Slide Number Placeholder 3">
            <a:extLst>
              <a:ext uri="{FF2B5EF4-FFF2-40B4-BE49-F238E27FC236}">
                <a16:creationId xmlns:a16="http://schemas.microsoft.com/office/drawing/2014/main" id="{955AD1CF-F9C3-424A-BD74-2BAB00AC7088}"/>
              </a:ext>
            </a:extLst>
          </p:cNvPr>
          <p:cNvSpPr>
            <a:spLocks noGrp="1"/>
          </p:cNvSpPr>
          <p:nvPr>
            <p:ph type="sldNum" sz="quarter" idx="15"/>
          </p:nvPr>
        </p:nvSpPr>
        <p:spPr/>
        <p:txBody>
          <a:bodyPr/>
          <a:lstStyle/>
          <a:p>
            <a:pPr>
              <a:defRPr/>
            </a:pPr>
            <a:fld id="{B92D9248-A979-4803-B1F4-61C773C74C94}" type="slidenum">
              <a:rPr lang="en-US" smtClean="0"/>
              <a:pPr>
                <a:defRPr/>
              </a:pPr>
              <a:t>33</a:t>
            </a:fld>
            <a:endParaRPr lang="en-US" dirty="0"/>
          </a:p>
        </p:txBody>
      </p:sp>
    </p:spTree>
    <p:extLst>
      <p:ext uri="{BB962C8B-B14F-4D97-AF65-F5344CB8AC3E}">
        <p14:creationId xmlns:p14="http://schemas.microsoft.com/office/powerpoint/2010/main" val="392196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52"/>
            <a:ext cx="10515600" cy="1325563"/>
          </a:xfrm>
        </p:spPr>
        <p:txBody>
          <a:bodyPr/>
          <a:lstStyle/>
          <a:p>
            <a:r>
              <a:rPr lang="en-US" dirty="0"/>
              <a:t>The Secret to Hacking</a:t>
            </a:r>
          </a:p>
        </p:txBody>
      </p:sp>
      <p:sp>
        <p:nvSpPr>
          <p:cNvPr id="3" name="Content Placeholder 2"/>
          <p:cNvSpPr>
            <a:spLocks noGrp="1"/>
          </p:cNvSpPr>
          <p:nvPr>
            <p:ph idx="1"/>
          </p:nvPr>
        </p:nvSpPr>
        <p:spPr>
          <a:xfrm>
            <a:off x="519701" y="1232899"/>
            <a:ext cx="10515600" cy="4625565"/>
          </a:xfrm>
        </p:spPr>
        <p:txBody>
          <a:bodyPr>
            <a:normAutofit/>
          </a:bodyPr>
          <a:lstStyle/>
          <a:p>
            <a:pPr marL="0" indent="0">
              <a:buNone/>
            </a:pPr>
            <a:r>
              <a:rPr lang="en-US" sz="2400" i="1" dirty="0"/>
              <a:t>“If there is a secret to how hackers hack, it’s that there is no secret to how they hack. It’s a process of learning the right methods and using the right tools for the job…. There isn’t even one way to do it. There is, however, a definitive set of steps that describe the larger, encompassing process” </a:t>
            </a:r>
          </a:p>
        </p:txBody>
      </p:sp>
      <p:sp>
        <p:nvSpPr>
          <p:cNvPr id="5" name="TextBox 4"/>
          <p:cNvSpPr txBox="1"/>
          <p:nvPr/>
        </p:nvSpPr>
        <p:spPr>
          <a:xfrm>
            <a:off x="1160979" y="2825393"/>
            <a:ext cx="7756989" cy="3046988"/>
          </a:xfrm>
          <a:prstGeom prst="rect">
            <a:avLst/>
          </a:prstGeom>
          <a:noFill/>
        </p:spPr>
        <p:txBody>
          <a:bodyPr wrap="square" rtlCol="0">
            <a:spAutoFit/>
          </a:bodyPr>
          <a:lstStyle/>
          <a:p>
            <a:r>
              <a:rPr lang="en-US" sz="2400" b="1" u="sng" dirty="0"/>
              <a:t>Hacking Methodology Model</a:t>
            </a:r>
          </a:p>
          <a:p>
            <a:pPr marL="342900" indent="-342900">
              <a:buAutoNum type="arabicPeriod"/>
            </a:pPr>
            <a:r>
              <a:rPr lang="en-US" sz="2400" dirty="0"/>
              <a:t>Information gathering (“reconnaissance”)</a:t>
            </a:r>
          </a:p>
          <a:p>
            <a:pPr marL="342900" indent="-342900">
              <a:buAutoNum type="arabicPeriod"/>
            </a:pPr>
            <a:r>
              <a:rPr lang="en-US" sz="2400" dirty="0"/>
              <a:t>Penetration</a:t>
            </a:r>
          </a:p>
          <a:p>
            <a:pPr marL="342900" indent="-342900">
              <a:buAutoNum type="arabicPeriod"/>
            </a:pPr>
            <a:r>
              <a:rPr lang="en-US" sz="2400" i="1" dirty="0"/>
              <a:t>Optional: Guaranteeing future easier access</a:t>
            </a:r>
          </a:p>
          <a:p>
            <a:pPr marL="342900" indent="-342900">
              <a:buAutoNum type="arabicPeriod"/>
            </a:pPr>
            <a:r>
              <a:rPr lang="en-US" sz="2400" dirty="0"/>
              <a:t>Internal reconnaissance</a:t>
            </a:r>
          </a:p>
          <a:p>
            <a:pPr marL="342900" indent="-342900">
              <a:buAutoNum type="arabicPeriod"/>
            </a:pPr>
            <a:r>
              <a:rPr lang="en-US" sz="2400" i="1" dirty="0"/>
              <a:t>Optional: Movement</a:t>
            </a:r>
          </a:p>
          <a:p>
            <a:pPr marL="342900" indent="-342900">
              <a:buAutoNum type="arabicPeriod"/>
            </a:pPr>
            <a:r>
              <a:rPr lang="en-US" sz="2400" dirty="0"/>
              <a:t>Intended action execution (e.g. data exfiltration)</a:t>
            </a:r>
          </a:p>
          <a:p>
            <a:pPr marL="342900" indent="-342900">
              <a:buAutoNum type="arabicPeriod"/>
            </a:pPr>
            <a:r>
              <a:rPr lang="en-US" sz="2400" i="1" dirty="0"/>
              <a:t>Optional: Covering Tracks</a:t>
            </a:r>
          </a:p>
        </p:txBody>
      </p:sp>
      <p:sp>
        <p:nvSpPr>
          <p:cNvPr id="6" name="TextBox 5"/>
          <p:cNvSpPr txBox="1"/>
          <p:nvPr/>
        </p:nvSpPr>
        <p:spPr>
          <a:xfrm>
            <a:off x="5969286" y="6260068"/>
            <a:ext cx="5989834" cy="369332"/>
          </a:xfrm>
          <a:prstGeom prst="rect">
            <a:avLst/>
          </a:prstGeom>
          <a:noFill/>
        </p:spPr>
        <p:txBody>
          <a:bodyPr wrap="square" rtlCol="0">
            <a:spAutoFit/>
          </a:bodyPr>
          <a:lstStyle/>
          <a:p>
            <a:r>
              <a:rPr lang="en-US" dirty="0"/>
              <a:t>Grimes, R. (2017), </a:t>
            </a:r>
            <a:r>
              <a:rPr lang="en-US" u="sng" dirty="0"/>
              <a:t>Hacking the Hacker</a:t>
            </a:r>
            <a:r>
              <a:rPr lang="en-US" dirty="0"/>
              <a:t>, John Wiley and Sons</a:t>
            </a:r>
          </a:p>
        </p:txBody>
      </p:sp>
      <p:sp>
        <p:nvSpPr>
          <p:cNvPr id="7" name="Footer Placeholder 7">
            <a:extLst>
              <a:ext uri="{FF2B5EF4-FFF2-40B4-BE49-F238E27FC236}">
                <a16:creationId xmlns:a16="http://schemas.microsoft.com/office/drawing/2014/main" id="{FB1E0220-CC7F-4547-9F25-1ADA64F53122}"/>
              </a:ext>
            </a:extLst>
          </p:cNvPr>
          <p:cNvSpPr txBox="1">
            <a:spLocks/>
          </p:cNvSpPr>
          <p:nvPr/>
        </p:nvSpPr>
        <p:spPr>
          <a:xfrm>
            <a:off x="838200" y="6356349"/>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MIS 5214 Security Architecture</a:t>
            </a:r>
            <a:endParaRPr lang="en-US" dirty="0"/>
          </a:p>
        </p:txBody>
      </p:sp>
      <p:sp>
        <p:nvSpPr>
          <p:cNvPr id="4" name="Slide Number Placeholder 3">
            <a:extLst>
              <a:ext uri="{FF2B5EF4-FFF2-40B4-BE49-F238E27FC236}">
                <a16:creationId xmlns:a16="http://schemas.microsoft.com/office/drawing/2014/main" id="{98C19EED-B0FF-4DF1-ABCF-9E039EC8D497}"/>
              </a:ext>
            </a:extLst>
          </p:cNvPr>
          <p:cNvSpPr>
            <a:spLocks noGrp="1"/>
          </p:cNvSpPr>
          <p:nvPr>
            <p:ph type="sldNum" sz="quarter" idx="15"/>
          </p:nvPr>
        </p:nvSpPr>
        <p:spPr/>
        <p:txBody>
          <a:bodyPr/>
          <a:lstStyle/>
          <a:p>
            <a:pPr>
              <a:defRPr/>
            </a:pPr>
            <a:fld id="{B92D9248-A979-4803-B1F4-61C773C74C94}" type="slidenum">
              <a:rPr lang="en-US" smtClean="0"/>
              <a:pPr>
                <a:defRPr/>
              </a:pPr>
              <a:t>34</a:t>
            </a:fld>
            <a:endParaRPr lang="en-US" dirty="0"/>
          </a:p>
        </p:txBody>
      </p:sp>
    </p:spTree>
    <p:extLst>
      <p:ext uri="{BB962C8B-B14F-4D97-AF65-F5344CB8AC3E}">
        <p14:creationId xmlns:p14="http://schemas.microsoft.com/office/powerpoint/2010/main" val="39012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51F1B-EB90-4A46-880C-4F245E8DAD89}"/>
              </a:ext>
            </a:extLst>
          </p:cNvPr>
          <p:cNvPicPr>
            <a:picLocks noChangeAspect="1"/>
          </p:cNvPicPr>
          <p:nvPr/>
        </p:nvPicPr>
        <p:blipFill>
          <a:blip r:embed="rId2"/>
          <a:stretch>
            <a:fillRect/>
          </a:stretch>
        </p:blipFill>
        <p:spPr>
          <a:xfrm>
            <a:off x="467844" y="1182451"/>
            <a:ext cx="5653464" cy="3078263"/>
          </a:xfrm>
          <a:prstGeom prst="rect">
            <a:avLst/>
          </a:prstGeom>
        </p:spPr>
      </p:pic>
      <p:sp>
        <p:nvSpPr>
          <p:cNvPr id="8" name="Arrow: Right 7">
            <a:extLst>
              <a:ext uri="{FF2B5EF4-FFF2-40B4-BE49-F238E27FC236}">
                <a16:creationId xmlns:a16="http://schemas.microsoft.com/office/drawing/2014/main" id="{9B6B6588-5799-4674-9AC9-237389B80E8B}"/>
              </a:ext>
            </a:extLst>
          </p:cNvPr>
          <p:cNvSpPr/>
          <p:nvPr/>
        </p:nvSpPr>
        <p:spPr>
          <a:xfrm rot="5400000">
            <a:off x="2223625" y="749032"/>
            <a:ext cx="680937" cy="627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F7AC3B-8B4D-49D6-94D6-B49199E86715}"/>
              </a:ext>
            </a:extLst>
          </p:cNvPr>
          <p:cNvSpPr txBox="1"/>
          <p:nvPr/>
        </p:nvSpPr>
        <p:spPr>
          <a:xfrm>
            <a:off x="1235413" y="4815191"/>
            <a:ext cx="4961106" cy="461665"/>
          </a:xfrm>
          <a:prstGeom prst="rect">
            <a:avLst/>
          </a:prstGeom>
          <a:noFill/>
        </p:spPr>
        <p:txBody>
          <a:bodyPr wrap="square" rtlCol="0">
            <a:spAutoFit/>
          </a:bodyPr>
          <a:lstStyle/>
          <a:p>
            <a:r>
              <a:rPr lang="en-US" sz="2400" i="1" dirty="0"/>
              <a:t>C2 = Command &amp; Control malware</a:t>
            </a:r>
          </a:p>
        </p:txBody>
      </p:sp>
      <p:sp>
        <p:nvSpPr>
          <p:cNvPr id="2" name="Footer Placeholder 1">
            <a:extLst>
              <a:ext uri="{FF2B5EF4-FFF2-40B4-BE49-F238E27FC236}">
                <a16:creationId xmlns:a16="http://schemas.microsoft.com/office/drawing/2014/main" id="{022F0D74-7DD5-4288-BF5E-5C6DD6DD09D6}"/>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C63C3BA5-44B5-4242-9E56-93635EE96E56}"/>
              </a:ext>
            </a:extLst>
          </p:cNvPr>
          <p:cNvSpPr>
            <a:spLocks noGrp="1"/>
          </p:cNvSpPr>
          <p:nvPr>
            <p:ph type="sldNum" sz="quarter" idx="12"/>
          </p:nvPr>
        </p:nvSpPr>
        <p:spPr/>
        <p:txBody>
          <a:bodyPr/>
          <a:lstStyle/>
          <a:p>
            <a:fld id="{897A1499-6B4C-4387-B469-C39F01BECDDF}" type="slidenum">
              <a:rPr lang="en-US" smtClean="0"/>
              <a:t>35</a:t>
            </a:fld>
            <a:endParaRPr lang="en-US"/>
          </a:p>
        </p:txBody>
      </p:sp>
      <p:pic>
        <p:nvPicPr>
          <p:cNvPr id="7" name="Picture 6">
            <a:extLst>
              <a:ext uri="{FF2B5EF4-FFF2-40B4-BE49-F238E27FC236}">
                <a16:creationId xmlns:a16="http://schemas.microsoft.com/office/drawing/2014/main" id="{333EBD18-188C-431B-887C-D45CB42DEE42}"/>
              </a:ext>
            </a:extLst>
          </p:cNvPr>
          <p:cNvPicPr>
            <a:picLocks noChangeAspect="1"/>
          </p:cNvPicPr>
          <p:nvPr/>
        </p:nvPicPr>
        <p:blipFill>
          <a:blip r:embed="rId3"/>
          <a:stretch>
            <a:fillRect/>
          </a:stretch>
        </p:blipFill>
        <p:spPr>
          <a:xfrm>
            <a:off x="6791231" y="1644"/>
            <a:ext cx="4736046" cy="6265135"/>
          </a:xfrm>
          <a:prstGeom prst="rect">
            <a:avLst/>
          </a:prstGeom>
        </p:spPr>
      </p:pic>
    </p:spTree>
    <p:extLst>
      <p:ext uri="{BB962C8B-B14F-4D97-AF65-F5344CB8AC3E}">
        <p14:creationId xmlns:p14="http://schemas.microsoft.com/office/powerpoint/2010/main" val="25800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676" y="130664"/>
            <a:ext cx="5189415" cy="873003"/>
          </a:xfrm>
        </p:spPr>
        <p:txBody>
          <a:bodyPr/>
          <a:lstStyle/>
          <a:p>
            <a:r>
              <a:rPr lang="en-US" dirty="0"/>
              <a:t>Anatomy of an Attack</a:t>
            </a:r>
          </a:p>
        </p:txBody>
      </p:sp>
      <p:pic>
        <p:nvPicPr>
          <p:cNvPr id="5" name="Picture 4"/>
          <p:cNvPicPr>
            <a:picLocks noChangeAspect="1"/>
          </p:cNvPicPr>
          <p:nvPr/>
        </p:nvPicPr>
        <p:blipFill>
          <a:blip r:embed="rId3"/>
          <a:stretch>
            <a:fillRect/>
          </a:stretch>
        </p:blipFill>
        <p:spPr>
          <a:xfrm>
            <a:off x="0" y="0"/>
            <a:ext cx="2727581" cy="6858000"/>
          </a:xfrm>
          <a:prstGeom prst="rect">
            <a:avLst/>
          </a:prstGeom>
        </p:spPr>
      </p:pic>
      <p:sp>
        <p:nvSpPr>
          <p:cNvPr id="7" name="TextBox 6"/>
          <p:cNvSpPr txBox="1"/>
          <p:nvPr/>
        </p:nvSpPr>
        <p:spPr>
          <a:xfrm>
            <a:off x="2648912" y="-16729"/>
            <a:ext cx="9543088" cy="6555641"/>
          </a:xfrm>
          <a:prstGeom prst="rect">
            <a:avLst/>
          </a:prstGeom>
          <a:noFill/>
        </p:spPr>
        <p:txBody>
          <a:bodyPr wrap="square" rtlCol="0">
            <a:spAutoFit/>
          </a:bodyPr>
          <a:lstStyle/>
          <a:p>
            <a:pPr marL="342900" indent="-342900">
              <a:buFont typeface="+mj-lt"/>
              <a:buAutoNum type="arabicPeriod"/>
            </a:pPr>
            <a:r>
              <a:rPr lang="en-US" sz="2000" b="1" dirty="0"/>
              <a:t>Attacker sends spear phishing e-mail </a:t>
            </a:r>
          </a:p>
          <a:p>
            <a:pPr marL="342900" indent="-342900">
              <a:buFont typeface="+mj-lt"/>
              <a:buAutoNum type="arabicPeriod"/>
            </a:pPr>
            <a:r>
              <a:rPr lang="en-US" sz="2000" b="1" dirty="0"/>
              <a:t>Victim opens attachment</a:t>
            </a:r>
          </a:p>
          <a:p>
            <a:pPr marL="800100" lvl="1" indent="-342900">
              <a:buFont typeface="Arial" panose="020B0604020202020204" pitchFamily="34" charset="0"/>
              <a:buChar char="•"/>
            </a:pPr>
            <a:r>
              <a:rPr lang="en-US" sz="2000" dirty="0"/>
              <a:t>Custom malware is installed</a:t>
            </a:r>
          </a:p>
          <a:p>
            <a:pPr lvl="1"/>
            <a:endParaRPr lang="en-US" sz="2000" dirty="0"/>
          </a:p>
          <a:p>
            <a:pPr marL="342900" indent="-342900">
              <a:buFont typeface="+mj-lt"/>
              <a:buAutoNum type="arabicPeriod"/>
            </a:pPr>
            <a:r>
              <a:rPr lang="en-US" sz="2000" b="1" dirty="0"/>
              <a:t>Custom malware communicates to control web site </a:t>
            </a:r>
          </a:p>
          <a:p>
            <a:pPr marL="800100" lvl="1" indent="-342900">
              <a:buFont typeface="Arial" panose="020B0604020202020204" pitchFamily="34" charset="0"/>
              <a:buChar char="•"/>
            </a:pPr>
            <a:r>
              <a:rPr lang="en-US" sz="2000" dirty="0"/>
              <a:t>Pulls down additional malware</a:t>
            </a:r>
          </a:p>
          <a:p>
            <a:pPr marL="342900" indent="-342900">
              <a:buFont typeface="+mj-lt"/>
              <a:buAutoNum type="arabicPeriod"/>
            </a:pPr>
            <a:r>
              <a:rPr lang="en-US" sz="2000" b="1" dirty="0"/>
              <a:t>Attacker establishes multiple backdoors </a:t>
            </a:r>
          </a:p>
          <a:p>
            <a:pPr marL="342900" indent="-342900">
              <a:buFont typeface="+mj-lt"/>
              <a:buAutoNum type="arabicPeriod"/>
            </a:pPr>
            <a:endParaRPr lang="en-US" sz="2000" dirty="0"/>
          </a:p>
          <a:p>
            <a:pPr marL="342900" indent="-342900">
              <a:buFont typeface="+mj-lt"/>
              <a:buAutoNum type="arabicPeriod"/>
            </a:pPr>
            <a:r>
              <a:rPr lang="en-US" sz="2000" b="1" dirty="0"/>
              <a:t>Attacker accesses system</a:t>
            </a:r>
          </a:p>
          <a:p>
            <a:pPr marL="800100" lvl="1" indent="-342900">
              <a:buFont typeface="Arial" panose="020B0604020202020204" pitchFamily="34" charset="0"/>
              <a:buChar char="•"/>
            </a:pPr>
            <a:r>
              <a:rPr lang="en-US" sz="2000" dirty="0"/>
              <a:t>Dumps account names and passwords from domain controller</a:t>
            </a:r>
          </a:p>
          <a:p>
            <a:pPr marL="342900" indent="-342900">
              <a:buFont typeface="+mj-lt"/>
              <a:buAutoNum type="arabicPeriod"/>
            </a:pPr>
            <a:r>
              <a:rPr lang="en-US" sz="2000" b="1" dirty="0"/>
              <a:t>Attacker cracks passwords</a:t>
            </a:r>
          </a:p>
          <a:p>
            <a:pPr marL="800100" lvl="1" indent="-342900">
              <a:buFont typeface="Arial" panose="020B0604020202020204" pitchFamily="34" charset="0"/>
              <a:buChar char="•"/>
            </a:pPr>
            <a:r>
              <a:rPr lang="en-US" sz="2000" dirty="0"/>
              <a:t>Has legitimate user accounts to continue attack undetected</a:t>
            </a:r>
          </a:p>
          <a:p>
            <a:pPr marL="342900" indent="-342900">
              <a:buFont typeface="+mj-lt"/>
              <a:buAutoNum type="arabicPeriod"/>
            </a:pPr>
            <a:r>
              <a:rPr lang="en-US" sz="2000" b="1" dirty="0"/>
              <a:t>Attacker reconnaissance </a:t>
            </a:r>
          </a:p>
          <a:p>
            <a:pPr marL="800100" lvl="1" indent="-342900">
              <a:buFont typeface="Arial" panose="020B0604020202020204" pitchFamily="34" charset="0"/>
              <a:buChar char="•"/>
            </a:pPr>
            <a:r>
              <a:rPr lang="en-US" sz="2000" dirty="0"/>
              <a:t>Identifies and gathers data</a:t>
            </a:r>
          </a:p>
          <a:p>
            <a:pPr marL="342900" indent="-342900">
              <a:buFont typeface="+mj-lt"/>
              <a:buAutoNum type="arabicPeriod"/>
            </a:pPr>
            <a:r>
              <a:rPr lang="en-US" sz="2000" b="1" dirty="0"/>
              <a:t>Data collected on staging server</a:t>
            </a:r>
          </a:p>
          <a:p>
            <a:pPr marL="342900" indent="-342900">
              <a:buFont typeface="+mj-lt"/>
              <a:buAutoNum type="arabicPeriod"/>
            </a:pPr>
            <a:endParaRPr lang="en-US" sz="2000" dirty="0"/>
          </a:p>
          <a:p>
            <a:pPr marL="342900" indent="-342900">
              <a:buFont typeface="+mj-lt"/>
              <a:buAutoNum type="arabicPeriod"/>
            </a:pPr>
            <a:r>
              <a:rPr lang="en-US" sz="2000" b="1" dirty="0"/>
              <a:t>Data ex-filtrated </a:t>
            </a:r>
          </a:p>
          <a:p>
            <a:pPr marL="342900" indent="-342900">
              <a:buFont typeface="+mj-lt"/>
              <a:buAutoNum type="arabicPeriod"/>
            </a:pPr>
            <a:endParaRPr lang="en-US" sz="2000" dirty="0"/>
          </a:p>
          <a:p>
            <a:pPr marL="342900" indent="-342900">
              <a:buFont typeface="+mj-lt"/>
              <a:buAutoNum type="arabicPeriod"/>
            </a:pPr>
            <a:r>
              <a:rPr lang="en-US" sz="2000" b="1" dirty="0"/>
              <a:t> Attacker covers tracts </a:t>
            </a:r>
          </a:p>
          <a:p>
            <a:pPr marL="800100" lvl="1" indent="-342900">
              <a:buFont typeface="Arial" panose="020B0604020202020204" pitchFamily="34" charset="0"/>
              <a:buChar char="•"/>
            </a:pPr>
            <a:r>
              <a:rPr lang="en-US" sz="2000" dirty="0"/>
              <a:t>Deletes files</a:t>
            </a:r>
          </a:p>
          <a:p>
            <a:pPr marL="800100" lvl="1" indent="-342900">
              <a:buFont typeface="Arial" panose="020B0604020202020204" pitchFamily="34" charset="0"/>
              <a:buChar char="•"/>
            </a:pPr>
            <a:r>
              <a:rPr lang="en-US" sz="2000" dirty="0"/>
              <a:t>Can return any time</a:t>
            </a:r>
            <a:endParaRPr lang="en-US" dirty="0"/>
          </a:p>
        </p:txBody>
      </p:sp>
      <p:sp>
        <p:nvSpPr>
          <p:cNvPr id="12" name="TextBox 11"/>
          <p:cNvSpPr txBox="1"/>
          <p:nvPr/>
        </p:nvSpPr>
        <p:spPr>
          <a:xfrm>
            <a:off x="9951479" y="849778"/>
            <a:ext cx="2516791" cy="307777"/>
          </a:xfrm>
          <a:prstGeom prst="rect">
            <a:avLst/>
          </a:prstGeom>
          <a:noFill/>
        </p:spPr>
        <p:txBody>
          <a:bodyPr wrap="square" rtlCol="0">
            <a:spAutoFit/>
          </a:bodyPr>
          <a:lstStyle/>
          <a:p>
            <a:r>
              <a:rPr lang="en-US" sz="1400" dirty="0"/>
              <a:t>(MANDIANT, 2015)</a:t>
            </a:r>
          </a:p>
        </p:txBody>
      </p:sp>
      <p:sp>
        <p:nvSpPr>
          <p:cNvPr id="14" name="Rectangle 13"/>
          <p:cNvSpPr/>
          <p:nvPr/>
        </p:nvSpPr>
        <p:spPr>
          <a:xfrm>
            <a:off x="5896294" y="4694356"/>
            <a:ext cx="6301772" cy="1815882"/>
          </a:xfrm>
          <a:prstGeom prst="rect">
            <a:avLst/>
          </a:prstGeom>
        </p:spPr>
        <p:txBody>
          <a:bodyPr wrap="square">
            <a:spAutoFit/>
          </a:bodyPr>
          <a:lstStyle/>
          <a:p>
            <a:r>
              <a:rPr lang="en-US" sz="2400" b="1" i="1" dirty="0">
                <a:solidFill>
                  <a:schemeClr val="accent4">
                    <a:lumMod val="50000"/>
                  </a:schemeClr>
                </a:solidFill>
              </a:rPr>
              <a:t>Advanced persistent threats (APT) </a:t>
            </a:r>
            <a:r>
              <a:rPr lang="en-US" sz="2400" i="1" dirty="0">
                <a:solidFill>
                  <a:schemeClr val="accent4">
                    <a:lumMod val="50000"/>
                  </a:schemeClr>
                </a:solidFill>
              </a:rPr>
              <a:t>usually maintain remote access to target environments for 6-18 months before being detected (i.e. they are persistent)</a:t>
            </a:r>
          </a:p>
          <a:p>
            <a:r>
              <a:rPr lang="en-US" sz="1600" dirty="0">
                <a:solidFill>
                  <a:schemeClr val="accent4">
                    <a:lumMod val="50000"/>
                  </a:schemeClr>
                </a:solidFill>
              </a:rPr>
              <a:t>				(Holcomb &amp; </a:t>
            </a:r>
            <a:r>
              <a:rPr lang="en-US" sz="1600" dirty="0" err="1">
                <a:solidFill>
                  <a:schemeClr val="accent4">
                    <a:lumMod val="50000"/>
                  </a:schemeClr>
                </a:solidFill>
              </a:rPr>
              <a:t>Stapf</a:t>
            </a:r>
            <a:r>
              <a:rPr lang="en-US" sz="1600" dirty="0">
                <a:solidFill>
                  <a:schemeClr val="accent4">
                    <a:lumMod val="50000"/>
                  </a:schemeClr>
                </a:solidFill>
              </a:rPr>
              <a:t>, 2014)</a:t>
            </a:r>
          </a:p>
        </p:txBody>
      </p:sp>
      <p:sp>
        <p:nvSpPr>
          <p:cNvPr id="13" name="Rectangle 12"/>
          <p:cNvSpPr/>
          <p:nvPr/>
        </p:nvSpPr>
        <p:spPr>
          <a:xfrm>
            <a:off x="8669291" y="1876669"/>
            <a:ext cx="3092898" cy="584775"/>
          </a:xfrm>
          <a:prstGeom prst="rect">
            <a:avLst/>
          </a:prstGeom>
        </p:spPr>
        <p:txBody>
          <a:bodyPr wrap="none">
            <a:spAutoFit/>
          </a:bodyPr>
          <a:lstStyle/>
          <a:p>
            <a:r>
              <a:rPr lang="en-US" sz="3200" b="1" dirty="0"/>
              <a:t>Threat landscape</a:t>
            </a:r>
            <a:endParaRPr lang="en-US" sz="3200" dirty="0"/>
          </a:p>
        </p:txBody>
      </p:sp>
      <p:sp>
        <p:nvSpPr>
          <p:cNvPr id="4" name="Slide Number Placeholder 3">
            <a:extLst>
              <a:ext uri="{FF2B5EF4-FFF2-40B4-BE49-F238E27FC236}">
                <a16:creationId xmlns:a16="http://schemas.microsoft.com/office/drawing/2014/main" id="{712E56C6-CFB9-44AE-ABF1-818A7554C22E}"/>
              </a:ext>
            </a:extLst>
          </p:cNvPr>
          <p:cNvSpPr>
            <a:spLocks noGrp="1"/>
          </p:cNvSpPr>
          <p:nvPr>
            <p:ph type="sldNum" sz="quarter" idx="12"/>
          </p:nvPr>
        </p:nvSpPr>
        <p:spPr/>
        <p:txBody>
          <a:bodyPr/>
          <a:lstStyle/>
          <a:p>
            <a:fld id="{897A1499-6B4C-4387-B469-C39F01BECDDF}" type="slidenum">
              <a:rPr lang="en-US" smtClean="0"/>
              <a:t>36</a:t>
            </a:fld>
            <a:endParaRPr lang="en-US"/>
          </a:p>
        </p:txBody>
      </p:sp>
      <p:sp>
        <p:nvSpPr>
          <p:cNvPr id="3" name="Footer Placeholder 2">
            <a:extLst>
              <a:ext uri="{FF2B5EF4-FFF2-40B4-BE49-F238E27FC236}">
                <a16:creationId xmlns:a16="http://schemas.microsoft.com/office/drawing/2014/main" id="{32F1B0BA-E2B5-4693-A79C-C78349C42C4E}"/>
              </a:ext>
            </a:extLst>
          </p:cNvPr>
          <p:cNvSpPr>
            <a:spLocks noGrp="1"/>
          </p:cNvSpPr>
          <p:nvPr>
            <p:ph type="ftr" sz="quarter" idx="11"/>
          </p:nvPr>
        </p:nvSpPr>
        <p:spPr/>
        <p:txBody>
          <a:bodyPr/>
          <a:lstStyle/>
          <a:p>
            <a:r>
              <a:rPr lang="en-US"/>
              <a:t>MIS 5214 Security Architecture</a:t>
            </a:r>
          </a:p>
        </p:txBody>
      </p:sp>
    </p:spTree>
    <p:extLst>
      <p:ext uri="{BB962C8B-B14F-4D97-AF65-F5344CB8AC3E}">
        <p14:creationId xmlns:p14="http://schemas.microsoft.com/office/powerpoint/2010/main" val="223030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additive="base">
                                        <p:cTn id="2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 calcmode="lin" valueType="num">
                                      <p:cBhvr additive="base">
                                        <p:cTn id="3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 calcmode="lin" valueType="num">
                                      <p:cBhvr additive="base">
                                        <p:cTn id="3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 calcmode="lin" valueType="num">
                                      <p:cBhvr additive="base">
                                        <p:cTn id="4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 calcmode="lin" valueType="num">
                                      <p:cBhvr additive="base">
                                        <p:cTn id="4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12" end="12"/>
                                            </p:txEl>
                                          </p:spTgt>
                                        </p:tgtEl>
                                        <p:attrNameLst>
                                          <p:attrName>style.visibility</p:attrName>
                                        </p:attrNameLst>
                                      </p:cBhvr>
                                      <p:to>
                                        <p:strVal val="visible"/>
                                      </p:to>
                                    </p:set>
                                    <p:anim calcmode="lin" valueType="num">
                                      <p:cBhvr additive="base">
                                        <p:cTn id="53"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
                                            <p:txEl>
                                              <p:pRg st="13" end="13"/>
                                            </p:txEl>
                                          </p:spTgt>
                                        </p:tgtEl>
                                        <p:attrNameLst>
                                          <p:attrName>style.visibility</p:attrName>
                                        </p:attrNameLst>
                                      </p:cBhvr>
                                      <p:to>
                                        <p:strVal val="visible"/>
                                      </p:to>
                                    </p:set>
                                    <p:anim calcmode="lin" valueType="num">
                                      <p:cBhvr additive="base">
                                        <p:cTn id="57"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 calcmode="lin" valueType="num">
                                      <p:cBhvr additive="base">
                                        <p:cTn id="6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xEl>
                                              <p:pRg st="16" end="16"/>
                                            </p:txEl>
                                          </p:spTgt>
                                        </p:tgtEl>
                                        <p:attrNameLst>
                                          <p:attrName>style.visibility</p:attrName>
                                        </p:attrNameLst>
                                      </p:cBhvr>
                                      <p:to>
                                        <p:strVal val="visible"/>
                                      </p:to>
                                    </p:set>
                                    <p:anim calcmode="lin" valueType="num">
                                      <p:cBhvr additive="base">
                                        <p:cTn id="69" dur="500" fill="hold"/>
                                        <p:tgtEl>
                                          <p:spTgt spid="7">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
                                            <p:txEl>
                                              <p:pRg st="18" end="18"/>
                                            </p:txEl>
                                          </p:spTgt>
                                        </p:tgtEl>
                                        <p:attrNameLst>
                                          <p:attrName>style.visibility</p:attrName>
                                        </p:attrNameLst>
                                      </p:cBhvr>
                                      <p:to>
                                        <p:strVal val="visible"/>
                                      </p:to>
                                    </p:set>
                                    <p:anim calcmode="lin" valueType="num">
                                      <p:cBhvr additive="base">
                                        <p:cTn id="75" dur="500" fill="hold"/>
                                        <p:tgtEl>
                                          <p:spTgt spid="7">
                                            <p:txEl>
                                              <p:pRg st="18" end="1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18" end="18"/>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
                                            <p:txEl>
                                              <p:pRg st="19" end="19"/>
                                            </p:txEl>
                                          </p:spTgt>
                                        </p:tgtEl>
                                        <p:attrNameLst>
                                          <p:attrName>style.visibility</p:attrName>
                                        </p:attrNameLst>
                                      </p:cBhvr>
                                      <p:to>
                                        <p:strVal val="visible"/>
                                      </p:to>
                                    </p:set>
                                    <p:anim calcmode="lin" valueType="num">
                                      <p:cBhvr additive="base">
                                        <p:cTn id="79" dur="500" fill="hold"/>
                                        <p:tgtEl>
                                          <p:spTgt spid="7">
                                            <p:txEl>
                                              <p:pRg st="19" end="1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19" end="19"/>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7">
                                            <p:txEl>
                                              <p:pRg st="20" end="20"/>
                                            </p:txEl>
                                          </p:spTgt>
                                        </p:tgtEl>
                                        <p:attrNameLst>
                                          <p:attrName>style.visibility</p:attrName>
                                        </p:attrNameLst>
                                      </p:cBhvr>
                                      <p:to>
                                        <p:strVal val="visible"/>
                                      </p:to>
                                    </p:set>
                                    <p:anim calcmode="lin" valueType="num">
                                      <p:cBhvr additive="base">
                                        <p:cTn id="83" dur="500" fill="hold"/>
                                        <p:tgtEl>
                                          <p:spTgt spid="7">
                                            <p:txEl>
                                              <p:pRg st="20" end="2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31"/>
            <a:ext cx="10972800" cy="1143000"/>
          </a:xfrm>
        </p:spPr>
        <p:txBody>
          <a:bodyPr/>
          <a:lstStyle/>
          <a:p>
            <a:pPr algn="l"/>
            <a:r>
              <a:rPr lang="en-US" dirty="0"/>
              <a:t>What is a Vulnerability?</a:t>
            </a:r>
          </a:p>
        </p:txBody>
      </p:sp>
      <p:sp>
        <p:nvSpPr>
          <p:cNvPr id="3" name="Rectangle 2"/>
          <p:cNvSpPr/>
          <p:nvPr/>
        </p:nvSpPr>
        <p:spPr>
          <a:xfrm>
            <a:off x="172539" y="1558670"/>
            <a:ext cx="5622086" cy="1384995"/>
          </a:xfrm>
          <a:prstGeom prst="rect">
            <a:avLst/>
          </a:prstGeom>
        </p:spPr>
        <p:txBody>
          <a:bodyPr wrap="square">
            <a:spAutoFit/>
          </a:bodyPr>
          <a:lstStyle/>
          <a:p>
            <a:r>
              <a:rPr lang="en-US" sz="2800" i="1" dirty="0"/>
              <a:t>Any unaddressed susceptibility to a physical, technical or administrative information security  threat </a:t>
            </a:r>
            <a:endParaRPr lang="en-US" sz="2800" dirty="0"/>
          </a:p>
        </p:txBody>
      </p:sp>
      <p:pic>
        <p:nvPicPr>
          <p:cNvPr id="10" name="Picture 9"/>
          <p:cNvPicPr>
            <a:picLocks noChangeAspect="1"/>
          </p:cNvPicPr>
          <p:nvPr/>
        </p:nvPicPr>
        <p:blipFill>
          <a:blip r:embed="rId2"/>
          <a:stretch>
            <a:fillRect/>
          </a:stretch>
        </p:blipFill>
        <p:spPr>
          <a:xfrm>
            <a:off x="8049919" y="6024277"/>
            <a:ext cx="1342857" cy="238095"/>
          </a:xfrm>
          <a:prstGeom prst="rect">
            <a:avLst/>
          </a:prstGeom>
        </p:spPr>
      </p:pic>
      <p:pic>
        <p:nvPicPr>
          <p:cNvPr id="9" name="Picture 8"/>
          <p:cNvPicPr>
            <a:picLocks noChangeAspect="1"/>
          </p:cNvPicPr>
          <p:nvPr/>
        </p:nvPicPr>
        <p:blipFill>
          <a:blip r:embed="rId3"/>
          <a:stretch>
            <a:fillRect/>
          </a:stretch>
        </p:blipFill>
        <p:spPr>
          <a:xfrm>
            <a:off x="9682458" y="5131"/>
            <a:ext cx="2509542" cy="2526498"/>
          </a:xfrm>
          <a:prstGeom prst="rect">
            <a:avLst/>
          </a:prstGeom>
        </p:spPr>
      </p:pic>
      <p:pic>
        <p:nvPicPr>
          <p:cNvPr id="12" name="Picture 11"/>
          <p:cNvPicPr>
            <a:picLocks noChangeAspect="1"/>
          </p:cNvPicPr>
          <p:nvPr/>
        </p:nvPicPr>
        <p:blipFill>
          <a:blip r:embed="rId4"/>
          <a:stretch>
            <a:fillRect/>
          </a:stretch>
        </p:blipFill>
        <p:spPr>
          <a:xfrm>
            <a:off x="5712431" y="1428919"/>
            <a:ext cx="4269743" cy="5290909"/>
          </a:xfrm>
          <a:prstGeom prst="rect">
            <a:avLst/>
          </a:prstGeom>
          <a:ln w="25400">
            <a:solidFill>
              <a:schemeClr val="tx1"/>
            </a:solidFill>
          </a:ln>
        </p:spPr>
      </p:pic>
      <p:pic>
        <p:nvPicPr>
          <p:cNvPr id="6" name="Picture 5"/>
          <p:cNvPicPr>
            <a:picLocks noChangeAspect="1"/>
          </p:cNvPicPr>
          <p:nvPr/>
        </p:nvPicPr>
        <p:blipFill>
          <a:blip r:embed="rId5"/>
          <a:stretch>
            <a:fillRect/>
          </a:stretch>
        </p:blipFill>
        <p:spPr>
          <a:xfrm>
            <a:off x="474232" y="4458411"/>
            <a:ext cx="9208226" cy="1425472"/>
          </a:xfrm>
          <a:prstGeom prst="rect">
            <a:avLst/>
          </a:prstGeom>
        </p:spPr>
      </p:pic>
      <p:sp>
        <p:nvSpPr>
          <p:cNvPr id="8" name="Footer Placeholder 7">
            <a:extLst>
              <a:ext uri="{FF2B5EF4-FFF2-40B4-BE49-F238E27FC236}">
                <a16:creationId xmlns:a16="http://schemas.microsoft.com/office/drawing/2014/main" id="{4F07318B-55C5-415B-9332-C904A66B8B4D}"/>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sp>
        <p:nvSpPr>
          <p:cNvPr id="4" name="Slide Number Placeholder 3">
            <a:extLst>
              <a:ext uri="{FF2B5EF4-FFF2-40B4-BE49-F238E27FC236}">
                <a16:creationId xmlns:a16="http://schemas.microsoft.com/office/drawing/2014/main" id="{97B20DB7-8CB2-49C0-9136-701FBFF452C5}"/>
              </a:ext>
            </a:extLst>
          </p:cNvPr>
          <p:cNvSpPr>
            <a:spLocks noGrp="1"/>
          </p:cNvSpPr>
          <p:nvPr>
            <p:ph type="sldNum" sz="quarter" idx="12"/>
          </p:nvPr>
        </p:nvSpPr>
        <p:spPr/>
        <p:txBody>
          <a:bodyPr/>
          <a:lstStyle/>
          <a:p>
            <a:fld id="{897A1499-6B4C-4387-B469-C39F01BECDDF}" type="slidenum">
              <a:rPr lang="en-US" smtClean="0"/>
              <a:t>37</a:t>
            </a:fld>
            <a:endParaRPr lang="en-US"/>
          </a:p>
        </p:txBody>
      </p:sp>
    </p:spTree>
    <p:extLst>
      <p:ext uri="{BB962C8B-B14F-4D97-AF65-F5344CB8AC3E}">
        <p14:creationId xmlns:p14="http://schemas.microsoft.com/office/powerpoint/2010/main" val="523444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Vulnerabilities can be classified by asset class</a:t>
            </a:r>
          </a:p>
        </p:txBody>
      </p:sp>
      <p:pic>
        <p:nvPicPr>
          <p:cNvPr id="4" name="Picture 3"/>
          <p:cNvPicPr>
            <a:picLocks noChangeAspect="1"/>
          </p:cNvPicPr>
          <p:nvPr/>
        </p:nvPicPr>
        <p:blipFill>
          <a:blip r:embed="rId2"/>
          <a:stretch>
            <a:fillRect/>
          </a:stretch>
        </p:blipFill>
        <p:spPr>
          <a:xfrm>
            <a:off x="7744381" y="987632"/>
            <a:ext cx="4447619" cy="4590476"/>
          </a:xfrm>
          <a:prstGeom prst="rect">
            <a:avLst/>
          </a:prstGeom>
        </p:spPr>
      </p:pic>
      <p:sp>
        <p:nvSpPr>
          <p:cNvPr id="3" name="Content Placeholder 2"/>
          <p:cNvSpPr>
            <a:spLocks noGrp="1"/>
          </p:cNvSpPr>
          <p:nvPr>
            <p:ph idx="1"/>
          </p:nvPr>
        </p:nvSpPr>
        <p:spPr>
          <a:xfrm>
            <a:off x="0" y="1329222"/>
            <a:ext cx="8229600" cy="5198527"/>
          </a:xfrm>
        </p:spPr>
        <p:txBody>
          <a:bodyPr>
            <a:normAutofit/>
          </a:bodyPr>
          <a:lstStyle/>
          <a:p>
            <a:r>
              <a:rPr lang="en-US" sz="2000" dirty="0"/>
              <a:t>Physical examples</a:t>
            </a:r>
          </a:p>
          <a:p>
            <a:pPr lvl="1"/>
            <a:r>
              <a:rPr lang="en-US" sz="1800" dirty="0"/>
              <a:t>Buildings in environmental hazard zones (e.g. low floor in flood zone)</a:t>
            </a:r>
          </a:p>
          <a:p>
            <a:pPr lvl="1"/>
            <a:r>
              <a:rPr lang="en-US" sz="1800" dirty="0"/>
              <a:t>Unlocked and unprotected doors to data center</a:t>
            </a:r>
          </a:p>
          <a:p>
            <a:pPr lvl="1"/>
            <a:r>
              <a:rPr lang="en-US" sz="1800" dirty="0"/>
              <a:t>Unreliable power sources</a:t>
            </a:r>
          </a:p>
          <a:p>
            <a:r>
              <a:rPr lang="en-US" sz="2000" dirty="0"/>
              <a:t>Technical examples</a:t>
            </a:r>
          </a:p>
          <a:p>
            <a:pPr lvl="1"/>
            <a:r>
              <a:rPr lang="en-US" sz="1800" dirty="0"/>
              <a:t>Hardware – susceptibility to humidity, dust, soiling, unprotected storage</a:t>
            </a:r>
          </a:p>
          <a:p>
            <a:pPr lvl="1"/>
            <a:r>
              <a:rPr lang="en-US" sz="1800" dirty="0"/>
              <a:t>Software – insufficient testing, lack of audit trail, poor or missing user authentication and access control</a:t>
            </a:r>
          </a:p>
          <a:p>
            <a:pPr lvl="1"/>
            <a:r>
              <a:rPr lang="en-US" sz="1800" dirty="0"/>
              <a:t>Data – unencrypted transfer or storage, lack of backup</a:t>
            </a:r>
          </a:p>
          <a:p>
            <a:pPr lvl="1"/>
            <a:r>
              <a:rPr lang="en-US" sz="1800" dirty="0"/>
              <a:t>Network – Unprotected communication lines, insecure architecture</a:t>
            </a:r>
          </a:p>
          <a:p>
            <a:r>
              <a:rPr lang="en-US" sz="2000" dirty="0"/>
              <a:t>Organizational examples</a:t>
            </a:r>
          </a:p>
          <a:p>
            <a:pPr lvl="1"/>
            <a:r>
              <a:rPr lang="en-US" sz="1800" dirty="0"/>
              <a:t>Inadequate screening and recruiting process, lack of security awareness and training</a:t>
            </a:r>
          </a:p>
          <a:p>
            <a:pPr lvl="1"/>
            <a:r>
              <a:rPr lang="en-US" sz="1800" dirty="0"/>
              <a:t>Lack of regular audits</a:t>
            </a:r>
          </a:p>
          <a:p>
            <a:pPr lvl="1"/>
            <a:r>
              <a:rPr lang="en-US" sz="1800" dirty="0"/>
              <a:t>Lack of security and IT related business continuity plans</a:t>
            </a:r>
          </a:p>
          <a:p>
            <a:pPr lvl="1"/>
            <a:endParaRPr lang="en-US" sz="1800" dirty="0"/>
          </a:p>
        </p:txBody>
      </p:sp>
      <p:sp>
        <p:nvSpPr>
          <p:cNvPr id="5" name="Rectangle 4"/>
          <p:cNvSpPr/>
          <p:nvPr/>
        </p:nvSpPr>
        <p:spPr>
          <a:xfrm>
            <a:off x="6924261" y="5591263"/>
            <a:ext cx="5370443" cy="307777"/>
          </a:xfrm>
          <a:prstGeom prst="rect">
            <a:avLst/>
          </a:prstGeom>
        </p:spPr>
        <p:txBody>
          <a:bodyPr wrap="square">
            <a:spAutoFit/>
          </a:bodyPr>
          <a:lstStyle/>
          <a:p>
            <a:r>
              <a:rPr lang="en-US" sz="1400" dirty="0"/>
              <a:t>http://www.infosightinc.com/collaterals/CVA-PT_March2016.pdf</a:t>
            </a:r>
          </a:p>
        </p:txBody>
      </p:sp>
      <p:sp>
        <p:nvSpPr>
          <p:cNvPr id="6" name="Footer Placeholder 7">
            <a:extLst>
              <a:ext uri="{FF2B5EF4-FFF2-40B4-BE49-F238E27FC236}">
                <a16:creationId xmlns:a16="http://schemas.microsoft.com/office/drawing/2014/main" id="{8A2422F1-CD89-46A8-AA5A-FE56C67D8BCD}"/>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sp>
        <p:nvSpPr>
          <p:cNvPr id="7" name="Slide Number Placeholder 6">
            <a:extLst>
              <a:ext uri="{FF2B5EF4-FFF2-40B4-BE49-F238E27FC236}">
                <a16:creationId xmlns:a16="http://schemas.microsoft.com/office/drawing/2014/main" id="{A439987A-74D5-4D22-B58B-A7E5EAAA7C20}"/>
              </a:ext>
            </a:extLst>
          </p:cNvPr>
          <p:cNvSpPr>
            <a:spLocks noGrp="1"/>
          </p:cNvSpPr>
          <p:nvPr>
            <p:ph type="sldNum" sz="quarter" idx="12"/>
          </p:nvPr>
        </p:nvSpPr>
        <p:spPr/>
        <p:txBody>
          <a:bodyPr/>
          <a:lstStyle/>
          <a:p>
            <a:fld id="{897A1499-6B4C-4387-B469-C39F01BECDDF}" type="slidenum">
              <a:rPr lang="en-US" smtClean="0"/>
              <a:t>38</a:t>
            </a:fld>
            <a:endParaRPr lang="en-US"/>
          </a:p>
        </p:txBody>
      </p:sp>
    </p:spTree>
    <p:extLst>
      <p:ext uri="{BB962C8B-B14F-4D97-AF65-F5344CB8AC3E}">
        <p14:creationId xmlns:p14="http://schemas.microsoft.com/office/powerpoint/2010/main" val="1154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lstStyle/>
          <a:p>
            <a:pPr algn="l"/>
            <a:r>
              <a:rPr lang="en-US" dirty="0"/>
              <a:t>What is a Risk?</a:t>
            </a:r>
          </a:p>
        </p:txBody>
      </p:sp>
      <p:sp>
        <p:nvSpPr>
          <p:cNvPr id="3" name="Rectangle 2"/>
          <p:cNvSpPr/>
          <p:nvPr/>
        </p:nvSpPr>
        <p:spPr>
          <a:xfrm>
            <a:off x="1648919" y="2024946"/>
            <a:ext cx="7016211" cy="1569660"/>
          </a:xfrm>
          <a:prstGeom prst="rect">
            <a:avLst/>
          </a:prstGeom>
        </p:spPr>
        <p:txBody>
          <a:bodyPr wrap="square">
            <a:spAutoFit/>
          </a:bodyPr>
          <a:lstStyle/>
          <a:p>
            <a:r>
              <a:rPr lang="en-US" sz="2400" i="1" dirty="0"/>
              <a:t>Potential loss resulting from unauthorized:</a:t>
            </a:r>
          </a:p>
          <a:p>
            <a:pPr marL="800100" lvl="1" indent="-342900">
              <a:buFont typeface="Arial" panose="020B0604020202020204" pitchFamily="34" charset="0"/>
              <a:buChar char="•"/>
            </a:pPr>
            <a:r>
              <a:rPr lang="en-US" sz="2400" i="1" dirty="0"/>
              <a:t>Access, use, disclosure</a:t>
            </a:r>
          </a:p>
          <a:p>
            <a:pPr marL="800100" lvl="1" indent="-342900">
              <a:buFont typeface="Arial" panose="020B0604020202020204" pitchFamily="34" charset="0"/>
              <a:buChar char="•"/>
            </a:pPr>
            <a:r>
              <a:rPr lang="en-US" sz="2400" i="1" dirty="0"/>
              <a:t>Modification</a:t>
            </a:r>
          </a:p>
          <a:p>
            <a:pPr marL="800100" lvl="1" indent="-342900">
              <a:buFont typeface="Arial" panose="020B0604020202020204" pitchFamily="34" charset="0"/>
              <a:buChar char="•"/>
            </a:pPr>
            <a:r>
              <a:rPr lang="en-US" sz="2400" i="1" dirty="0"/>
              <a:t>Disruption or destruction</a:t>
            </a:r>
            <a:endParaRPr lang="en-US" sz="2400" dirty="0"/>
          </a:p>
        </p:txBody>
      </p:sp>
      <p:sp>
        <p:nvSpPr>
          <p:cNvPr id="5" name="Rectangle 4"/>
          <p:cNvSpPr/>
          <p:nvPr/>
        </p:nvSpPr>
        <p:spPr>
          <a:xfrm>
            <a:off x="2202222" y="3823126"/>
            <a:ext cx="8183419" cy="1200329"/>
          </a:xfrm>
          <a:prstGeom prst="rect">
            <a:avLst/>
          </a:prstGeom>
        </p:spPr>
        <p:txBody>
          <a:bodyPr wrap="square">
            <a:spAutoFit/>
          </a:bodyPr>
          <a:lstStyle/>
          <a:p>
            <a:r>
              <a:rPr lang="en-US" sz="2400" i="1" dirty="0"/>
              <a:t>…of an enterprises’ information</a:t>
            </a:r>
          </a:p>
          <a:p>
            <a:endParaRPr lang="en-US" sz="2400" i="1" dirty="0"/>
          </a:p>
          <a:p>
            <a:r>
              <a:rPr lang="en-US" sz="2400" i="1" dirty="0"/>
              <a:t>Can be expresses in </a:t>
            </a:r>
            <a:r>
              <a:rPr lang="en-US" sz="2400" b="1" i="1" dirty="0"/>
              <a:t>quantitative</a:t>
            </a:r>
            <a:r>
              <a:rPr lang="en-US" sz="2400" i="1" dirty="0"/>
              <a:t> and </a:t>
            </a:r>
            <a:r>
              <a:rPr lang="en-US" sz="2400" b="1" i="1" dirty="0"/>
              <a:t>qualitative</a:t>
            </a:r>
            <a:r>
              <a:rPr lang="en-US" sz="2400" i="1" dirty="0"/>
              <a:t> terms</a:t>
            </a:r>
            <a:endParaRPr lang="en-US" sz="2400" dirty="0"/>
          </a:p>
        </p:txBody>
      </p:sp>
      <p:sp>
        <p:nvSpPr>
          <p:cNvPr id="9" name="Rectangle 8"/>
          <p:cNvSpPr/>
          <p:nvPr/>
        </p:nvSpPr>
        <p:spPr>
          <a:xfrm>
            <a:off x="526472" y="1293643"/>
            <a:ext cx="3925453" cy="461665"/>
          </a:xfrm>
          <a:prstGeom prst="rect">
            <a:avLst/>
          </a:prstGeom>
        </p:spPr>
        <p:txBody>
          <a:bodyPr wrap="square">
            <a:spAutoFit/>
          </a:bodyPr>
          <a:lstStyle/>
          <a:p>
            <a:r>
              <a:rPr lang="en-US" sz="2400" b="1" i="1" dirty="0"/>
              <a:t>A measure of threat</a:t>
            </a:r>
          </a:p>
        </p:txBody>
      </p:sp>
      <p:sp>
        <p:nvSpPr>
          <p:cNvPr id="6" name="Footer Placeholder 7">
            <a:extLst>
              <a:ext uri="{FF2B5EF4-FFF2-40B4-BE49-F238E27FC236}">
                <a16:creationId xmlns:a16="http://schemas.microsoft.com/office/drawing/2014/main" id="{9E9E9E89-8503-4659-ADF7-A75294C57DFE}"/>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sp>
        <p:nvSpPr>
          <p:cNvPr id="4" name="Slide Number Placeholder 3">
            <a:extLst>
              <a:ext uri="{FF2B5EF4-FFF2-40B4-BE49-F238E27FC236}">
                <a16:creationId xmlns:a16="http://schemas.microsoft.com/office/drawing/2014/main" id="{50487CD5-56AC-4756-A90A-E65356B12E45}"/>
              </a:ext>
            </a:extLst>
          </p:cNvPr>
          <p:cNvSpPr>
            <a:spLocks noGrp="1"/>
          </p:cNvSpPr>
          <p:nvPr>
            <p:ph type="sldNum" sz="quarter" idx="12"/>
          </p:nvPr>
        </p:nvSpPr>
        <p:spPr/>
        <p:txBody>
          <a:bodyPr/>
          <a:lstStyle/>
          <a:p>
            <a:fld id="{897A1499-6B4C-4387-B469-C39F01BECDDF}" type="slidenum">
              <a:rPr lang="en-US" smtClean="0"/>
              <a:t>39</a:t>
            </a:fld>
            <a:endParaRPr lang="en-US"/>
          </a:p>
        </p:txBody>
      </p:sp>
    </p:spTree>
    <p:extLst>
      <p:ext uri="{BB962C8B-B14F-4D97-AF65-F5344CB8AC3E}">
        <p14:creationId xmlns:p14="http://schemas.microsoft.com/office/powerpoint/2010/main" val="3623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1"/>
            <a:ext cx="10515600" cy="1325563"/>
          </a:xfrm>
        </p:spPr>
        <p:txBody>
          <a:bodyPr/>
          <a:lstStyle/>
          <a:p>
            <a:r>
              <a:rPr lang="en-US" dirty="0"/>
              <a:t>Instructor</a:t>
            </a:r>
          </a:p>
        </p:txBody>
      </p:sp>
      <p:sp>
        <p:nvSpPr>
          <p:cNvPr id="3" name="Footer Placeholder 2">
            <a:extLst>
              <a:ext uri="{FF2B5EF4-FFF2-40B4-BE49-F238E27FC236}">
                <a16:creationId xmlns:a16="http://schemas.microsoft.com/office/drawing/2014/main" id="{47782FAA-B507-4FAA-AA22-B1DCCD06FFDE}"/>
              </a:ext>
            </a:extLst>
          </p:cNvPr>
          <p:cNvSpPr>
            <a:spLocks noGrp="1"/>
          </p:cNvSpPr>
          <p:nvPr>
            <p:ph type="ftr" sz="quarter" idx="11"/>
          </p:nvPr>
        </p:nvSpPr>
        <p:spPr/>
        <p:txBody>
          <a:bodyPr/>
          <a:lstStyle/>
          <a:p>
            <a:r>
              <a:rPr lang="en-US" dirty="0"/>
              <a:t>MIS 5214 Security Architecture</a:t>
            </a:r>
          </a:p>
        </p:txBody>
      </p:sp>
      <p:sp>
        <p:nvSpPr>
          <p:cNvPr id="5" name="Slide Number Placeholder 4">
            <a:extLst>
              <a:ext uri="{FF2B5EF4-FFF2-40B4-BE49-F238E27FC236}">
                <a16:creationId xmlns:a16="http://schemas.microsoft.com/office/drawing/2014/main" id="{C0F0684E-8204-4D8B-A235-2260824FF0BB}"/>
              </a:ext>
            </a:extLst>
          </p:cNvPr>
          <p:cNvSpPr>
            <a:spLocks noGrp="1"/>
          </p:cNvSpPr>
          <p:nvPr>
            <p:ph type="sldNum" sz="quarter" idx="12"/>
          </p:nvPr>
        </p:nvSpPr>
        <p:spPr/>
        <p:txBody>
          <a:bodyPr/>
          <a:lstStyle/>
          <a:p>
            <a:fld id="{897A1499-6B4C-4387-B469-C39F01BECDDF}" type="slidenum">
              <a:rPr lang="en-US" smtClean="0"/>
              <a:t>4</a:t>
            </a:fld>
            <a:endParaRPr lang="en-US"/>
          </a:p>
        </p:txBody>
      </p:sp>
      <p:pic>
        <p:nvPicPr>
          <p:cNvPr id="7" name="Picture 6">
            <a:extLst>
              <a:ext uri="{FF2B5EF4-FFF2-40B4-BE49-F238E27FC236}">
                <a16:creationId xmlns:a16="http://schemas.microsoft.com/office/drawing/2014/main" id="{C7AC0D47-A5F7-481E-8FAA-F7799214E2C7}"/>
              </a:ext>
            </a:extLst>
          </p:cNvPr>
          <p:cNvPicPr>
            <a:picLocks noChangeAspect="1"/>
          </p:cNvPicPr>
          <p:nvPr/>
        </p:nvPicPr>
        <p:blipFill>
          <a:blip r:embed="rId2"/>
          <a:stretch>
            <a:fillRect/>
          </a:stretch>
        </p:blipFill>
        <p:spPr>
          <a:xfrm>
            <a:off x="3206752" y="287631"/>
            <a:ext cx="8594952" cy="607820"/>
          </a:xfrm>
          <a:prstGeom prst="rect">
            <a:avLst/>
          </a:prstGeom>
        </p:spPr>
      </p:pic>
      <p:pic>
        <p:nvPicPr>
          <p:cNvPr id="8" name="Picture 7">
            <a:extLst>
              <a:ext uri="{FF2B5EF4-FFF2-40B4-BE49-F238E27FC236}">
                <a16:creationId xmlns:a16="http://schemas.microsoft.com/office/drawing/2014/main" id="{9EB25435-1FA1-4036-92E3-B5B5C3DC23E7}"/>
              </a:ext>
            </a:extLst>
          </p:cNvPr>
          <p:cNvPicPr>
            <a:picLocks noChangeAspect="1"/>
          </p:cNvPicPr>
          <p:nvPr/>
        </p:nvPicPr>
        <p:blipFill>
          <a:blip r:embed="rId3"/>
          <a:stretch>
            <a:fillRect/>
          </a:stretch>
        </p:blipFill>
        <p:spPr>
          <a:xfrm>
            <a:off x="3206752" y="895452"/>
            <a:ext cx="5672956" cy="5674918"/>
          </a:xfrm>
          <a:prstGeom prst="rect">
            <a:avLst/>
          </a:prstGeom>
        </p:spPr>
      </p:pic>
    </p:spTree>
    <p:extLst>
      <p:ext uri="{BB962C8B-B14F-4D97-AF65-F5344CB8AC3E}">
        <p14:creationId xmlns:p14="http://schemas.microsoft.com/office/powerpoint/2010/main" val="3615064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6241"/>
          </a:xfrm>
        </p:spPr>
        <p:txBody>
          <a:bodyPr/>
          <a:lstStyle/>
          <a:p>
            <a:r>
              <a:rPr lang="en-US" dirty="0"/>
              <a:t>Steps in a risk assessment methodology</a:t>
            </a:r>
          </a:p>
        </p:txBody>
      </p:sp>
      <p:sp>
        <p:nvSpPr>
          <p:cNvPr id="3" name="Content Placeholder 2"/>
          <p:cNvSpPr>
            <a:spLocks noGrp="1"/>
          </p:cNvSpPr>
          <p:nvPr>
            <p:ph idx="1"/>
          </p:nvPr>
        </p:nvSpPr>
        <p:spPr>
          <a:xfrm>
            <a:off x="292640" y="846241"/>
            <a:ext cx="8877302" cy="4351338"/>
          </a:xfrm>
        </p:spPr>
        <p:txBody>
          <a:bodyPr>
            <a:normAutofit/>
          </a:bodyPr>
          <a:lstStyle/>
          <a:p>
            <a:pPr marL="514350" indent="-514350">
              <a:buFont typeface="+mj-lt"/>
              <a:buAutoNum type="arabicPeriod"/>
            </a:pPr>
            <a:r>
              <a:rPr lang="en-US" sz="2400" dirty="0"/>
              <a:t>What are the business assets ?</a:t>
            </a:r>
          </a:p>
          <a:p>
            <a:pPr marL="514350" indent="-514350">
              <a:buFont typeface="+mj-lt"/>
              <a:buAutoNum type="arabicPeriod"/>
            </a:pPr>
            <a:r>
              <a:rPr lang="en-US" sz="2400" dirty="0"/>
              <a:t>What possible threats put the business assets at risk ?</a:t>
            </a:r>
          </a:p>
          <a:p>
            <a:pPr marL="514350" indent="-514350">
              <a:buFont typeface="+mj-lt"/>
              <a:buAutoNum type="arabicPeriod"/>
            </a:pPr>
            <a:r>
              <a:rPr lang="en-US" sz="2400" dirty="0"/>
              <a:t>Which vulnerabilities and weaknesses may allow a threat to exploit the assets ? </a:t>
            </a:r>
          </a:p>
          <a:p>
            <a:pPr marL="514350" indent="-514350">
              <a:buFont typeface="+mj-lt"/>
              <a:buAutoNum type="arabicPeriod"/>
            </a:pPr>
            <a:r>
              <a:rPr lang="en-US" sz="2400" dirty="0"/>
              <a:t>For each threat, if it materialized, what would be the business impact on the assets ?</a:t>
            </a:r>
          </a:p>
        </p:txBody>
      </p:sp>
      <p:sp>
        <p:nvSpPr>
          <p:cNvPr id="4" name="Footer Placeholder 7">
            <a:extLst>
              <a:ext uri="{FF2B5EF4-FFF2-40B4-BE49-F238E27FC236}">
                <a16:creationId xmlns:a16="http://schemas.microsoft.com/office/drawing/2014/main" id="{ED02F1EC-C925-43E3-BCD7-C61305F4CDEA}"/>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sp>
        <p:nvSpPr>
          <p:cNvPr id="6" name="Slide Number Placeholder 5">
            <a:extLst>
              <a:ext uri="{FF2B5EF4-FFF2-40B4-BE49-F238E27FC236}">
                <a16:creationId xmlns:a16="http://schemas.microsoft.com/office/drawing/2014/main" id="{96316538-B8FA-408F-924F-7F78EC64150C}"/>
              </a:ext>
            </a:extLst>
          </p:cNvPr>
          <p:cNvSpPr>
            <a:spLocks noGrp="1"/>
          </p:cNvSpPr>
          <p:nvPr>
            <p:ph type="sldNum" sz="quarter" idx="12"/>
          </p:nvPr>
        </p:nvSpPr>
        <p:spPr/>
        <p:txBody>
          <a:bodyPr/>
          <a:lstStyle/>
          <a:p>
            <a:fld id="{897A1499-6B4C-4387-B469-C39F01BECDDF}" type="slidenum">
              <a:rPr lang="en-US" smtClean="0"/>
              <a:t>40</a:t>
            </a:fld>
            <a:endParaRPr lang="en-US"/>
          </a:p>
        </p:txBody>
      </p:sp>
      <p:pic>
        <p:nvPicPr>
          <p:cNvPr id="8" name="Picture 7">
            <a:extLst>
              <a:ext uri="{FF2B5EF4-FFF2-40B4-BE49-F238E27FC236}">
                <a16:creationId xmlns:a16="http://schemas.microsoft.com/office/drawing/2014/main" id="{4399B98C-1A12-4B61-A8B2-A22A59183813}"/>
              </a:ext>
            </a:extLst>
          </p:cNvPr>
          <p:cNvPicPr>
            <a:picLocks noChangeAspect="1"/>
          </p:cNvPicPr>
          <p:nvPr/>
        </p:nvPicPr>
        <p:blipFill>
          <a:blip r:embed="rId2"/>
          <a:stretch>
            <a:fillRect/>
          </a:stretch>
        </p:blipFill>
        <p:spPr>
          <a:xfrm>
            <a:off x="9345043" y="846241"/>
            <a:ext cx="2743200" cy="5661685"/>
          </a:xfrm>
          <a:prstGeom prst="rect">
            <a:avLst/>
          </a:prstGeom>
        </p:spPr>
      </p:pic>
      <p:pic>
        <p:nvPicPr>
          <p:cNvPr id="10" name="Picture 9">
            <a:extLst>
              <a:ext uri="{FF2B5EF4-FFF2-40B4-BE49-F238E27FC236}">
                <a16:creationId xmlns:a16="http://schemas.microsoft.com/office/drawing/2014/main" id="{F95AC9DC-1A4B-45AC-9FAB-53F7BDEA2E3E}"/>
              </a:ext>
            </a:extLst>
          </p:cNvPr>
          <p:cNvPicPr>
            <a:picLocks noChangeAspect="1"/>
          </p:cNvPicPr>
          <p:nvPr/>
        </p:nvPicPr>
        <p:blipFill>
          <a:blip r:embed="rId3"/>
          <a:stretch>
            <a:fillRect/>
          </a:stretch>
        </p:blipFill>
        <p:spPr>
          <a:xfrm>
            <a:off x="3871608" y="2872543"/>
            <a:ext cx="5233485" cy="3857237"/>
          </a:xfrm>
          <a:prstGeom prst="rect">
            <a:avLst/>
          </a:prstGeom>
        </p:spPr>
      </p:pic>
    </p:spTree>
    <p:extLst>
      <p:ext uri="{BB962C8B-B14F-4D97-AF65-F5344CB8AC3E}">
        <p14:creationId xmlns:p14="http://schemas.microsoft.com/office/powerpoint/2010/main" val="44788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lstStyle/>
          <a:p>
            <a:pPr algn="l"/>
            <a:r>
              <a:rPr lang="en-US" dirty="0"/>
              <a:t>Assessing risk – </a:t>
            </a:r>
            <a:r>
              <a:rPr lang="en-US" u="sng" dirty="0">
                <a:solidFill>
                  <a:srgbClr val="FF0000"/>
                </a:solidFill>
              </a:rPr>
              <a:t>quantitative method</a:t>
            </a:r>
          </a:p>
        </p:txBody>
      </p:sp>
      <p:pic>
        <p:nvPicPr>
          <p:cNvPr id="3" name="Picture 2"/>
          <p:cNvPicPr>
            <a:picLocks noChangeAspect="1"/>
          </p:cNvPicPr>
          <p:nvPr/>
        </p:nvPicPr>
        <p:blipFill>
          <a:blip r:embed="rId2"/>
          <a:stretch>
            <a:fillRect/>
          </a:stretch>
        </p:blipFill>
        <p:spPr>
          <a:xfrm>
            <a:off x="85715" y="2977537"/>
            <a:ext cx="12106285" cy="638095"/>
          </a:xfrm>
          <a:prstGeom prst="rect">
            <a:avLst/>
          </a:prstGeom>
        </p:spPr>
      </p:pic>
      <p:pic>
        <p:nvPicPr>
          <p:cNvPr id="7" name="Picture 6"/>
          <p:cNvPicPr>
            <a:picLocks noChangeAspect="1"/>
          </p:cNvPicPr>
          <p:nvPr/>
        </p:nvPicPr>
        <p:blipFill>
          <a:blip r:embed="rId3"/>
          <a:stretch>
            <a:fillRect/>
          </a:stretch>
        </p:blipFill>
        <p:spPr>
          <a:xfrm>
            <a:off x="33334" y="3748900"/>
            <a:ext cx="12158666" cy="1447619"/>
          </a:xfrm>
          <a:prstGeom prst="rect">
            <a:avLst/>
          </a:prstGeom>
        </p:spPr>
      </p:pic>
      <p:pic>
        <p:nvPicPr>
          <p:cNvPr id="9" name="Picture 8"/>
          <p:cNvPicPr>
            <a:picLocks noChangeAspect="1"/>
          </p:cNvPicPr>
          <p:nvPr/>
        </p:nvPicPr>
        <p:blipFill>
          <a:blip r:embed="rId4"/>
          <a:stretch>
            <a:fillRect/>
          </a:stretch>
        </p:blipFill>
        <p:spPr>
          <a:xfrm>
            <a:off x="1" y="1257083"/>
            <a:ext cx="12192000" cy="1676190"/>
          </a:xfrm>
          <a:prstGeom prst="rect">
            <a:avLst/>
          </a:prstGeom>
        </p:spPr>
      </p:pic>
      <p:sp>
        <p:nvSpPr>
          <p:cNvPr id="6" name="Footer Placeholder 7">
            <a:extLst>
              <a:ext uri="{FF2B5EF4-FFF2-40B4-BE49-F238E27FC236}">
                <a16:creationId xmlns:a16="http://schemas.microsoft.com/office/drawing/2014/main" id="{BB158187-E7F8-402B-9270-6C20138DD785}"/>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sp>
        <p:nvSpPr>
          <p:cNvPr id="4" name="Slide Number Placeholder 3">
            <a:extLst>
              <a:ext uri="{FF2B5EF4-FFF2-40B4-BE49-F238E27FC236}">
                <a16:creationId xmlns:a16="http://schemas.microsoft.com/office/drawing/2014/main" id="{779A2E7D-4E4A-499C-9759-95EA4C579AA2}"/>
              </a:ext>
            </a:extLst>
          </p:cNvPr>
          <p:cNvSpPr>
            <a:spLocks noGrp="1"/>
          </p:cNvSpPr>
          <p:nvPr>
            <p:ph type="sldNum" sz="quarter" idx="12"/>
          </p:nvPr>
        </p:nvSpPr>
        <p:spPr/>
        <p:txBody>
          <a:bodyPr/>
          <a:lstStyle/>
          <a:p>
            <a:fld id="{897A1499-6B4C-4387-B469-C39F01BECDDF}" type="slidenum">
              <a:rPr lang="en-US" smtClean="0"/>
              <a:t>41</a:t>
            </a:fld>
            <a:endParaRPr lang="en-US"/>
          </a:p>
        </p:txBody>
      </p:sp>
    </p:spTree>
    <p:extLst>
      <p:ext uri="{BB962C8B-B14F-4D97-AF65-F5344CB8AC3E}">
        <p14:creationId xmlns:p14="http://schemas.microsoft.com/office/powerpoint/2010/main" val="7020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lstStyle/>
          <a:p>
            <a:pPr algn="l"/>
            <a:r>
              <a:rPr lang="en-US" dirty="0"/>
              <a:t>Assessing risk – </a:t>
            </a:r>
            <a:r>
              <a:rPr lang="en-US" u="sng" dirty="0">
                <a:solidFill>
                  <a:srgbClr val="FF0000"/>
                </a:solidFill>
              </a:rPr>
              <a:t>qualitative method</a:t>
            </a:r>
          </a:p>
        </p:txBody>
      </p:sp>
      <p:pic>
        <p:nvPicPr>
          <p:cNvPr id="6" name="Picture 5"/>
          <p:cNvPicPr>
            <a:picLocks noChangeAspect="1"/>
          </p:cNvPicPr>
          <p:nvPr/>
        </p:nvPicPr>
        <p:blipFill>
          <a:blip r:embed="rId2"/>
          <a:stretch>
            <a:fillRect/>
          </a:stretch>
        </p:blipFill>
        <p:spPr>
          <a:xfrm>
            <a:off x="1595336" y="1004303"/>
            <a:ext cx="4132802" cy="5341334"/>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a:stretch>
            <a:fillRect/>
          </a:stretch>
        </p:blipFill>
        <p:spPr>
          <a:xfrm>
            <a:off x="4302102" y="3489434"/>
            <a:ext cx="6670698" cy="2921876"/>
          </a:xfrm>
          <a:prstGeom prst="rect">
            <a:avLst/>
          </a:prstGeom>
          <a:ln w="28575">
            <a:solidFill>
              <a:schemeClr val="tx1"/>
            </a:solidFill>
          </a:ln>
        </p:spPr>
      </p:pic>
      <p:sp>
        <p:nvSpPr>
          <p:cNvPr id="5" name="Footer Placeholder 7">
            <a:extLst>
              <a:ext uri="{FF2B5EF4-FFF2-40B4-BE49-F238E27FC236}">
                <a16:creationId xmlns:a16="http://schemas.microsoft.com/office/drawing/2014/main" id="{9E334585-B68D-4A9C-BCC1-403A9903B46B}"/>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sp>
        <p:nvSpPr>
          <p:cNvPr id="3" name="Slide Number Placeholder 2">
            <a:extLst>
              <a:ext uri="{FF2B5EF4-FFF2-40B4-BE49-F238E27FC236}">
                <a16:creationId xmlns:a16="http://schemas.microsoft.com/office/drawing/2014/main" id="{998E8ACF-131E-4028-A7D7-842CD2630B35}"/>
              </a:ext>
            </a:extLst>
          </p:cNvPr>
          <p:cNvSpPr>
            <a:spLocks noGrp="1"/>
          </p:cNvSpPr>
          <p:nvPr>
            <p:ph type="sldNum" sz="quarter" idx="12"/>
          </p:nvPr>
        </p:nvSpPr>
        <p:spPr/>
        <p:txBody>
          <a:bodyPr/>
          <a:lstStyle/>
          <a:p>
            <a:fld id="{897A1499-6B4C-4387-B469-C39F01BECDDF}" type="slidenum">
              <a:rPr lang="en-US" smtClean="0"/>
              <a:t>42</a:t>
            </a:fld>
            <a:endParaRPr lang="en-US"/>
          </a:p>
        </p:txBody>
      </p:sp>
    </p:spTree>
    <p:extLst>
      <p:ext uri="{BB962C8B-B14F-4D97-AF65-F5344CB8AC3E}">
        <p14:creationId xmlns:p14="http://schemas.microsoft.com/office/powerpoint/2010/main" val="1139074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26"/>
            <a:ext cx="12192000" cy="1143000"/>
          </a:xfrm>
        </p:spPr>
        <p:txBody>
          <a:bodyPr>
            <a:noAutofit/>
          </a:bodyPr>
          <a:lstStyle/>
          <a:p>
            <a:pPr algn="l"/>
            <a:r>
              <a:rPr lang="en-US" sz="4000" b="1" dirty="0"/>
              <a:t>FIPS 199</a:t>
            </a:r>
            <a:r>
              <a:rPr lang="en-US" sz="4000" dirty="0"/>
              <a:t>: Risk assessment based on security objectives and impact ratings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4382814" y="834189"/>
            <a:ext cx="6653048" cy="5827091"/>
          </a:xfrm>
          <a:prstGeom prst="rect">
            <a:avLst/>
          </a:prstGeom>
        </p:spPr>
      </p:pic>
      <p:pic>
        <p:nvPicPr>
          <p:cNvPr id="6" name="Picture 5"/>
          <p:cNvPicPr>
            <a:picLocks noChangeAspect="1"/>
          </p:cNvPicPr>
          <p:nvPr/>
        </p:nvPicPr>
        <p:blipFill>
          <a:blip r:embed="rId4"/>
          <a:stretch>
            <a:fillRect/>
          </a:stretch>
        </p:blipFill>
        <p:spPr>
          <a:xfrm>
            <a:off x="266079" y="1408944"/>
            <a:ext cx="3767004" cy="4868567"/>
          </a:xfrm>
          <a:prstGeom prst="rect">
            <a:avLst/>
          </a:prstGeom>
          <a:effectLst>
            <a:outerShdw blurRad="50800" dist="38100" dir="2700000" algn="tl" rotWithShape="0">
              <a:prstClr val="black">
                <a:alpha val="40000"/>
              </a:prstClr>
            </a:outerShdw>
          </a:effectLst>
        </p:spPr>
      </p:pic>
      <p:sp>
        <p:nvSpPr>
          <p:cNvPr id="5" name="Footer Placeholder 7">
            <a:extLst>
              <a:ext uri="{FF2B5EF4-FFF2-40B4-BE49-F238E27FC236}">
                <a16:creationId xmlns:a16="http://schemas.microsoft.com/office/drawing/2014/main" id="{3A9E7D96-FA21-4EB7-8831-693F38343121}"/>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sp>
        <p:nvSpPr>
          <p:cNvPr id="3" name="Slide Number Placeholder 2">
            <a:extLst>
              <a:ext uri="{FF2B5EF4-FFF2-40B4-BE49-F238E27FC236}">
                <a16:creationId xmlns:a16="http://schemas.microsoft.com/office/drawing/2014/main" id="{C1EBC13C-D4BD-4F4F-A0AF-7DD8ECDD5C59}"/>
              </a:ext>
            </a:extLst>
          </p:cNvPr>
          <p:cNvSpPr>
            <a:spLocks noGrp="1"/>
          </p:cNvSpPr>
          <p:nvPr>
            <p:ph type="sldNum" sz="quarter" idx="12"/>
          </p:nvPr>
        </p:nvSpPr>
        <p:spPr/>
        <p:txBody>
          <a:bodyPr/>
          <a:lstStyle/>
          <a:p>
            <a:fld id="{897A1499-6B4C-4387-B469-C39F01BECDDF}" type="slidenum">
              <a:rPr lang="en-US" smtClean="0"/>
              <a:t>43</a:t>
            </a:fld>
            <a:endParaRPr lang="en-US"/>
          </a:p>
        </p:txBody>
      </p:sp>
    </p:spTree>
    <p:extLst>
      <p:ext uri="{BB962C8B-B14F-4D97-AF65-F5344CB8AC3E}">
        <p14:creationId xmlns:p14="http://schemas.microsoft.com/office/powerpoint/2010/main" val="1474083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Security Architecture</a:t>
            </a:r>
          </a:p>
        </p:txBody>
      </p:sp>
      <p:sp>
        <p:nvSpPr>
          <p:cNvPr id="3" name="Content Placeholder 2"/>
          <p:cNvSpPr>
            <a:spLocks noGrp="1"/>
          </p:cNvSpPr>
          <p:nvPr>
            <p:ph idx="1"/>
          </p:nvPr>
        </p:nvSpPr>
        <p:spPr>
          <a:xfrm>
            <a:off x="305520" y="1325563"/>
            <a:ext cx="11704509" cy="4766144"/>
          </a:xfrm>
        </p:spPr>
        <p:txBody>
          <a:bodyPr>
            <a:normAutofit lnSpcReduction="10000"/>
          </a:bodyPr>
          <a:lstStyle/>
          <a:p>
            <a:pPr marL="0" indent="0">
              <a:buNone/>
            </a:pPr>
            <a:r>
              <a:rPr lang="en-US" sz="3200" dirty="0"/>
              <a:t>A comprehensive and rigorous method to plan, design and describe current and desired future structure and behavior of an organization's:</a:t>
            </a:r>
          </a:p>
          <a:p>
            <a:pPr lvl="1"/>
            <a:r>
              <a:rPr lang="en-US" sz="2800" dirty="0"/>
              <a:t>Business sub-units</a:t>
            </a:r>
          </a:p>
          <a:p>
            <a:pPr lvl="1"/>
            <a:r>
              <a:rPr lang="en-US" sz="2800" dirty="0"/>
              <a:t>Processes and Personnel </a:t>
            </a:r>
          </a:p>
          <a:p>
            <a:pPr lvl="1"/>
            <a:r>
              <a:rPr lang="en-US" sz="2800" dirty="0"/>
              <a:t>Information security systems</a:t>
            </a:r>
          </a:p>
          <a:p>
            <a:pPr lvl="1"/>
            <a:r>
              <a:rPr lang="en-US" sz="2800" dirty="0"/>
              <a:t>Information systems’ security</a:t>
            </a:r>
          </a:p>
          <a:p>
            <a:pPr marL="0" indent="0">
              <a:buNone/>
            </a:pPr>
            <a:endParaRPr lang="en-US" sz="3200" dirty="0"/>
          </a:p>
          <a:p>
            <a:pPr marL="0" indent="0">
              <a:buNone/>
            </a:pPr>
            <a:r>
              <a:rPr lang="en-US" sz="3200" dirty="0"/>
              <a:t>…so they align with the organization's core goals and strategic direction</a:t>
            </a:r>
          </a:p>
          <a:p>
            <a:pPr marL="0" indent="0">
              <a:buNone/>
            </a:pPr>
            <a:endParaRPr lang="en-US" dirty="0"/>
          </a:p>
        </p:txBody>
      </p:sp>
      <p:sp>
        <p:nvSpPr>
          <p:cNvPr id="4" name="TextBox 3"/>
          <p:cNvSpPr txBox="1"/>
          <p:nvPr/>
        </p:nvSpPr>
        <p:spPr>
          <a:xfrm>
            <a:off x="616806" y="5762363"/>
            <a:ext cx="10110325" cy="307777"/>
          </a:xfrm>
          <a:prstGeom prst="rect">
            <a:avLst/>
          </a:prstGeom>
          <a:noFill/>
        </p:spPr>
        <p:txBody>
          <a:bodyPr wrap="square" rtlCol="0">
            <a:spAutoFit/>
          </a:bodyPr>
          <a:lstStyle/>
          <a:p>
            <a:r>
              <a:rPr lang="en-US" sz="1400" dirty="0"/>
              <a:t>Wikipedia: </a:t>
            </a:r>
            <a:r>
              <a:rPr lang="en-US" sz="1400" dirty="0">
                <a:hlinkClick r:id="rId2"/>
              </a:rPr>
              <a:t>https://en.wikipedia.org/wiki/Enterprise_information_security_architecture</a:t>
            </a:r>
            <a:endParaRPr lang="en-US" sz="1400" dirty="0"/>
          </a:p>
        </p:txBody>
      </p:sp>
      <p:sp>
        <p:nvSpPr>
          <p:cNvPr id="6" name="Slide Number Placeholder 5">
            <a:extLst>
              <a:ext uri="{FF2B5EF4-FFF2-40B4-BE49-F238E27FC236}">
                <a16:creationId xmlns:a16="http://schemas.microsoft.com/office/drawing/2014/main" id="{A0BEEF2D-5337-427D-B34B-BB12430C1987}"/>
              </a:ext>
            </a:extLst>
          </p:cNvPr>
          <p:cNvSpPr>
            <a:spLocks noGrp="1"/>
          </p:cNvSpPr>
          <p:nvPr>
            <p:ph type="sldNum" sz="quarter" idx="12"/>
          </p:nvPr>
        </p:nvSpPr>
        <p:spPr/>
        <p:txBody>
          <a:bodyPr/>
          <a:lstStyle/>
          <a:p>
            <a:fld id="{897A1499-6B4C-4387-B469-C39F01BECDDF}" type="slidenum">
              <a:rPr lang="en-US" smtClean="0"/>
              <a:t>44</a:t>
            </a:fld>
            <a:endParaRPr lang="en-US"/>
          </a:p>
        </p:txBody>
      </p:sp>
      <p:sp>
        <p:nvSpPr>
          <p:cNvPr id="7" name="Footer Placeholder 7">
            <a:extLst>
              <a:ext uri="{FF2B5EF4-FFF2-40B4-BE49-F238E27FC236}">
                <a16:creationId xmlns:a16="http://schemas.microsoft.com/office/drawing/2014/main" id="{353AFA64-BE8E-457A-BBEC-62B90BF0D1EC}"/>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spTree>
    <p:extLst>
      <p:ext uri="{BB962C8B-B14F-4D97-AF65-F5344CB8AC3E}">
        <p14:creationId xmlns:p14="http://schemas.microsoft.com/office/powerpoint/2010/main" val="257037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Security Architecture</a:t>
            </a:r>
            <a:endParaRPr lang="en-US" dirty="0"/>
          </a:p>
        </p:txBody>
      </p:sp>
      <p:sp>
        <p:nvSpPr>
          <p:cNvPr id="3" name="Content Placeholder 2"/>
          <p:cNvSpPr>
            <a:spLocks noGrp="1"/>
          </p:cNvSpPr>
          <p:nvPr>
            <p:ph idx="1"/>
          </p:nvPr>
        </p:nvSpPr>
        <p:spPr>
          <a:xfrm>
            <a:off x="838200" y="1060648"/>
            <a:ext cx="10515600" cy="5005301"/>
          </a:xfrm>
        </p:spPr>
        <p:txBody>
          <a:bodyPr>
            <a:normAutofit/>
          </a:bodyPr>
          <a:lstStyle/>
          <a:p>
            <a:pPr marL="0" indent="0">
              <a:buNone/>
            </a:pPr>
            <a:r>
              <a:rPr lang="en-US" sz="4000" dirty="0"/>
              <a:t>“…the art and science of designing and supervising the construction of business systems, usually business information systems, which are:</a:t>
            </a:r>
          </a:p>
          <a:p>
            <a:pPr lvl="1"/>
            <a:r>
              <a:rPr lang="en-US" sz="3200" dirty="0"/>
              <a:t>Free from danger, damage, etc.</a:t>
            </a:r>
          </a:p>
          <a:p>
            <a:pPr lvl="1"/>
            <a:r>
              <a:rPr lang="en-US" sz="3200" dirty="0"/>
              <a:t>Free from fear, care, etc.</a:t>
            </a:r>
          </a:p>
          <a:p>
            <a:pPr lvl="1"/>
            <a:r>
              <a:rPr lang="en-US" sz="3200" dirty="0"/>
              <a:t>In safe custody</a:t>
            </a:r>
          </a:p>
          <a:p>
            <a:pPr lvl="1"/>
            <a:r>
              <a:rPr lang="en-US" sz="3200" dirty="0"/>
              <a:t>Not likely to fail</a:t>
            </a:r>
          </a:p>
          <a:p>
            <a:pPr lvl="1"/>
            <a:r>
              <a:rPr lang="en-US" sz="3200" dirty="0"/>
              <a:t>Able to be relied upon</a:t>
            </a:r>
          </a:p>
          <a:p>
            <a:pPr lvl="1"/>
            <a:r>
              <a:rPr lang="en-US" sz="3200" dirty="0"/>
              <a:t>Safe from attack”</a:t>
            </a:r>
          </a:p>
          <a:p>
            <a:pPr marL="0" indent="0">
              <a:buNone/>
            </a:pPr>
            <a:endParaRPr lang="en-US" dirty="0"/>
          </a:p>
        </p:txBody>
      </p:sp>
      <p:sp>
        <p:nvSpPr>
          <p:cNvPr id="4" name="TextBox 3"/>
          <p:cNvSpPr txBox="1"/>
          <p:nvPr/>
        </p:nvSpPr>
        <p:spPr>
          <a:xfrm>
            <a:off x="4526734" y="5749483"/>
            <a:ext cx="6461039" cy="307777"/>
          </a:xfrm>
          <a:prstGeom prst="rect">
            <a:avLst/>
          </a:prstGeom>
          <a:noFill/>
        </p:spPr>
        <p:txBody>
          <a:bodyPr wrap="square" rtlCol="0">
            <a:spAutoFit/>
          </a:bodyPr>
          <a:lstStyle/>
          <a:p>
            <a:r>
              <a:rPr lang="en-US" sz="1400" dirty="0"/>
              <a:t>Sherwood et al. (2005) </a:t>
            </a:r>
            <a:r>
              <a:rPr lang="en-US" sz="1400" u="sng" dirty="0"/>
              <a:t>Enterprise Security Architecture: A Business-Driven Approach</a:t>
            </a:r>
            <a:endParaRPr lang="en-US" sz="1400" dirty="0"/>
          </a:p>
        </p:txBody>
      </p:sp>
      <p:sp>
        <p:nvSpPr>
          <p:cNvPr id="5" name="Footer Placeholder 4">
            <a:extLst>
              <a:ext uri="{FF2B5EF4-FFF2-40B4-BE49-F238E27FC236}">
                <a16:creationId xmlns:a16="http://schemas.microsoft.com/office/drawing/2014/main" id="{5E48F38A-E8D0-4AA0-8039-882E4990899C}"/>
              </a:ext>
            </a:extLst>
          </p:cNvPr>
          <p:cNvSpPr>
            <a:spLocks noGrp="1"/>
          </p:cNvSpPr>
          <p:nvPr>
            <p:ph type="ftr" sz="quarter" idx="11"/>
          </p:nvPr>
        </p:nvSpPr>
        <p:spPr/>
        <p:txBody>
          <a:bodyPr/>
          <a:lstStyle/>
          <a:p>
            <a:r>
              <a:rPr lang="en-US"/>
              <a:t>MIS 5214 Security Architecture</a:t>
            </a:r>
          </a:p>
        </p:txBody>
      </p:sp>
      <p:sp>
        <p:nvSpPr>
          <p:cNvPr id="6" name="Slide Number Placeholder 5">
            <a:extLst>
              <a:ext uri="{FF2B5EF4-FFF2-40B4-BE49-F238E27FC236}">
                <a16:creationId xmlns:a16="http://schemas.microsoft.com/office/drawing/2014/main" id="{C39A4B64-0E56-4768-9905-94CF9A57C344}"/>
              </a:ext>
            </a:extLst>
          </p:cNvPr>
          <p:cNvSpPr>
            <a:spLocks noGrp="1"/>
          </p:cNvSpPr>
          <p:nvPr>
            <p:ph type="sldNum" sz="quarter" idx="12"/>
          </p:nvPr>
        </p:nvSpPr>
        <p:spPr/>
        <p:txBody>
          <a:bodyPr/>
          <a:lstStyle/>
          <a:p>
            <a:fld id="{897A1499-6B4C-4387-B469-C39F01BECDDF}" type="slidenum">
              <a:rPr lang="en-US" smtClean="0"/>
              <a:t>45</a:t>
            </a:fld>
            <a:endParaRPr lang="en-US"/>
          </a:p>
        </p:txBody>
      </p:sp>
    </p:spTree>
    <p:extLst>
      <p:ext uri="{BB962C8B-B14F-4D97-AF65-F5344CB8AC3E}">
        <p14:creationId xmlns:p14="http://schemas.microsoft.com/office/powerpoint/2010/main" val="115655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Defenders must be perfect</a:t>
            </a:r>
          </a:p>
        </p:txBody>
      </p:sp>
      <p:sp>
        <p:nvSpPr>
          <p:cNvPr id="3" name="Content Placeholder 2"/>
          <p:cNvSpPr>
            <a:spLocks noGrp="1"/>
          </p:cNvSpPr>
          <p:nvPr>
            <p:ph idx="1"/>
          </p:nvPr>
        </p:nvSpPr>
        <p:spPr>
          <a:xfrm>
            <a:off x="622443" y="1239998"/>
            <a:ext cx="10515600" cy="2016910"/>
          </a:xfrm>
        </p:spPr>
        <p:txBody>
          <a:bodyPr>
            <a:normAutofit lnSpcReduction="10000"/>
          </a:bodyPr>
          <a:lstStyle/>
          <a:p>
            <a:pPr marL="0" indent="0">
              <a:buNone/>
            </a:pPr>
            <a:r>
              <a:rPr lang="en-US" dirty="0"/>
              <a:t>“</a:t>
            </a:r>
            <a:r>
              <a:rPr lang="en-US" i="1" dirty="0"/>
              <a:t>One mistake by the defender essentially renders the whole defense worthless”</a:t>
            </a:r>
          </a:p>
          <a:p>
            <a:pPr marL="0" indent="0">
              <a:buNone/>
            </a:pPr>
            <a:r>
              <a:rPr lang="en-US" i="1" dirty="0"/>
              <a:t>…every computer and software program must be patched, every configuration appropriately secure, and every end-user perfectly trained. Or at least that is the goal. </a:t>
            </a:r>
          </a:p>
          <a:p>
            <a:pPr marL="0" indent="0">
              <a:buNone/>
            </a:pPr>
            <a:endParaRPr lang="en-US" sz="2400" i="1" dirty="0"/>
          </a:p>
        </p:txBody>
      </p:sp>
      <p:sp>
        <p:nvSpPr>
          <p:cNvPr id="5" name="Content Placeholder 2"/>
          <p:cNvSpPr txBox="1">
            <a:spLocks/>
          </p:cNvSpPr>
          <p:nvPr/>
        </p:nvSpPr>
        <p:spPr>
          <a:xfrm>
            <a:off x="622443" y="3524035"/>
            <a:ext cx="10515600" cy="15924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The defender knows that applied defenses may not always work or be applied as instructed, so they create “defense-in-depth” layers.”</a:t>
            </a:r>
          </a:p>
        </p:txBody>
      </p:sp>
      <p:sp>
        <p:nvSpPr>
          <p:cNvPr id="6" name="TextBox 5"/>
          <p:cNvSpPr txBox="1"/>
          <p:nvPr/>
        </p:nvSpPr>
        <p:spPr>
          <a:xfrm>
            <a:off x="5825447" y="5044417"/>
            <a:ext cx="5989834" cy="369332"/>
          </a:xfrm>
          <a:prstGeom prst="rect">
            <a:avLst/>
          </a:prstGeom>
          <a:noFill/>
        </p:spPr>
        <p:txBody>
          <a:bodyPr wrap="square" rtlCol="0">
            <a:spAutoFit/>
          </a:bodyPr>
          <a:lstStyle/>
          <a:p>
            <a:r>
              <a:rPr lang="en-US" dirty="0"/>
              <a:t>Grimes, R. (2017), </a:t>
            </a:r>
            <a:r>
              <a:rPr lang="en-US" u="sng" dirty="0"/>
              <a:t>Hacking the Hacker</a:t>
            </a:r>
            <a:r>
              <a:rPr lang="en-US" dirty="0"/>
              <a:t>, John Wiley and Sons</a:t>
            </a:r>
          </a:p>
        </p:txBody>
      </p:sp>
      <p:sp>
        <p:nvSpPr>
          <p:cNvPr id="7" name="Footer Placeholder 7">
            <a:extLst>
              <a:ext uri="{FF2B5EF4-FFF2-40B4-BE49-F238E27FC236}">
                <a16:creationId xmlns:a16="http://schemas.microsoft.com/office/drawing/2014/main" id="{82581D1E-226D-426E-86AC-7CCE847F601F}"/>
              </a:ext>
            </a:extLst>
          </p:cNvPr>
          <p:cNvSpPr txBox="1">
            <a:spLocks/>
          </p:cNvSpPr>
          <p:nvPr/>
        </p:nvSpPr>
        <p:spPr>
          <a:xfrm>
            <a:off x="838200" y="6356349"/>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MIS 5214 Security Architecture</a:t>
            </a:r>
            <a:endParaRPr lang="en-US" dirty="0"/>
          </a:p>
        </p:txBody>
      </p:sp>
      <p:sp>
        <p:nvSpPr>
          <p:cNvPr id="4" name="Slide Number Placeholder 3">
            <a:extLst>
              <a:ext uri="{FF2B5EF4-FFF2-40B4-BE49-F238E27FC236}">
                <a16:creationId xmlns:a16="http://schemas.microsoft.com/office/drawing/2014/main" id="{F8732185-8444-4A2D-AC3D-31E101909CF8}"/>
              </a:ext>
            </a:extLst>
          </p:cNvPr>
          <p:cNvSpPr>
            <a:spLocks noGrp="1"/>
          </p:cNvSpPr>
          <p:nvPr>
            <p:ph type="sldNum" sz="quarter" idx="15"/>
          </p:nvPr>
        </p:nvSpPr>
        <p:spPr/>
        <p:txBody>
          <a:bodyPr/>
          <a:lstStyle/>
          <a:p>
            <a:pPr>
              <a:defRPr/>
            </a:pPr>
            <a:fld id="{B92D9248-A979-4803-B1F4-61C773C74C94}" type="slidenum">
              <a:rPr lang="en-US" smtClean="0"/>
              <a:pPr>
                <a:defRPr/>
              </a:pPr>
              <a:t>46</a:t>
            </a:fld>
            <a:endParaRPr lang="en-US" dirty="0"/>
          </a:p>
        </p:txBody>
      </p:sp>
    </p:spTree>
    <p:extLst>
      <p:ext uri="{BB962C8B-B14F-4D97-AF65-F5344CB8AC3E}">
        <p14:creationId xmlns:p14="http://schemas.microsoft.com/office/powerpoint/2010/main" val="13239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28060"/>
            <a:ext cx="5457826" cy="3501128"/>
          </a:xfrm>
        </p:spPr>
        <p:txBody>
          <a:bodyPr>
            <a:noAutofit/>
          </a:bodyPr>
          <a:lstStyle/>
          <a:p>
            <a:pPr marL="0" indent="0">
              <a:buNone/>
            </a:pPr>
            <a:r>
              <a:rPr lang="en-US" sz="3200" i="1" dirty="0"/>
              <a:t>Thinking about security architecture enables understanding enterprise information systems the way attackers do – as large diverse attack surfaces</a:t>
            </a:r>
          </a:p>
        </p:txBody>
      </p:sp>
      <p:sp>
        <p:nvSpPr>
          <p:cNvPr id="2" name="Title 1"/>
          <p:cNvSpPr>
            <a:spLocks noGrp="1"/>
          </p:cNvSpPr>
          <p:nvPr>
            <p:ph type="title"/>
          </p:nvPr>
        </p:nvSpPr>
        <p:spPr>
          <a:xfrm>
            <a:off x="0" y="0"/>
            <a:ext cx="5573663" cy="1325563"/>
          </a:xfrm>
        </p:spPr>
        <p:txBody>
          <a:bodyPr/>
          <a:lstStyle/>
          <a:p>
            <a:r>
              <a:rPr lang="en-US" b="1" dirty="0"/>
              <a:t>Security Architecture</a:t>
            </a:r>
          </a:p>
        </p:txBody>
      </p:sp>
      <p:sp>
        <p:nvSpPr>
          <p:cNvPr id="5" name="Rectangle 4"/>
          <p:cNvSpPr/>
          <p:nvPr/>
        </p:nvSpPr>
        <p:spPr>
          <a:xfrm>
            <a:off x="5573663" y="4164216"/>
            <a:ext cx="6456219" cy="369332"/>
          </a:xfrm>
          <a:prstGeom prst="rect">
            <a:avLst/>
          </a:prstGeom>
        </p:spPr>
        <p:txBody>
          <a:bodyPr wrap="square">
            <a:spAutoFit/>
          </a:bodyPr>
          <a:lstStyle/>
          <a:p>
            <a:r>
              <a:rPr lang="en-US" dirty="0">
                <a:solidFill>
                  <a:schemeClr val="tx1">
                    <a:lumMod val="50000"/>
                    <a:lumOff val="50000"/>
                  </a:schemeClr>
                </a:solidFill>
              </a:rPr>
              <a:t>https://graquantum.com/blog/cyber-basics-cyber-attack-surface/</a:t>
            </a:r>
          </a:p>
        </p:txBody>
      </p:sp>
      <p:pic>
        <p:nvPicPr>
          <p:cNvPr id="7" name="Picture 6"/>
          <p:cNvPicPr>
            <a:picLocks noChangeAspect="1"/>
          </p:cNvPicPr>
          <p:nvPr/>
        </p:nvPicPr>
        <p:blipFill>
          <a:blip r:embed="rId2"/>
          <a:stretch>
            <a:fillRect/>
          </a:stretch>
        </p:blipFill>
        <p:spPr>
          <a:xfrm>
            <a:off x="5573663" y="369465"/>
            <a:ext cx="6628407" cy="3080115"/>
          </a:xfrm>
          <a:prstGeom prst="rect">
            <a:avLst/>
          </a:prstGeom>
        </p:spPr>
      </p:pic>
      <p:sp>
        <p:nvSpPr>
          <p:cNvPr id="4" name="Footer Placeholder 3">
            <a:extLst>
              <a:ext uri="{FF2B5EF4-FFF2-40B4-BE49-F238E27FC236}">
                <a16:creationId xmlns:a16="http://schemas.microsoft.com/office/drawing/2014/main" id="{FC0925ED-2D00-4D25-A192-DDDB156771D1}"/>
              </a:ext>
            </a:extLst>
          </p:cNvPr>
          <p:cNvSpPr>
            <a:spLocks noGrp="1"/>
          </p:cNvSpPr>
          <p:nvPr>
            <p:ph type="ftr" sz="quarter" idx="11"/>
          </p:nvPr>
        </p:nvSpPr>
        <p:spPr/>
        <p:txBody>
          <a:bodyPr/>
          <a:lstStyle/>
          <a:p>
            <a:r>
              <a:rPr lang="en-US"/>
              <a:t>MIS 5214 Security Architecture</a:t>
            </a:r>
          </a:p>
        </p:txBody>
      </p:sp>
      <p:sp>
        <p:nvSpPr>
          <p:cNvPr id="6" name="Slide Number Placeholder 5">
            <a:extLst>
              <a:ext uri="{FF2B5EF4-FFF2-40B4-BE49-F238E27FC236}">
                <a16:creationId xmlns:a16="http://schemas.microsoft.com/office/drawing/2014/main" id="{2027F0E9-95BC-43D0-8745-C42980581521}"/>
              </a:ext>
            </a:extLst>
          </p:cNvPr>
          <p:cNvSpPr>
            <a:spLocks noGrp="1"/>
          </p:cNvSpPr>
          <p:nvPr>
            <p:ph type="sldNum" sz="quarter" idx="12"/>
          </p:nvPr>
        </p:nvSpPr>
        <p:spPr/>
        <p:txBody>
          <a:bodyPr/>
          <a:lstStyle/>
          <a:p>
            <a:fld id="{897A1499-6B4C-4387-B469-C39F01BECDDF}" type="slidenum">
              <a:rPr lang="en-US" smtClean="0"/>
              <a:t>47</a:t>
            </a:fld>
            <a:endParaRPr lang="en-US"/>
          </a:p>
        </p:txBody>
      </p:sp>
    </p:spTree>
    <p:extLst>
      <p:ext uri="{BB962C8B-B14F-4D97-AF65-F5344CB8AC3E}">
        <p14:creationId xmlns:p14="http://schemas.microsoft.com/office/powerpoint/2010/main" val="3600855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78594" y="1571625"/>
            <a:ext cx="7784805" cy="5286375"/>
          </a:xfrm>
          <a:prstGeom prst="rect">
            <a:avLst/>
          </a:prstGeom>
        </p:spPr>
      </p:pic>
      <p:sp>
        <p:nvSpPr>
          <p:cNvPr id="2" name="Title 1"/>
          <p:cNvSpPr>
            <a:spLocks noGrp="1"/>
          </p:cNvSpPr>
          <p:nvPr>
            <p:ph type="title"/>
          </p:nvPr>
        </p:nvSpPr>
        <p:spPr>
          <a:xfrm>
            <a:off x="0" y="0"/>
            <a:ext cx="10515600" cy="1325563"/>
          </a:xfrm>
        </p:spPr>
        <p:txBody>
          <a:bodyPr/>
          <a:lstStyle/>
          <a:p>
            <a:r>
              <a:rPr lang="en-US" b="1" dirty="0"/>
              <a:t>Defense in Depth</a:t>
            </a:r>
          </a:p>
        </p:txBody>
      </p:sp>
      <p:sp>
        <p:nvSpPr>
          <p:cNvPr id="3" name="Content Placeholder 2"/>
          <p:cNvSpPr>
            <a:spLocks noGrp="1"/>
          </p:cNvSpPr>
          <p:nvPr>
            <p:ph idx="1"/>
          </p:nvPr>
        </p:nvSpPr>
        <p:spPr>
          <a:xfrm>
            <a:off x="452207" y="1144211"/>
            <a:ext cx="10515600" cy="4351338"/>
          </a:xfrm>
        </p:spPr>
        <p:txBody>
          <a:bodyPr>
            <a:normAutofit/>
          </a:bodyPr>
          <a:lstStyle/>
          <a:p>
            <a:r>
              <a:rPr lang="en-US" sz="3600" dirty="0"/>
              <a:t>Also known as: </a:t>
            </a:r>
          </a:p>
          <a:p>
            <a:pPr lvl="1"/>
            <a:r>
              <a:rPr lang="en-US" sz="3200" dirty="0"/>
              <a:t>Layered Security</a:t>
            </a:r>
          </a:p>
          <a:p>
            <a:pPr lvl="1"/>
            <a:r>
              <a:rPr lang="en-US" sz="3200" dirty="0"/>
              <a:t>Castle Approach to Security</a:t>
            </a:r>
          </a:p>
        </p:txBody>
      </p:sp>
      <p:sp>
        <p:nvSpPr>
          <p:cNvPr id="5" name="Footer Placeholder 4">
            <a:extLst>
              <a:ext uri="{FF2B5EF4-FFF2-40B4-BE49-F238E27FC236}">
                <a16:creationId xmlns:a16="http://schemas.microsoft.com/office/drawing/2014/main" id="{4B2D2B65-33A6-45F3-AE25-BFB8A1292219}"/>
              </a:ext>
            </a:extLst>
          </p:cNvPr>
          <p:cNvSpPr>
            <a:spLocks noGrp="1"/>
          </p:cNvSpPr>
          <p:nvPr>
            <p:ph type="ftr" sz="quarter" idx="11"/>
          </p:nvPr>
        </p:nvSpPr>
        <p:spPr/>
        <p:txBody>
          <a:bodyPr/>
          <a:lstStyle/>
          <a:p>
            <a:r>
              <a:rPr lang="en-US"/>
              <a:t>MIS 5214 Security Architecture</a:t>
            </a:r>
          </a:p>
        </p:txBody>
      </p:sp>
      <p:sp>
        <p:nvSpPr>
          <p:cNvPr id="6" name="Slide Number Placeholder 5">
            <a:extLst>
              <a:ext uri="{FF2B5EF4-FFF2-40B4-BE49-F238E27FC236}">
                <a16:creationId xmlns:a16="http://schemas.microsoft.com/office/drawing/2014/main" id="{8B910992-640F-430A-84D3-4C2C372C31EB}"/>
              </a:ext>
            </a:extLst>
          </p:cNvPr>
          <p:cNvSpPr>
            <a:spLocks noGrp="1"/>
          </p:cNvSpPr>
          <p:nvPr>
            <p:ph type="sldNum" sz="quarter" idx="12"/>
          </p:nvPr>
        </p:nvSpPr>
        <p:spPr/>
        <p:txBody>
          <a:bodyPr/>
          <a:lstStyle/>
          <a:p>
            <a:fld id="{897A1499-6B4C-4387-B469-C39F01BECDDF}" type="slidenum">
              <a:rPr lang="en-US" smtClean="0"/>
              <a:t>48</a:t>
            </a:fld>
            <a:endParaRPr lang="en-US"/>
          </a:p>
        </p:txBody>
      </p:sp>
    </p:spTree>
    <p:extLst>
      <p:ext uri="{BB962C8B-B14F-4D97-AF65-F5344CB8AC3E}">
        <p14:creationId xmlns:p14="http://schemas.microsoft.com/office/powerpoint/2010/main" val="141716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Enterprise Information and Security Architecture</a:t>
            </a:r>
          </a:p>
        </p:txBody>
      </p:sp>
      <p:sp>
        <p:nvSpPr>
          <p:cNvPr id="4" name="TextBox 3"/>
          <p:cNvSpPr txBox="1"/>
          <p:nvPr/>
        </p:nvSpPr>
        <p:spPr>
          <a:xfrm>
            <a:off x="305521" y="6467769"/>
            <a:ext cx="10110325" cy="276999"/>
          </a:xfrm>
          <a:prstGeom prst="rect">
            <a:avLst/>
          </a:prstGeom>
          <a:noFill/>
        </p:spPr>
        <p:txBody>
          <a:bodyPr wrap="square" rtlCol="0">
            <a:spAutoFit/>
          </a:bodyPr>
          <a:lstStyle/>
          <a:p>
            <a:r>
              <a:rPr lang="en-US" sz="1200" dirty="0"/>
              <a:t>Wikipedia: </a:t>
            </a:r>
            <a:r>
              <a:rPr lang="en-US" sz="1200" dirty="0">
                <a:hlinkClick r:id="rId2"/>
              </a:rPr>
              <a:t>https://en.wikipedia.org/wiki/Enterprise_information_security_architecture</a:t>
            </a:r>
            <a:r>
              <a:rPr lang="en-US" sz="1200" dirty="0"/>
              <a:t>, accessed 2017-1-19</a:t>
            </a:r>
          </a:p>
        </p:txBody>
      </p:sp>
      <p:pic>
        <p:nvPicPr>
          <p:cNvPr id="5" name="Picture 4"/>
          <p:cNvPicPr>
            <a:picLocks noChangeAspect="1"/>
          </p:cNvPicPr>
          <p:nvPr/>
        </p:nvPicPr>
        <p:blipFill>
          <a:blip r:embed="rId3"/>
          <a:stretch>
            <a:fillRect/>
          </a:stretch>
        </p:blipFill>
        <p:spPr>
          <a:xfrm>
            <a:off x="305521" y="1439107"/>
            <a:ext cx="6171252" cy="4776618"/>
          </a:xfrm>
          <a:prstGeom prst="rect">
            <a:avLst/>
          </a:prstGeom>
        </p:spPr>
      </p:pic>
      <p:sp>
        <p:nvSpPr>
          <p:cNvPr id="6" name="TextBox 5"/>
          <p:cNvSpPr txBox="1"/>
          <p:nvPr/>
        </p:nvSpPr>
        <p:spPr>
          <a:xfrm>
            <a:off x="305521" y="6329269"/>
            <a:ext cx="7184246" cy="276999"/>
          </a:xfrm>
          <a:prstGeom prst="rect">
            <a:avLst/>
          </a:prstGeom>
          <a:noFill/>
        </p:spPr>
        <p:txBody>
          <a:bodyPr wrap="square" rtlCol="0">
            <a:spAutoFit/>
          </a:bodyPr>
          <a:lstStyle/>
          <a:p>
            <a:r>
              <a:rPr lang="en-US" sz="1200" dirty="0" err="1"/>
              <a:t>Huxham</a:t>
            </a:r>
            <a:r>
              <a:rPr lang="en-US" sz="1200" dirty="0"/>
              <a:t>, H. (2006) “Own view of Enterprise Information Security Architecture (EIS))Framework”</a:t>
            </a:r>
          </a:p>
        </p:txBody>
      </p:sp>
      <p:grpSp>
        <p:nvGrpSpPr>
          <p:cNvPr id="3" name="Group 2"/>
          <p:cNvGrpSpPr/>
          <p:nvPr/>
        </p:nvGrpSpPr>
        <p:grpSpPr>
          <a:xfrm>
            <a:off x="6770130" y="1464063"/>
            <a:ext cx="5258386" cy="3913194"/>
            <a:chOff x="6770130" y="1464063"/>
            <a:chExt cx="5258386" cy="3913194"/>
          </a:xfrm>
        </p:grpSpPr>
        <p:pic>
          <p:nvPicPr>
            <p:cNvPr id="9" name="Picture 8"/>
            <p:cNvPicPr>
              <a:picLocks noChangeAspect="1"/>
            </p:cNvPicPr>
            <p:nvPr/>
          </p:nvPicPr>
          <p:blipFill>
            <a:blip r:embed="rId4"/>
            <a:stretch>
              <a:fillRect/>
            </a:stretch>
          </p:blipFill>
          <p:spPr>
            <a:xfrm>
              <a:off x="6770130" y="1464063"/>
              <a:ext cx="5258386" cy="3643889"/>
            </a:xfrm>
            <a:prstGeom prst="rect">
              <a:avLst/>
            </a:prstGeom>
          </p:spPr>
        </p:pic>
        <p:sp>
          <p:nvSpPr>
            <p:cNvPr id="11" name="TextBox 10"/>
            <p:cNvSpPr txBox="1"/>
            <p:nvPr/>
          </p:nvSpPr>
          <p:spPr>
            <a:xfrm>
              <a:off x="6770130" y="5115647"/>
              <a:ext cx="5105295" cy="261610"/>
            </a:xfrm>
            <a:prstGeom prst="rect">
              <a:avLst/>
            </a:prstGeom>
            <a:noFill/>
          </p:spPr>
          <p:txBody>
            <a:bodyPr wrap="square" rtlCol="0">
              <a:spAutoFit/>
            </a:bodyPr>
            <a:lstStyle/>
            <a:p>
              <a:r>
                <a:rPr lang="en-US" sz="1100" dirty="0"/>
                <a:t>Sherwood et al. (2005) </a:t>
              </a:r>
              <a:r>
                <a:rPr lang="en-US" sz="1100" u="sng" dirty="0"/>
                <a:t>Enterprise Security Architecture: A Business-Driven Approach</a:t>
              </a:r>
              <a:endParaRPr lang="en-US" sz="1100" dirty="0"/>
            </a:p>
          </p:txBody>
        </p:sp>
      </p:grpSp>
      <p:sp>
        <p:nvSpPr>
          <p:cNvPr id="7" name="Footer Placeholder 6">
            <a:extLst>
              <a:ext uri="{FF2B5EF4-FFF2-40B4-BE49-F238E27FC236}">
                <a16:creationId xmlns:a16="http://schemas.microsoft.com/office/drawing/2014/main" id="{5F48C54E-BCD7-4B8E-A3BA-30A95E8DD31B}"/>
              </a:ext>
            </a:extLst>
          </p:cNvPr>
          <p:cNvSpPr>
            <a:spLocks noGrp="1"/>
          </p:cNvSpPr>
          <p:nvPr>
            <p:ph type="ftr" sz="quarter" idx="11"/>
          </p:nvPr>
        </p:nvSpPr>
        <p:spPr/>
        <p:txBody>
          <a:bodyPr/>
          <a:lstStyle/>
          <a:p>
            <a:r>
              <a:rPr lang="en-US"/>
              <a:t>MIS 5214 Security Architecture</a:t>
            </a:r>
          </a:p>
        </p:txBody>
      </p:sp>
      <p:sp>
        <p:nvSpPr>
          <p:cNvPr id="8" name="Slide Number Placeholder 7">
            <a:extLst>
              <a:ext uri="{FF2B5EF4-FFF2-40B4-BE49-F238E27FC236}">
                <a16:creationId xmlns:a16="http://schemas.microsoft.com/office/drawing/2014/main" id="{D9097D09-177E-4CFD-99C4-76ED58BD6230}"/>
              </a:ext>
            </a:extLst>
          </p:cNvPr>
          <p:cNvSpPr>
            <a:spLocks noGrp="1"/>
          </p:cNvSpPr>
          <p:nvPr>
            <p:ph type="sldNum" sz="quarter" idx="12"/>
          </p:nvPr>
        </p:nvSpPr>
        <p:spPr/>
        <p:txBody>
          <a:bodyPr/>
          <a:lstStyle/>
          <a:p>
            <a:fld id="{897A1499-6B4C-4387-B469-C39F01BECDDF}" type="slidenum">
              <a:rPr lang="en-US" smtClean="0"/>
              <a:t>49</a:t>
            </a:fld>
            <a:endParaRPr lang="en-US"/>
          </a:p>
        </p:txBody>
      </p:sp>
    </p:spTree>
    <p:extLst>
      <p:ext uri="{BB962C8B-B14F-4D97-AF65-F5344CB8AC3E}">
        <p14:creationId xmlns:p14="http://schemas.microsoft.com/office/powerpoint/2010/main" val="290741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23E688-9045-4EC3-87CF-1A551E1BAFC8}"/>
              </a:ext>
            </a:extLst>
          </p:cNvPr>
          <p:cNvPicPr>
            <a:picLocks noChangeAspect="1"/>
          </p:cNvPicPr>
          <p:nvPr/>
        </p:nvPicPr>
        <p:blipFill>
          <a:blip r:embed="rId2"/>
          <a:stretch>
            <a:fillRect/>
          </a:stretch>
        </p:blipFill>
        <p:spPr>
          <a:xfrm>
            <a:off x="119406" y="1070038"/>
            <a:ext cx="2130225" cy="2763535"/>
          </a:xfrm>
          <a:prstGeom prst="rect">
            <a:avLst/>
          </a:prstGeom>
        </p:spPr>
      </p:pic>
      <p:pic>
        <p:nvPicPr>
          <p:cNvPr id="20" name="Picture 19">
            <a:extLst>
              <a:ext uri="{FF2B5EF4-FFF2-40B4-BE49-F238E27FC236}">
                <a16:creationId xmlns:a16="http://schemas.microsoft.com/office/drawing/2014/main" id="{A00CA1D8-9E79-423A-8BE7-CEF9E81F6A0B}"/>
              </a:ext>
            </a:extLst>
          </p:cNvPr>
          <p:cNvPicPr>
            <a:picLocks noChangeAspect="1"/>
          </p:cNvPicPr>
          <p:nvPr/>
        </p:nvPicPr>
        <p:blipFill>
          <a:blip r:embed="rId3"/>
          <a:stretch>
            <a:fillRect/>
          </a:stretch>
        </p:blipFill>
        <p:spPr>
          <a:xfrm>
            <a:off x="2331389" y="1070039"/>
            <a:ext cx="2145871" cy="2763534"/>
          </a:xfrm>
          <a:prstGeom prst="rect">
            <a:avLst/>
          </a:prstGeom>
        </p:spPr>
      </p:pic>
      <p:sp>
        <p:nvSpPr>
          <p:cNvPr id="2" name="Title 1"/>
          <p:cNvSpPr>
            <a:spLocks noGrp="1"/>
          </p:cNvSpPr>
          <p:nvPr>
            <p:ph type="title"/>
          </p:nvPr>
        </p:nvSpPr>
        <p:spPr>
          <a:xfrm>
            <a:off x="0" y="0"/>
            <a:ext cx="10515600" cy="1325563"/>
          </a:xfrm>
        </p:spPr>
        <p:txBody>
          <a:bodyPr/>
          <a:lstStyle/>
          <a:p>
            <a:r>
              <a:rPr lang="en-US" dirty="0">
                <a:hlinkClick r:id="rId4"/>
              </a:rPr>
              <a:t>Syllabus</a:t>
            </a:r>
            <a:endParaRPr lang="en-US" dirty="0"/>
          </a:p>
        </p:txBody>
      </p:sp>
      <p:sp>
        <p:nvSpPr>
          <p:cNvPr id="3" name="Footer Placeholder 2">
            <a:extLst>
              <a:ext uri="{FF2B5EF4-FFF2-40B4-BE49-F238E27FC236}">
                <a16:creationId xmlns:a16="http://schemas.microsoft.com/office/drawing/2014/main" id="{102C6DC9-2D2D-48B3-8C22-D4F308E24695}"/>
              </a:ext>
            </a:extLst>
          </p:cNvPr>
          <p:cNvSpPr>
            <a:spLocks noGrp="1"/>
          </p:cNvSpPr>
          <p:nvPr>
            <p:ph type="ftr" sz="quarter" idx="11"/>
          </p:nvPr>
        </p:nvSpPr>
        <p:spPr/>
        <p:txBody>
          <a:bodyPr/>
          <a:lstStyle/>
          <a:p>
            <a:r>
              <a:rPr lang="en-US" dirty="0"/>
              <a:t>MIS 5214 Security Architecture</a:t>
            </a:r>
          </a:p>
        </p:txBody>
      </p:sp>
      <p:sp>
        <p:nvSpPr>
          <p:cNvPr id="4" name="Slide Number Placeholder 3">
            <a:extLst>
              <a:ext uri="{FF2B5EF4-FFF2-40B4-BE49-F238E27FC236}">
                <a16:creationId xmlns:a16="http://schemas.microsoft.com/office/drawing/2014/main" id="{E0ECCA9F-EEAF-4682-88D6-39E8864108E3}"/>
              </a:ext>
            </a:extLst>
          </p:cNvPr>
          <p:cNvSpPr>
            <a:spLocks noGrp="1"/>
          </p:cNvSpPr>
          <p:nvPr>
            <p:ph type="sldNum" sz="quarter" idx="12"/>
          </p:nvPr>
        </p:nvSpPr>
        <p:spPr/>
        <p:txBody>
          <a:bodyPr/>
          <a:lstStyle/>
          <a:p>
            <a:fld id="{897A1499-6B4C-4387-B469-C39F01BECDDF}" type="slidenum">
              <a:rPr lang="en-US" smtClean="0"/>
              <a:t>5</a:t>
            </a:fld>
            <a:endParaRPr lang="en-US"/>
          </a:p>
        </p:txBody>
      </p:sp>
      <p:pic>
        <p:nvPicPr>
          <p:cNvPr id="13" name="Picture 12">
            <a:extLst>
              <a:ext uri="{FF2B5EF4-FFF2-40B4-BE49-F238E27FC236}">
                <a16:creationId xmlns:a16="http://schemas.microsoft.com/office/drawing/2014/main" id="{9D2ADFFA-2565-47E3-94EA-5DF10E5623B2}"/>
              </a:ext>
            </a:extLst>
          </p:cNvPr>
          <p:cNvPicPr>
            <a:picLocks noChangeAspect="1"/>
          </p:cNvPicPr>
          <p:nvPr/>
        </p:nvPicPr>
        <p:blipFill>
          <a:blip r:embed="rId5"/>
          <a:stretch>
            <a:fillRect/>
          </a:stretch>
        </p:blipFill>
        <p:spPr>
          <a:xfrm>
            <a:off x="503887" y="3375943"/>
            <a:ext cx="2145565" cy="2763534"/>
          </a:xfrm>
          <a:prstGeom prst="rect">
            <a:avLst/>
          </a:prstGeom>
        </p:spPr>
      </p:pic>
      <p:pic>
        <p:nvPicPr>
          <p:cNvPr id="21" name="Picture 20">
            <a:extLst>
              <a:ext uri="{FF2B5EF4-FFF2-40B4-BE49-F238E27FC236}">
                <a16:creationId xmlns:a16="http://schemas.microsoft.com/office/drawing/2014/main" id="{2F28FE08-25E2-456D-B92E-BF438F709868}"/>
              </a:ext>
            </a:extLst>
          </p:cNvPr>
          <p:cNvPicPr>
            <a:picLocks noChangeAspect="1"/>
          </p:cNvPicPr>
          <p:nvPr/>
        </p:nvPicPr>
        <p:blipFill>
          <a:blip r:embed="rId6"/>
          <a:stretch>
            <a:fillRect/>
          </a:stretch>
        </p:blipFill>
        <p:spPr>
          <a:xfrm>
            <a:off x="2784281" y="3375943"/>
            <a:ext cx="2142028" cy="2763534"/>
          </a:xfrm>
          <a:prstGeom prst="rect">
            <a:avLst/>
          </a:prstGeom>
        </p:spPr>
      </p:pic>
      <p:pic>
        <p:nvPicPr>
          <p:cNvPr id="22" name="Picture 21">
            <a:extLst>
              <a:ext uri="{FF2B5EF4-FFF2-40B4-BE49-F238E27FC236}">
                <a16:creationId xmlns:a16="http://schemas.microsoft.com/office/drawing/2014/main" id="{FF7A344D-1088-46E2-BB55-6AC2F174DA7B}"/>
              </a:ext>
            </a:extLst>
          </p:cNvPr>
          <p:cNvPicPr>
            <a:picLocks noChangeAspect="1"/>
          </p:cNvPicPr>
          <p:nvPr/>
        </p:nvPicPr>
        <p:blipFill>
          <a:blip r:embed="rId7"/>
          <a:stretch>
            <a:fillRect/>
          </a:stretch>
        </p:blipFill>
        <p:spPr>
          <a:xfrm>
            <a:off x="4559018" y="1070039"/>
            <a:ext cx="2139137" cy="2763534"/>
          </a:xfrm>
          <a:prstGeom prst="rect">
            <a:avLst/>
          </a:prstGeom>
        </p:spPr>
      </p:pic>
      <p:pic>
        <p:nvPicPr>
          <p:cNvPr id="23" name="Picture 22">
            <a:extLst>
              <a:ext uri="{FF2B5EF4-FFF2-40B4-BE49-F238E27FC236}">
                <a16:creationId xmlns:a16="http://schemas.microsoft.com/office/drawing/2014/main" id="{20264AA6-DE2B-41C4-B807-39D85CFB58E2}"/>
              </a:ext>
            </a:extLst>
          </p:cNvPr>
          <p:cNvPicPr>
            <a:picLocks noChangeAspect="1"/>
          </p:cNvPicPr>
          <p:nvPr/>
        </p:nvPicPr>
        <p:blipFill>
          <a:blip r:embed="rId8"/>
          <a:stretch>
            <a:fillRect/>
          </a:stretch>
        </p:blipFill>
        <p:spPr>
          <a:xfrm>
            <a:off x="5061138" y="3375943"/>
            <a:ext cx="2142971" cy="2763534"/>
          </a:xfrm>
          <a:prstGeom prst="rect">
            <a:avLst/>
          </a:prstGeom>
        </p:spPr>
      </p:pic>
      <p:pic>
        <p:nvPicPr>
          <p:cNvPr id="24" name="Picture 23">
            <a:extLst>
              <a:ext uri="{FF2B5EF4-FFF2-40B4-BE49-F238E27FC236}">
                <a16:creationId xmlns:a16="http://schemas.microsoft.com/office/drawing/2014/main" id="{1CAA09D3-54F4-42C9-BAA9-2A940A7BC2E2}"/>
              </a:ext>
            </a:extLst>
          </p:cNvPr>
          <p:cNvPicPr>
            <a:picLocks noChangeAspect="1"/>
          </p:cNvPicPr>
          <p:nvPr/>
        </p:nvPicPr>
        <p:blipFill>
          <a:blip r:embed="rId9"/>
          <a:stretch>
            <a:fillRect/>
          </a:stretch>
        </p:blipFill>
        <p:spPr>
          <a:xfrm>
            <a:off x="6809097" y="1070039"/>
            <a:ext cx="2146519" cy="2763534"/>
          </a:xfrm>
          <a:prstGeom prst="rect">
            <a:avLst/>
          </a:prstGeom>
        </p:spPr>
      </p:pic>
      <p:pic>
        <p:nvPicPr>
          <p:cNvPr id="26" name="Picture 25">
            <a:extLst>
              <a:ext uri="{FF2B5EF4-FFF2-40B4-BE49-F238E27FC236}">
                <a16:creationId xmlns:a16="http://schemas.microsoft.com/office/drawing/2014/main" id="{194D239A-625A-47C1-B6DD-996CE46E38D8}"/>
              </a:ext>
            </a:extLst>
          </p:cNvPr>
          <p:cNvPicPr>
            <a:picLocks noChangeAspect="1"/>
          </p:cNvPicPr>
          <p:nvPr/>
        </p:nvPicPr>
        <p:blipFill>
          <a:blip r:embed="rId10"/>
          <a:stretch>
            <a:fillRect/>
          </a:stretch>
        </p:blipFill>
        <p:spPr>
          <a:xfrm>
            <a:off x="9071995" y="1070039"/>
            <a:ext cx="2146519" cy="2766431"/>
          </a:xfrm>
          <a:prstGeom prst="rect">
            <a:avLst/>
          </a:prstGeom>
        </p:spPr>
      </p:pic>
      <p:pic>
        <p:nvPicPr>
          <p:cNvPr id="27" name="Picture 26">
            <a:extLst>
              <a:ext uri="{FF2B5EF4-FFF2-40B4-BE49-F238E27FC236}">
                <a16:creationId xmlns:a16="http://schemas.microsoft.com/office/drawing/2014/main" id="{AF4AFCAD-B20A-4C52-A5C4-DDF9DBD7BA67}"/>
              </a:ext>
            </a:extLst>
          </p:cNvPr>
          <p:cNvPicPr>
            <a:picLocks noChangeAspect="1"/>
          </p:cNvPicPr>
          <p:nvPr/>
        </p:nvPicPr>
        <p:blipFill>
          <a:blip r:embed="rId11"/>
          <a:stretch>
            <a:fillRect/>
          </a:stretch>
        </p:blipFill>
        <p:spPr>
          <a:xfrm>
            <a:off x="9778492" y="3343303"/>
            <a:ext cx="2152829" cy="2775404"/>
          </a:xfrm>
          <a:prstGeom prst="rect">
            <a:avLst/>
          </a:prstGeom>
        </p:spPr>
      </p:pic>
      <p:pic>
        <p:nvPicPr>
          <p:cNvPr id="25" name="Picture 24">
            <a:extLst>
              <a:ext uri="{FF2B5EF4-FFF2-40B4-BE49-F238E27FC236}">
                <a16:creationId xmlns:a16="http://schemas.microsoft.com/office/drawing/2014/main" id="{008D04E0-2C12-4E1B-B6F2-AF4268FAF8F9}"/>
              </a:ext>
            </a:extLst>
          </p:cNvPr>
          <p:cNvPicPr>
            <a:picLocks noChangeAspect="1"/>
          </p:cNvPicPr>
          <p:nvPr/>
        </p:nvPicPr>
        <p:blipFill>
          <a:blip r:embed="rId12"/>
          <a:stretch>
            <a:fillRect/>
          </a:stretch>
        </p:blipFill>
        <p:spPr>
          <a:xfrm>
            <a:off x="7422059" y="3355173"/>
            <a:ext cx="2138483" cy="2763534"/>
          </a:xfrm>
          <a:prstGeom prst="rect">
            <a:avLst/>
          </a:prstGeom>
        </p:spPr>
      </p:pic>
      <p:pic>
        <p:nvPicPr>
          <p:cNvPr id="7" name="Picture 6">
            <a:hlinkClick r:id="rId13"/>
            <a:extLst>
              <a:ext uri="{FF2B5EF4-FFF2-40B4-BE49-F238E27FC236}">
                <a16:creationId xmlns:a16="http://schemas.microsoft.com/office/drawing/2014/main" id="{067ECA48-B29F-4029-9577-711197A09499}"/>
              </a:ext>
            </a:extLst>
          </p:cNvPr>
          <p:cNvPicPr>
            <a:picLocks noChangeAspect="1"/>
          </p:cNvPicPr>
          <p:nvPr/>
        </p:nvPicPr>
        <p:blipFill>
          <a:blip r:embed="rId14"/>
          <a:stretch>
            <a:fillRect/>
          </a:stretch>
        </p:blipFill>
        <p:spPr>
          <a:xfrm>
            <a:off x="3764604" y="14591"/>
            <a:ext cx="8427396" cy="669726"/>
          </a:xfrm>
          <a:prstGeom prst="rect">
            <a:avLst/>
          </a:prstGeom>
        </p:spPr>
      </p:pic>
    </p:spTree>
    <p:extLst>
      <p:ext uri="{BB962C8B-B14F-4D97-AF65-F5344CB8AC3E}">
        <p14:creationId xmlns:p14="http://schemas.microsoft.com/office/powerpoint/2010/main" val="357170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85C6-A87E-4D81-8BAF-B1538E5CD697}"/>
              </a:ext>
            </a:extLst>
          </p:cNvPr>
          <p:cNvSpPr>
            <a:spLocks noGrp="1"/>
          </p:cNvSpPr>
          <p:nvPr>
            <p:ph type="title"/>
          </p:nvPr>
        </p:nvSpPr>
        <p:spPr>
          <a:xfrm>
            <a:off x="0" y="0"/>
            <a:ext cx="10515600" cy="1325563"/>
          </a:xfrm>
        </p:spPr>
        <p:txBody>
          <a:bodyPr/>
          <a:lstStyle/>
          <a:p>
            <a:r>
              <a:rPr lang="en-US" dirty="0"/>
              <a:t>Security architecture questions</a:t>
            </a:r>
          </a:p>
        </p:txBody>
      </p:sp>
      <p:sp>
        <p:nvSpPr>
          <p:cNvPr id="3" name="Content Placeholder 2">
            <a:extLst>
              <a:ext uri="{FF2B5EF4-FFF2-40B4-BE49-F238E27FC236}">
                <a16:creationId xmlns:a16="http://schemas.microsoft.com/office/drawing/2014/main" id="{B2480519-8993-4648-B215-F5FF0F555CE1}"/>
              </a:ext>
            </a:extLst>
          </p:cNvPr>
          <p:cNvSpPr>
            <a:spLocks noGrp="1"/>
          </p:cNvSpPr>
          <p:nvPr>
            <p:ph idx="1"/>
          </p:nvPr>
        </p:nvSpPr>
        <p:spPr>
          <a:xfrm>
            <a:off x="748990" y="1355842"/>
            <a:ext cx="10515600" cy="4351338"/>
          </a:xfrm>
        </p:spPr>
        <p:txBody>
          <a:bodyPr/>
          <a:lstStyle/>
          <a:p>
            <a:pPr marL="514350" indent="-514350">
              <a:buFont typeface="+mj-lt"/>
              <a:buAutoNum type="arabicPeriod"/>
            </a:pPr>
            <a:r>
              <a:rPr lang="en-US" dirty="0"/>
              <a:t>What is the system that is/has being/been built?</a:t>
            </a:r>
          </a:p>
          <a:p>
            <a:pPr marL="514350" indent="-514350">
              <a:buFont typeface="+mj-lt"/>
              <a:buAutoNum type="arabicPeriod"/>
            </a:pPr>
            <a:r>
              <a:rPr lang="en-US" dirty="0"/>
              <a:t>What can go wrong with it once it is built?</a:t>
            </a:r>
          </a:p>
          <a:p>
            <a:pPr marL="514350" indent="-514350">
              <a:buFont typeface="+mj-lt"/>
              <a:buAutoNum type="arabicPeriod"/>
            </a:pPr>
            <a:r>
              <a:rPr lang="en-US" dirty="0"/>
              <a:t>What should be done about those things that can go wrong?</a:t>
            </a:r>
          </a:p>
          <a:p>
            <a:pPr marL="514350" indent="-514350">
              <a:buFont typeface="+mj-lt"/>
              <a:buAutoNum type="arabicPeriod"/>
            </a:pPr>
            <a:r>
              <a:rPr lang="en-US" dirty="0"/>
              <a:t>Did you do a good job in your analysis?</a:t>
            </a:r>
          </a:p>
        </p:txBody>
      </p:sp>
      <p:sp>
        <p:nvSpPr>
          <p:cNvPr id="4" name="Footer Placeholder 3">
            <a:extLst>
              <a:ext uri="{FF2B5EF4-FFF2-40B4-BE49-F238E27FC236}">
                <a16:creationId xmlns:a16="http://schemas.microsoft.com/office/drawing/2014/main" id="{2D4B7F6C-5FF9-4281-A201-0BC49EE242EE}"/>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B0424C4B-D4AF-436F-8F00-DA42738D11F2}"/>
              </a:ext>
            </a:extLst>
          </p:cNvPr>
          <p:cNvSpPr>
            <a:spLocks noGrp="1"/>
          </p:cNvSpPr>
          <p:nvPr>
            <p:ph type="sldNum" sz="quarter" idx="12"/>
          </p:nvPr>
        </p:nvSpPr>
        <p:spPr/>
        <p:txBody>
          <a:bodyPr/>
          <a:lstStyle/>
          <a:p>
            <a:fld id="{897A1499-6B4C-4387-B469-C39F01BECDDF}" type="slidenum">
              <a:rPr lang="en-US" smtClean="0"/>
              <a:t>50</a:t>
            </a:fld>
            <a:endParaRPr lang="en-US"/>
          </a:p>
        </p:txBody>
      </p:sp>
      <p:sp>
        <p:nvSpPr>
          <p:cNvPr id="6" name="TextBox 5">
            <a:extLst>
              <a:ext uri="{FF2B5EF4-FFF2-40B4-BE49-F238E27FC236}">
                <a16:creationId xmlns:a16="http://schemas.microsoft.com/office/drawing/2014/main" id="{1AFFA646-216C-4E46-9197-4F863959C1D8}"/>
              </a:ext>
            </a:extLst>
          </p:cNvPr>
          <p:cNvSpPr txBox="1"/>
          <p:nvPr/>
        </p:nvSpPr>
        <p:spPr>
          <a:xfrm>
            <a:off x="5854390" y="5132826"/>
            <a:ext cx="6122020" cy="369332"/>
          </a:xfrm>
          <a:prstGeom prst="rect">
            <a:avLst/>
          </a:prstGeom>
          <a:noFill/>
        </p:spPr>
        <p:txBody>
          <a:bodyPr wrap="square" rtlCol="0">
            <a:spAutoFit/>
          </a:bodyPr>
          <a:lstStyle/>
          <a:p>
            <a:r>
              <a:rPr lang="en-US" u="sng" dirty="0"/>
              <a:t>Threat Modeling: Designing for Security</a:t>
            </a:r>
            <a:r>
              <a:rPr lang="en-US" dirty="0"/>
              <a:t>, Adam </a:t>
            </a:r>
            <a:r>
              <a:rPr lang="en-US" dirty="0" err="1"/>
              <a:t>Shostack</a:t>
            </a:r>
            <a:r>
              <a:rPr lang="en-US" dirty="0"/>
              <a:t>, 2014</a:t>
            </a:r>
          </a:p>
        </p:txBody>
      </p:sp>
    </p:spTree>
    <p:extLst>
      <p:ext uri="{BB962C8B-B14F-4D97-AF65-F5344CB8AC3E}">
        <p14:creationId xmlns:p14="http://schemas.microsoft.com/office/powerpoint/2010/main" val="107379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85C6-A87E-4D81-8BAF-B1538E5CD697}"/>
              </a:ext>
            </a:extLst>
          </p:cNvPr>
          <p:cNvSpPr>
            <a:spLocks noGrp="1"/>
          </p:cNvSpPr>
          <p:nvPr>
            <p:ph type="title"/>
          </p:nvPr>
        </p:nvSpPr>
        <p:spPr>
          <a:xfrm>
            <a:off x="0" y="0"/>
            <a:ext cx="10515600" cy="1325563"/>
          </a:xfrm>
        </p:spPr>
        <p:txBody>
          <a:bodyPr/>
          <a:lstStyle/>
          <a:p>
            <a:r>
              <a:rPr lang="en-US" dirty="0"/>
              <a:t>Security architecture framework</a:t>
            </a:r>
          </a:p>
        </p:txBody>
      </p:sp>
      <p:sp>
        <p:nvSpPr>
          <p:cNvPr id="3" name="Content Placeholder 2">
            <a:extLst>
              <a:ext uri="{FF2B5EF4-FFF2-40B4-BE49-F238E27FC236}">
                <a16:creationId xmlns:a16="http://schemas.microsoft.com/office/drawing/2014/main" id="{B2480519-8993-4648-B215-F5FF0F555CE1}"/>
              </a:ext>
            </a:extLst>
          </p:cNvPr>
          <p:cNvSpPr>
            <a:spLocks noGrp="1"/>
          </p:cNvSpPr>
          <p:nvPr>
            <p:ph idx="1"/>
          </p:nvPr>
        </p:nvSpPr>
        <p:spPr>
          <a:xfrm>
            <a:off x="321014" y="1355842"/>
            <a:ext cx="9406646" cy="4351338"/>
          </a:xfrm>
        </p:spPr>
        <p:txBody>
          <a:bodyPr/>
          <a:lstStyle/>
          <a:p>
            <a:pPr marL="514350" indent="-514350">
              <a:buFont typeface="+mj-lt"/>
              <a:buAutoNum type="arabicPeriod"/>
            </a:pPr>
            <a:r>
              <a:rPr lang="en-US" dirty="0"/>
              <a:t>Model the system that is being built, deployed, or changed</a:t>
            </a:r>
          </a:p>
          <a:p>
            <a:pPr marL="514350" indent="-514350">
              <a:buFont typeface="+mj-lt"/>
              <a:buAutoNum type="arabicPeriod"/>
            </a:pPr>
            <a:r>
              <a:rPr lang="en-US" dirty="0"/>
              <a:t>Find threats using that model</a:t>
            </a:r>
          </a:p>
          <a:p>
            <a:pPr marL="514350" indent="-514350">
              <a:buFont typeface="+mj-lt"/>
              <a:buAutoNum type="arabicPeriod"/>
            </a:pPr>
            <a:r>
              <a:rPr lang="en-US" dirty="0"/>
              <a:t>Address (i.e. mitigate/control) the threats</a:t>
            </a:r>
          </a:p>
          <a:p>
            <a:pPr marL="514350" indent="-514350">
              <a:buFont typeface="+mj-lt"/>
              <a:buAutoNum type="arabicPeriod"/>
            </a:pPr>
            <a:r>
              <a:rPr lang="en-US" dirty="0"/>
              <a:t>Validate the mitigations for completeness and effectiveness</a:t>
            </a:r>
          </a:p>
        </p:txBody>
      </p:sp>
      <p:sp>
        <p:nvSpPr>
          <p:cNvPr id="4" name="Footer Placeholder 3">
            <a:extLst>
              <a:ext uri="{FF2B5EF4-FFF2-40B4-BE49-F238E27FC236}">
                <a16:creationId xmlns:a16="http://schemas.microsoft.com/office/drawing/2014/main" id="{2D4B7F6C-5FF9-4281-A201-0BC49EE242EE}"/>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B0424C4B-D4AF-436F-8F00-DA42738D11F2}"/>
              </a:ext>
            </a:extLst>
          </p:cNvPr>
          <p:cNvSpPr>
            <a:spLocks noGrp="1"/>
          </p:cNvSpPr>
          <p:nvPr>
            <p:ph type="sldNum" sz="quarter" idx="12"/>
          </p:nvPr>
        </p:nvSpPr>
        <p:spPr>
          <a:xfrm>
            <a:off x="8781585" y="6356349"/>
            <a:ext cx="2743200" cy="365125"/>
          </a:xfrm>
        </p:spPr>
        <p:txBody>
          <a:bodyPr/>
          <a:lstStyle/>
          <a:p>
            <a:fld id="{897A1499-6B4C-4387-B469-C39F01BECDDF}" type="slidenum">
              <a:rPr lang="en-US" smtClean="0"/>
              <a:t>51</a:t>
            </a:fld>
            <a:endParaRPr lang="en-US"/>
          </a:p>
        </p:txBody>
      </p:sp>
      <p:sp>
        <p:nvSpPr>
          <p:cNvPr id="6" name="TextBox 5">
            <a:extLst>
              <a:ext uri="{FF2B5EF4-FFF2-40B4-BE49-F238E27FC236}">
                <a16:creationId xmlns:a16="http://schemas.microsoft.com/office/drawing/2014/main" id="{3542A670-0271-48F3-A188-5B17932F358C}"/>
              </a:ext>
            </a:extLst>
          </p:cNvPr>
          <p:cNvSpPr txBox="1"/>
          <p:nvPr/>
        </p:nvSpPr>
        <p:spPr>
          <a:xfrm>
            <a:off x="5854390" y="5132826"/>
            <a:ext cx="6122020" cy="369332"/>
          </a:xfrm>
          <a:prstGeom prst="rect">
            <a:avLst/>
          </a:prstGeom>
          <a:noFill/>
        </p:spPr>
        <p:txBody>
          <a:bodyPr wrap="square" rtlCol="0">
            <a:spAutoFit/>
          </a:bodyPr>
          <a:lstStyle/>
          <a:p>
            <a:r>
              <a:rPr lang="en-US" u="sng" dirty="0"/>
              <a:t>Threat Modeling: Designing for Security</a:t>
            </a:r>
            <a:r>
              <a:rPr lang="en-US" dirty="0"/>
              <a:t>, Adam </a:t>
            </a:r>
            <a:r>
              <a:rPr lang="en-US" dirty="0" err="1"/>
              <a:t>Shostack</a:t>
            </a:r>
            <a:r>
              <a:rPr lang="en-US" dirty="0"/>
              <a:t>, 2014</a:t>
            </a:r>
          </a:p>
        </p:txBody>
      </p:sp>
      <p:pic>
        <p:nvPicPr>
          <p:cNvPr id="7" name="Picture 6">
            <a:extLst>
              <a:ext uri="{FF2B5EF4-FFF2-40B4-BE49-F238E27FC236}">
                <a16:creationId xmlns:a16="http://schemas.microsoft.com/office/drawing/2014/main" id="{AD99349D-37F5-48BA-AAEC-8C6D98BE44D3}"/>
              </a:ext>
            </a:extLst>
          </p:cNvPr>
          <p:cNvPicPr>
            <a:picLocks noChangeAspect="1"/>
          </p:cNvPicPr>
          <p:nvPr/>
        </p:nvPicPr>
        <p:blipFill>
          <a:blip r:embed="rId2"/>
          <a:stretch>
            <a:fillRect/>
          </a:stretch>
        </p:blipFill>
        <p:spPr>
          <a:xfrm>
            <a:off x="9965512" y="435199"/>
            <a:ext cx="1773045" cy="4492605"/>
          </a:xfrm>
          <a:prstGeom prst="rect">
            <a:avLst/>
          </a:prstGeom>
        </p:spPr>
      </p:pic>
    </p:spTree>
    <p:extLst>
      <p:ext uri="{BB962C8B-B14F-4D97-AF65-F5344CB8AC3E}">
        <p14:creationId xmlns:p14="http://schemas.microsoft.com/office/powerpoint/2010/main" val="298402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7F63-7DE6-400B-A050-5FE153F8D8ED}"/>
              </a:ext>
            </a:extLst>
          </p:cNvPr>
          <p:cNvSpPr>
            <a:spLocks noGrp="1"/>
          </p:cNvSpPr>
          <p:nvPr>
            <p:ph type="title"/>
          </p:nvPr>
        </p:nvSpPr>
        <p:spPr>
          <a:xfrm>
            <a:off x="0" y="18255"/>
            <a:ext cx="11740375" cy="1325563"/>
          </a:xfrm>
        </p:spPr>
        <p:txBody>
          <a:bodyPr>
            <a:normAutofit/>
          </a:bodyPr>
          <a:lstStyle/>
          <a:p>
            <a:r>
              <a:rPr lang="en-US" dirty="0"/>
              <a:t>What is the system?</a:t>
            </a:r>
          </a:p>
        </p:txBody>
      </p:sp>
      <p:sp>
        <p:nvSpPr>
          <p:cNvPr id="3" name="Content Placeholder 2">
            <a:extLst>
              <a:ext uri="{FF2B5EF4-FFF2-40B4-BE49-F238E27FC236}">
                <a16:creationId xmlns:a16="http://schemas.microsoft.com/office/drawing/2014/main" id="{D1D8AA85-51EF-4901-857D-EF43A6BB65A9}"/>
              </a:ext>
            </a:extLst>
          </p:cNvPr>
          <p:cNvSpPr>
            <a:spLocks noGrp="1"/>
          </p:cNvSpPr>
          <p:nvPr>
            <p:ph idx="1"/>
          </p:nvPr>
        </p:nvSpPr>
        <p:spPr>
          <a:xfrm>
            <a:off x="748990" y="1253331"/>
            <a:ext cx="10515600" cy="4351338"/>
          </a:xfrm>
        </p:spPr>
        <p:txBody>
          <a:bodyPr/>
          <a:lstStyle/>
          <a:p>
            <a:r>
              <a:rPr lang="en-US" dirty="0"/>
              <a:t>Draw a picture…</a:t>
            </a:r>
          </a:p>
          <a:p>
            <a:r>
              <a:rPr lang="en-US" dirty="0"/>
              <a:t>What can go wrong here?</a:t>
            </a:r>
          </a:p>
        </p:txBody>
      </p:sp>
      <p:sp>
        <p:nvSpPr>
          <p:cNvPr id="4" name="Footer Placeholder 3">
            <a:extLst>
              <a:ext uri="{FF2B5EF4-FFF2-40B4-BE49-F238E27FC236}">
                <a16:creationId xmlns:a16="http://schemas.microsoft.com/office/drawing/2014/main" id="{D2F1D7FE-DFE5-47BD-9284-3A78791F5346}"/>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81AF55D5-ECB8-4D2C-839D-EA528612F3C7}"/>
              </a:ext>
            </a:extLst>
          </p:cNvPr>
          <p:cNvSpPr>
            <a:spLocks noGrp="1"/>
          </p:cNvSpPr>
          <p:nvPr>
            <p:ph type="sldNum" sz="quarter" idx="12"/>
          </p:nvPr>
        </p:nvSpPr>
        <p:spPr/>
        <p:txBody>
          <a:bodyPr/>
          <a:lstStyle/>
          <a:p>
            <a:fld id="{897A1499-6B4C-4387-B469-C39F01BECDDF}" type="slidenum">
              <a:rPr lang="en-US" smtClean="0"/>
              <a:t>52</a:t>
            </a:fld>
            <a:endParaRPr lang="en-US"/>
          </a:p>
        </p:txBody>
      </p:sp>
      <p:pic>
        <p:nvPicPr>
          <p:cNvPr id="6" name="Picture 5">
            <a:extLst>
              <a:ext uri="{FF2B5EF4-FFF2-40B4-BE49-F238E27FC236}">
                <a16:creationId xmlns:a16="http://schemas.microsoft.com/office/drawing/2014/main" id="{9F580D4D-BC43-40E6-8969-2DADFFC581B9}"/>
              </a:ext>
            </a:extLst>
          </p:cNvPr>
          <p:cNvPicPr>
            <a:picLocks noChangeAspect="1"/>
          </p:cNvPicPr>
          <p:nvPr/>
        </p:nvPicPr>
        <p:blipFill>
          <a:blip r:embed="rId2"/>
          <a:stretch>
            <a:fillRect/>
          </a:stretch>
        </p:blipFill>
        <p:spPr>
          <a:xfrm>
            <a:off x="1357661" y="2351439"/>
            <a:ext cx="9476677" cy="3818140"/>
          </a:xfrm>
          <a:prstGeom prst="rect">
            <a:avLst/>
          </a:prstGeom>
        </p:spPr>
      </p:pic>
      <p:sp>
        <p:nvSpPr>
          <p:cNvPr id="7" name="TextBox 6">
            <a:extLst>
              <a:ext uri="{FF2B5EF4-FFF2-40B4-BE49-F238E27FC236}">
                <a16:creationId xmlns:a16="http://schemas.microsoft.com/office/drawing/2014/main" id="{084F01DA-FC9B-4DD1-965C-C9071E16C6A7}"/>
              </a:ext>
            </a:extLst>
          </p:cNvPr>
          <p:cNvSpPr txBox="1"/>
          <p:nvPr/>
        </p:nvSpPr>
        <p:spPr>
          <a:xfrm>
            <a:off x="4516243" y="6169579"/>
            <a:ext cx="6122020" cy="369332"/>
          </a:xfrm>
          <a:prstGeom prst="rect">
            <a:avLst/>
          </a:prstGeom>
          <a:noFill/>
        </p:spPr>
        <p:txBody>
          <a:bodyPr wrap="square" rtlCol="0">
            <a:spAutoFit/>
          </a:bodyPr>
          <a:lstStyle/>
          <a:p>
            <a:r>
              <a:rPr lang="en-US" u="sng" dirty="0"/>
              <a:t>Threat Modeling: Designing for Security</a:t>
            </a:r>
            <a:r>
              <a:rPr lang="en-US" dirty="0"/>
              <a:t>, Adam </a:t>
            </a:r>
            <a:r>
              <a:rPr lang="en-US" dirty="0" err="1"/>
              <a:t>Shostack</a:t>
            </a:r>
            <a:r>
              <a:rPr lang="en-US" dirty="0"/>
              <a:t>, 2014</a:t>
            </a:r>
          </a:p>
        </p:txBody>
      </p:sp>
    </p:spTree>
    <p:extLst>
      <p:ext uri="{BB962C8B-B14F-4D97-AF65-F5344CB8AC3E}">
        <p14:creationId xmlns:p14="http://schemas.microsoft.com/office/powerpoint/2010/main" val="2337809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D581-5B6C-4781-B589-FB7BA159223B}"/>
              </a:ext>
            </a:extLst>
          </p:cNvPr>
          <p:cNvSpPr>
            <a:spLocks noGrp="1"/>
          </p:cNvSpPr>
          <p:nvPr>
            <p:ph type="title"/>
          </p:nvPr>
        </p:nvSpPr>
        <p:spPr>
          <a:xfrm>
            <a:off x="-1" y="1"/>
            <a:ext cx="12021015" cy="1092820"/>
          </a:xfrm>
        </p:spPr>
        <p:txBody>
          <a:bodyPr>
            <a:normAutofit fontScale="90000"/>
          </a:bodyPr>
          <a:lstStyle/>
          <a:p>
            <a:r>
              <a:rPr lang="en-US" dirty="0"/>
              <a:t>Draw and identify trust boundaries (“attack surfaces”) in the system diagram</a:t>
            </a:r>
          </a:p>
        </p:txBody>
      </p:sp>
      <p:sp>
        <p:nvSpPr>
          <p:cNvPr id="3" name="Content Placeholder 2">
            <a:extLst>
              <a:ext uri="{FF2B5EF4-FFF2-40B4-BE49-F238E27FC236}">
                <a16:creationId xmlns:a16="http://schemas.microsoft.com/office/drawing/2014/main" id="{5389BBFC-F57F-4C11-B7D7-8D8D329E4724}"/>
              </a:ext>
            </a:extLst>
          </p:cNvPr>
          <p:cNvSpPr>
            <a:spLocks noGrp="1"/>
          </p:cNvSpPr>
          <p:nvPr>
            <p:ph idx="1"/>
          </p:nvPr>
        </p:nvSpPr>
        <p:spPr>
          <a:xfrm>
            <a:off x="162619" y="1253331"/>
            <a:ext cx="4888883" cy="5103018"/>
          </a:xfrm>
        </p:spPr>
        <p:txBody>
          <a:bodyPr/>
          <a:lstStyle/>
          <a:p>
            <a:pPr marL="0" indent="0">
              <a:buNone/>
            </a:pPr>
            <a:r>
              <a:rPr lang="en-US" dirty="0"/>
              <a:t>…these are found wherever different people can access and control different parts of the system</a:t>
            </a:r>
          </a:p>
          <a:p>
            <a:r>
              <a:rPr lang="en-US" sz="2400" dirty="0"/>
              <a:t>Organizational boundaries</a:t>
            </a:r>
          </a:p>
          <a:p>
            <a:r>
              <a:rPr lang="en-US" sz="2400" dirty="0"/>
              <a:t>Different physical computers or virtual machines</a:t>
            </a:r>
          </a:p>
          <a:p>
            <a:r>
              <a:rPr lang="en-US" sz="2400" dirty="0"/>
              <a:t>Different subsystems</a:t>
            </a:r>
          </a:p>
          <a:p>
            <a:r>
              <a:rPr lang="en-US" sz="2400" dirty="0"/>
              <a:t>Different access points or network interfaces</a:t>
            </a:r>
          </a:p>
          <a:p>
            <a:r>
              <a:rPr lang="en-US" sz="2400" dirty="0"/>
              <a:t>Almost anywhere there will/should be different privileges</a:t>
            </a:r>
          </a:p>
        </p:txBody>
      </p:sp>
      <p:sp>
        <p:nvSpPr>
          <p:cNvPr id="4" name="Footer Placeholder 3">
            <a:extLst>
              <a:ext uri="{FF2B5EF4-FFF2-40B4-BE49-F238E27FC236}">
                <a16:creationId xmlns:a16="http://schemas.microsoft.com/office/drawing/2014/main" id="{FB1EAC03-31D4-4907-B33D-E9C44962B947}"/>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BD47588C-1FEA-480C-8BB4-DF057E6B9ECC}"/>
              </a:ext>
            </a:extLst>
          </p:cNvPr>
          <p:cNvSpPr>
            <a:spLocks noGrp="1"/>
          </p:cNvSpPr>
          <p:nvPr>
            <p:ph type="sldNum" sz="quarter" idx="12"/>
          </p:nvPr>
        </p:nvSpPr>
        <p:spPr/>
        <p:txBody>
          <a:bodyPr/>
          <a:lstStyle/>
          <a:p>
            <a:fld id="{897A1499-6B4C-4387-B469-C39F01BECDDF}" type="slidenum">
              <a:rPr lang="en-US" smtClean="0"/>
              <a:t>53</a:t>
            </a:fld>
            <a:endParaRPr lang="en-US"/>
          </a:p>
        </p:txBody>
      </p:sp>
      <p:pic>
        <p:nvPicPr>
          <p:cNvPr id="6" name="Picture 5">
            <a:extLst>
              <a:ext uri="{FF2B5EF4-FFF2-40B4-BE49-F238E27FC236}">
                <a16:creationId xmlns:a16="http://schemas.microsoft.com/office/drawing/2014/main" id="{149F3984-E432-4EF9-9296-CD826D24541B}"/>
              </a:ext>
            </a:extLst>
          </p:cNvPr>
          <p:cNvPicPr>
            <a:picLocks noChangeAspect="1"/>
          </p:cNvPicPr>
          <p:nvPr/>
        </p:nvPicPr>
        <p:blipFill>
          <a:blip r:embed="rId2"/>
          <a:stretch>
            <a:fillRect/>
          </a:stretch>
        </p:blipFill>
        <p:spPr>
          <a:xfrm>
            <a:off x="4953000" y="3451882"/>
            <a:ext cx="6766455" cy="2743957"/>
          </a:xfrm>
          <a:prstGeom prst="rect">
            <a:avLst/>
          </a:prstGeom>
        </p:spPr>
      </p:pic>
      <p:pic>
        <p:nvPicPr>
          <p:cNvPr id="7" name="Picture 6">
            <a:extLst>
              <a:ext uri="{FF2B5EF4-FFF2-40B4-BE49-F238E27FC236}">
                <a16:creationId xmlns:a16="http://schemas.microsoft.com/office/drawing/2014/main" id="{FD4DC75A-C622-4031-B967-4C1FC3E86569}"/>
              </a:ext>
            </a:extLst>
          </p:cNvPr>
          <p:cNvPicPr>
            <a:picLocks noChangeAspect="1"/>
          </p:cNvPicPr>
          <p:nvPr/>
        </p:nvPicPr>
        <p:blipFill>
          <a:blip r:embed="rId3"/>
          <a:stretch>
            <a:fillRect/>
          </a:stretch>
        </p:blipFill>
        <p:spPr>
          <a:xfrm>
            <a:off x="4953000" y="662161"/>
            <a:ext cx="6766455" cy="2726195"/>
          </a:xfrm>
          <a:prstGeom prst="rect">
            <a:avLst/>
          </a:prstGeom>
        </p:spPr>
      </p:pic>
    </p:spTree>
    <p:extLst>
      <p:ext uri="{BB962C8B-B14F-4D97-AF65-F5344CB8AC3E}">
        <p14:creationId xmlns:p14="http://schemas.microsoft.com/office/powerpoint/2010/main" val="59104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E91B3F-3338-46C7-874A-3659E31CD2CF}"/>
              </a:ext>
            </a:extLst>
          </p:cNvPr>
          <p:cNvPicPr>
            <a:picLocks noChangeAspect="1"/>
          </p:cNvPicPr>
          <p:nvPr/>
        </p:nvPicPr>
        <p:blipFill>
          <a:blip r:embed="rId2"/>
          <a:stretch>
            <a:fillRect/>
          </a:stretch>
        </p:blipFill>
        <p:spPr>
          <a:xfrm>
            <a:off x="1483112" y="2072857"/>
            <a:ext cx="7339875" cy="2319075"/>
          </a:xfrm>
          <a:prstGeom prst="rect">
            <a:avLst/>
          </a:prstGeom>
        </p:spPr>
      </p:pic>
      <p:sp>
        <p:nvSpPr>
          <p:cNvPr id="2" name="Title 1">
            <a:extLst>
              <a:ext uri="{FF2B5EF4-FFF2-40B4-BE49-F238E27FC236}">
                <a16:creationId xmlns:a16="http://schemas.microsoft.com/office/drawing/2014/main" id="{ED06D581-5B6C-4781-B589-FB7BA159223B}"/>
              </a:ext>
            </a:extLst>
          </p:cNvPr>
          <p:cNvSpPr>
            <a:spLocks noGrp="1"/>
          </p:cNvSpPr>
          <p:nvPr>
            <p:ph type="title"/>
          </p:nvPr>
        </p:nvSpPr>
        <p:spPr>
          <a:xfrm>
            <a:off x="-1" y="1"/>
            <a:ext cx="12021015" cy="816903"/>
          </a:xfrm>
        </p:spPr>
        <p:txBody>
          <a:bodyPr>
            <a:normAutofit/>
          </a:bodyPr>
          <a:lstStyle/>
          <a:p>
            <a:r>
              <a:rPr lang="en-US" dirty="0"/>
              <a:t>What can go wrong?</a:t>
            </a:r>
          </a:p>
        </p:txBody>
      </p:sp>
      <p:sp>
        <p:nvSpPr>
          <p:cNvPr id="4" name="Footer Placeholder 3">
            <a:extLst>
              <a:ext uri="{FF2B5EF4-FFF2-40B4-BE49-F238E27FC236}">
                <a16:creationId xmlns:a16="http://schemas.microsoft.com/office/drawing/2014/main" id="{FB1EAC03-31D4-4907-B33D-E9C44962B947}"/>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BD47588C-1FEA-480C-8BB4-DF057E6B9ECC}"/>
              </a:ext>
            </a:extLst>
          </p:cNvPr>
          <p:cNvSpPr>
            <a:spLocks noGrp="1"/>
          </p:cNvSpPr>
          <p:nvPr>
            <p:ph type="sldNum" sz="quarter" idx="12"/>
          </p:nvPr>
        </p:nvSpPr>
        <p:spPr/>
        <p:txBody>
          <a:bodyPr/>
          <a:lstStyle/>
          <a:p>
            <a:fld id="{897A1499-6B4C-4387-B469-C39F01BECDDF}" type="slidenum">
              <a:rPr lang="en-US" smtClean="0"/>
              <a:t>54</a:t>
            </a:fld>
            <a:endParaRPr lang="en-US"/>
          </a:p>
        </p:txBody>
      </p:sp>
      <p:pic>
        <p:nvPicPr>
          <p:cNvPr id="10" name="Picture 9">
            <a:extLst>
              <a:ext uri="{FF2B5EF4-FFF2-40B4-BE49-F238E27FC236}">
                <a16:creationId xmlns:a16="http://schemas.microsoft.com/office/drawing/2014/main" id="{4D223CB6-84F9-4565-8C2B-59AEC86F75BE}"/>
              </a:ext>
            </a:extLst>
          </p:cNvPr>
          <p:cNvPicPr>
            <a:picLocks noChangeAspect="1"/>
          </p:cNvPicPr>
          <p:nvPr/>
        </p:nvPicPr>
        <p:blipFill>
          <a:blip r:embed="rId3"/>
          <a:stretch>
            <a:fillRect/>
          </a:stretch>
        </p:blipFill>
        <p:spPr>
          <a:xfrm>
            <a:off x="1483113" y="4369040"/>
            <a:ext cx="7374312" cy="2126546"/>
          </a:xfrm>
          <a:prstGeom prst="rect">
            <a:avLst/>
          </a:prstGeom>
        </p:spPr>
      </p:pic>
      <p:sp>
        <p:nvSpPr>
          <p:cNvPr id="11" name="Title 1">
            <a:extLst>
              <a:ext uri="{FF2B5EF4-FFF2-40B4-BE49-F238E27FC236}">
                <a16:creationId xmlns:a16="http://schemas.microsoft.com/office/drawing/2014/main" id="{E2438680-9A87-4AE9-B7A3-CFF4EDA2A231}"/>
              </a:ext>
            </a:extLst>
          </p:cNvPr>
          <p:cNvSpPr txBox="1">
            <a:spLocks/>
          </p:cNvSpPr>
          <p:nvPr/>
        </p:nvSpPr>
        <p:spPr>
          <a:xfrm>
            <a:off x="85492" y="591015"/>
            <a:ext cx="12021015" cy="8169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Where are the attack surfaces in this system?</a:t>
            </a:r>
          </a:p>
        </p:txBody>
      </p:sp>
      <p:sp>
        <p:nvSpPr>
          <p:cNvPr id="8" name="Title 1">
            <a:extLst>
              <a:ext uri="{FF2B5EF4-FFF2-40B4-BE49-F238E27FC236}">
                <a16:creationId xmlns:a16="http://schemas.microsoft.com/office/drawing/2014/main" id="{BFCE115E-4B76-45C9-9DC1-B139FCA2EFB3}"/>
              </a:ext>
            </a:extLst>
          </p:cNvPr>
          <p:cNvSpPr txBox="1">
            <a:spLocks/>
          </p:cNvSpPr>
          <p:nvPr/>
        </p:nvSpPr>
        <p:spPr>
          <a:xfrm>
            <a:off x="170985" y="1208444"/>
            <a:ext cx="12021015" cy="8169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Where are the trust boundaries in this system?</a:t>
            </a:r>
          </a:p>
        </p:txBody>
      </p:sp>
    </p:spTree>
    <p:extLst>
      <p:ext uri="{BB962C8B-B14F-4D97-AF65-F5344CB8AC3E}">
        <p14:creationId xmlns:p14="http://schemas.microsoft.com/office/powerpoint/2010/main" val="155169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5C077B-8D09-4979-B597-CA5EC0E7E4A4}"/>
              </a:ext>
            </a:extLst>
          </p:cNvPr>
          <p:cNvPicPr>
            <a:picLocks noChangeAspect="1"/>
          </p:cNvPicPr>
          <p:nvPr/>
        </p:nvPicPr>
        <p:blipFill>
          <a:blip r:embed="rId2"/>
          <a:stretch>
            <a:fillRect/>
          </a:stretch>
        </p:blipFill>
        <p:spPr>
          <a:xfrm>
            <a:off x="3389971" y="800178"/>
            <a:ext cx="8652043" cy="2495008"/>
          </a:xfrm>
          <a:prstGeom prst="rect">
            <a:avLst/>
          </a:prstGeom>
        </p:spPr>
      </p:pic>
      <p:sp>
        <p:nvSpPr>
          <p:cNvPr id="3" name="Content Placeholder 2">
            <a:extLst>
              <a:ext uri="{FF2B5EF4-FFF2-40B4-BE49-F238E27FC236}">
                <a16:creationId xmlns:a16="http://schemas.microsoft.com/office/drawing/2014/main" id="{B6EC605F-0C44-4685-B370-5DC2BFE8196C}"/>
              </a:ext>
            </a:extLst>
          </p:cNvPr>
          <p:cNvSpPr>
            <a:spLocks noGrp="1"/>
          </p:cNvSpPr>
          <p:nvPr>
            <p:ph idx="1"/>
          </p:nvPr>
        </p:nvSpPr>
        <p:spPr>
          <a:xfrm>
            <a:off x="838200" y="3429000"/>
            <a:ext cx="10515600" cy="2927348"/>
          </a:xfrm>
        </p:spPr>
        <p:txBody>
          <a:bodyPr/>
          <a:lstStyle/>
          <a:p>
            <a:r>
              <a:rPr lang="en-US" dirty="0"/>
              <a:t>How do you know the web browser is used by the person you expect?</a:t>
            </a:r>
          </a:p>
          <a:p>
            <a:r>
              <a:rPr lang="en-US" dirty="0"/>
              <a:t>Is it OK for data to go from one box to the next without being encrypted?</a:t>
            </a:r>
          </a:p>
          <a:p>
            <a:r>
              <a:rPr lang="en-US" dirty="0"/>
              <a:t>What happens if someone modified data in the database?</a:t>
            </a:r>
          </a:p>
        </p:txBody>
      </p:sp>
      <p:sp>
        <p:nvSpPr>
          <p:cNvPr id="2" name="Title 1">
            <a:extLst>
              <a:ext uri="{FF2B5EF4-FFF2-40B4-BE49-F238E27FC236}">
                <a16:creationId xmlns:a16="http://schemas.microsoft.com/office/drawing/2014/main" id="{C0E26DC6-EB16-48F0-990F-5CCD5B58910E}"/>
              </a:ext>
            </a:extLst>
          </p:cNvPr>
          <p:cNvSpPr>
            <a:spLocks noGrp="1"/>
          </p:cNvSpPr>
          <p:nvPr>
            <p:ph type="title"/>
          </p:nvPr>
        </p:nvSpPr>
        <p:spPr>
          <a:xfrm>
            <a:off x="0" y="0"/>
            <a:ext cx="10515600" cy="1325563"/>
          </a:xfrm>
        </p:spPr>
        <p:txBody>
          <a:bodyPr/>
          <a:lstStyle/>
          <a:p>
            <a:r>
              <a:rPr lang="en-US" dirty="0"/>
              <a:t>What can go wrong?</a:t>
            </a:r>
          </a:p>
        </p:txBody>
      </p:sp>
      <p:sp>
        <p:nvSpPr>
          <p:cNvPr id="4" name="Footer Placeholder 3">
            <a:extLst>
              <a:ext uri="{FF2B5EF4-FFF2-40B4-BE49-F238E27FC236}">
                <a16:creationId xmlns:a16="http://schemas.microsoft.com/office/drawing/2014/main" id="{75D61BEB-96C6-497C-B262-0AD815C5C7B1}"/>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6A44CFE8-7BCE-4A6F-AF2C-6D6FFCAD25F9}"/>
              </a:ext>
            </a:extLst>
          </p:cNvPr>
          <p:cNvSpPr>
            <a:spLocks noGrp="1"/>
          </p:cNvSpPr>
          <p:nvPr>
            <p:ph type="sldNum" sz="quarter" idx="12"/>
          </p:nvPr>
        </p:nvSpPr>
        <p:spPr/>
        <p:txBody>
          <a:bodyPr/>
          <a:lstStyle/>
          <a:p>
            <a:fld id="{897A1499-6B4C-4387-B469-C39F01BECDDF}" type="slidenum">
              <a:rPr lang="en-US" smtClean="0"/>
              <a:t>55</a:t>
            </a:fld>
            <a:endParaRPr lang="en-US"/>
          </a:p>
        </p:txBody>
      </p:sp>
    </p:spTree>
    <p:extLst>
      <p:ext uri="{BB962C8B-B14F-4D97-AF65-F5344CB8AC3E}">
        <p14:creationId xmlns:p14="http://schemas.microsoft.com/office/powerpoint/2010/main" val="316618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5B2A9F-8120-4B22-838D-4B9E2502C1FE}"/>
              </a:ext>
            </a:extLst>
          </p:cNvPr>
          <p:cNvPicPr>
            <a:picLocks noChangeAspect="1"/>
          </p:cNvPicPr>
          <p:nvPr/>
        </p:nvPicPr>
        <p:blipFill>
          <a:blip r:embed="rId2"/>
          <a:stretch>
            <a:fillRect/>
          </a:stretch>
        </p:blipFill>
        <p:spPr>
          <a:xfrm>
            <a:off x="866922" y="3309225"/>
            <a:ext cx="3979711" cy="2821594"/>
          </a:xfrm>
          <a:prstGeom prst="rect">
            <a:avLst/>
          </a:prstGeom>
        </p:spPr>
      </p:pic>
      <p:sp>
        <p:nvSpPr>
          <p:cNvPr id="2" name="Title 1">
            <a:extLst>
              <a:ext uri="{FF2B5EF4-FFF2-40B4-BE49-F238E27FC236}">
                <a16:creationId xmlns:a16="http://schemas.microsoft.com/office/drawing/2014/main" id="{ED06D581-5B6C-4781-B589-FB7BA159223B}"/>
              </a:ext>
            </a:extLst>
          </p:cNvPr>
          <p:cNvSpPr>
            <a:spLocks noGrp="1"/>
          </p:cNvSpPr>
          <p:nvPr>
            <p:ph type="title"/>
          </p:nvPr>
        </p:nvSpPr>
        <p:spPr>
          <a:xfrm>
            <a:off x="-1" y="1"/>
            <a:ext cx="12021015" cy="816903"/>
          </a:xfrm>
        </p:spPr>
        <p:txBody>
          <a:bodyPr>
            <a:normAutofit/>
          </a:bodyPr>
          <a:lstStyle/>
          <a:p>
            <a:r>
              <a:rPr lang="en-US" dirty="0"/>
              <a:t>What can go wrong?</a:t>
            </a:r>
          </a:p>
        </p:txBody>
      </p:sp>
      <p:sp>
        <p:nvSpPr>
          <p:cNvPr id="4" name="Footer Placeholder 3">
            <a:extLst>
              <a:ext uri="{FF2B5EF4-FFF2-40B4-BE49-F238E27FC236}">
                <a16:creationId xmlns:a16="http://schemas.microsoft.com/office/drawing/2014/main" id="{FB1EAC03-31D4-4907-B33D-E9C44962B947}"/>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BD47588C-1FEA-480C-8BB4-DF057E6B9ECC}"/>
              </a:ext>
            </a:extLst>
          </p:cNvPr>
          <p:cNvSpPr>
            <a:spLocks noGrp="1"/>
          </p:cNvSpPr>
          <p:nvPr>
            <p:ph type="sldNum" sz="quarter" idx="12"/>
          </p:nvPr>
        </p:nvSpPr>
        <p:spPr/>
        <p:txBody>
          <a:bodyPr/>
          <a:lstStyle/>
          <a:p>
            <a:fld id="{897A1499-6B4C-4387-B469-C39F01BECDDF}" type="slidenum">
              <a:rPr lang="en-US" smtClean="0"/>
              <a:t>56</a:t>
            </a:fld>
            <a:endParaRPr lang="en-US"/>
          </a:p>
        </p:txBody>
      </p:sp>
      <p:pic>
        <p:nvPicPr>
          <p:cNvPr id="10" name="Picture 9">
            <a:extLst>
              <a:ext uri="{FF2B5EF4-FFF2-40B4-BE49-F238E27FC236}">
                <a16:creationId xmlns:a16="http://schemas.microsoft.com/office/drawing/2014/main" id="{4D223CB6-84F9-4565-8C2B-59AEC86F75BE}"/>
              </a:ext>
            </a:extLst>
          </p:cNvPr>
          <p:cNvPicPr>
            <a:picLocks noChangeAspect="1"/>
          </p:cNvPicPr>
          <p:nvPr/>
        </p:nvPicPr>
        <p:blipFill>
          <a:blip r:embed="rId3"/>
          <a:stretch>
            <a:fillRect/>
          </a:stretch>
        </p:blipFill>
        <p:spPr>
          <a:xfrm>
            <a:off x="4877086" y="3761917"/>
            <a:ext cx="7143928" cy="2060110"/>
          </a:xfrm>
          <a:prstGeom prst="rect">
            <a:avLst/>
          </a:prstGeom>
        </p:spPr>
      </p:pic>
      <p:sp>
        <p:nvSpPr>
          <p:cNvPr id="11" name="Title 1">
            <a:extLst>
              <a:ext uri="{FF2B5EF4-FFF2-40B4-BE49-F238E27FC236}">
                <a16:creationId xmlns:a16="http://schemas.microsoft.com/office/drawing/2014/main" id="{E2438680-9A87-4AE9-B7A3-CFF4EDA2A231}"/>
              </a:ext>
            </a:extLst>
          </p:cNvPr>
          <p:cNvSpPr txBox="1">
            <a:spLocks/>
          </p:cNvSpPr>
          <p:nvPr/>
        </p:nvSpPr>
        <p:spPr>
          <a:xfrm>
            <a:off x="85492" y="591015"/>
            <a:ext cx="12021015" cy="8169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Where are the trust boundaries in this system?</a:t>
            </a:r>
          </a:p>
        </p:txBody>
      </p:sp>
      <p:sp>
        <p:nvSpPr>
          <p:cNvPr id="8" name="Content Placeholder 2">
            <a:extLst>
              <a:ext uri="{FF2B5EF4-FFF2-40B4-BE49-F238E27FC236}">
                <a16:creationId xmlns:a16="http://schemas.microsoft.com/office/drawing/2014/main" id="{0777A14C-201B-4801-94F1-FA55240F9228}"/>
              </a:ext>
            </a:extLst>
          </p:cNvPr>
          <p:cNvSpPr>
            <a:spLocks noGrp="1"/>
          </p:cNvSpPr>
          <p:nvPr>
            <p:ph idx="1"/>
          </p:nvPr>
        </p:nvSpPr>
        <p:spPr>
          <a:xfrm>
            <a:off x="488794" y="1351226"/>
            <a:ext cx="11153079" cy="4715037"/>
          </a:xfrm>
        </p:spPr>
        <p:txBody>
          <a:bodyPr>
            <a:normAutofit/>
          </a:bodyPr>
          <a:lstStyle/>
          <a:p>
            <a:pPr marL="0" indent="0">
              <a:buNone/>
            </a:pPr>
            <a:r>
              <a:rPr lang="en-US" sz="3600" dirty="0"/>
              <a:t>STRIDE</a:t>
            </a:r>
          </a:p>
          <a:p>
            <a:pPr lvl="1"/>
            <a:r>
              <a:rPr lang="en-US" sz="2800" dirty="0"/>
              <a:t>Model of threats developed by Microsoft for identifying security architecture threats</a:t>
            </a:r>
          </a:p>
          <a:p>
            <a:pPr lvl="1"/>
            <a:r>
              <a:rPr lang="en-US" sz="2800" dirty="0"/>
              <a:t>Is a mnemonic for 6 categories of threats:</a:t>
            </a:r>
          </a:p>
        </p:txBody>
      </p:sp>
      <p:pic>
        <p:nvPicPr>
          <p:cNvPr id="7" name="Picture 6">
            <a:extLst>
              <a:ext uri="{FF2B5EF4-FFF2-40B4-BE49-F238E27FC236}">
                <a16:creationId xmlns:a16="http://schemas.microsoft.com/office/drawing/2014/main" id="{17D4CDCD-CCC9-4228-82FE-DC108053012B}"/>
              </a:ext>
            </a:extLst>
          </p:cNvPr>
          <p:cNvPicPr>
            <a:picLocks noChangeAspect="1"/>
          </p:cNvPicPr>
          <p:nvPr/>
        </p:nvPicPr>
        <p:blipFill>
          <a:blip r:embed="rId4"/>
          <a:stretch>
            <a:fillRect/>
          </a:stretch>
        </p:blipFill>
        <p:spPr>
          <a:xfrm>
            <a:off x="843532" y="3309225"/>
            <a:ext cx="2210952" cy="2821594"/>
          </a:xfrm>
          <a:prstGeom prst="rect">
            <a:avLst/>
          </a:prstGeom>
        </p:spPr>
      </p:pic>
    </p:spTree>
    <p:extLst>
      <p:ext uri="{BB962C8B-B14F-4D97-AF65-F5344CB8AC3E}">
        <p14:creationId xmlns:p14="http://schemas.microsoft.com/office/powerpoint/2010/main" val="3935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6ACB-5B93-4B09-8C68-B8580A24A5A7}"/>
              </a:ext>
            </a:extLst>
          </p:cNvPr>
          <p:cNvSpPr>
            <a:spLocks noGrp="1"/>
          </p:cNvSpPr>
          <p:nvPr>
            <p:ph type="title"/>
          </p:nvPr>
        </p:nvSpPr>
        <p:spPr>
          <a:xfrm>
            <a:off x="0" y="0"/>
            <a:ext cx="10515600" cy="1325563"/>
          </a:xfrm>
        </p:spPr>
        <p:txBody>
          <a:bodyPr/>
          <a:lstStyle/>
          <a:p>
            <a:r>
              <a:rPr lang="en-US" dirty="0"/>
              <a:t>STRIDE</a:t>
            </a:r>
          </a:p>
        </p:txBody>
      </p:sp>
      <p:sp>
        <p:nvSpPr>
          <p:cNvPr id="3" name="Content Placeholder 2">
            <a:extLst>
              <a:ext uri="{FF2B5EF4-FFF2-40B4-BE49-F238E27FC236}">
                <a16:creationId xmlns:a16="http://schemas.microsoft.com/office/drawing/2014/main" id="{4D62C577-393F-4BB8-8C51-4FAF57CCBE27}"/>
              </a:ext>
            </a:extLst>
          </p:cNvPr>
          <p:cNvSpPr>
            <a:spLocks noGrp="1"/>
          </p:cNvSpPr>
          <p:nvPr>
            <p:ph idx="1"/>
          </p:nvPr>
        </p:nvSpPr>
        <p:spPr>
          <a:xfrm>
            <a:off x="581722" y="1468786"/>
            <a:ext cx="10515600" cy="4351338"/>
          </a:xfrm>
        </p:spPr>
        <p:txBody>
          <a:bodyPr>
            <a:normAutofit lnSpcReduction="10000"/>
          </a:bodyPr>
          <a:lstStyle/>
          <a:p>
            <a:r>
              <a:rPr lang="en-US" b="1" u="sng" dirty="0"/>
              <a:t>S</a:t>
            </a:r>
            <a:r>
              <a:rPr lang="en-US" b="1" dirty="0"/>
              <a:t>poofing</a:t>
            </a:r>
            <a:r>
              <a:rPr lang="en-US" dirty="0"/>
              <a:t> is pretending to be something or someone you are not</a:t>
            </a:r>
          </a:p>
          <a:p>
            <a:r>
              <a:rPr lang="en-US" b="1" u="sng" dirty="0"/>
              <a:t>T</a:t>
            </a:r>
            <a:r>
              <a:rPr lang="en-US" b="1" dirty="0"/>
              <a:t>ampering</a:t>
            </a:r>
            <a:r>
              <a:rPr lang="en-US" dirty="0"/>
              <a:t> is modifying something you are not supposed to modify</a:t>
            </a:r>
          </a:p>
          <a:p>
            <a:pPr lvl="1"/>
            <a:r>
              <a:rPr lang="en-US" dirty="0"/>
              <a:t>E.g. data packets in motion on the network, bits on disk, bits in memory…</a:t>
            </a:r>
          </a:p>
          <a:p>
            <a:r>
              <a:rPr lang="en-US" b="1" u="sng" dirty="0"/>
              <a:t>R</a:t>
            </a:r>
            <a:r>
              <a:rPr lang="en-US" b="1" dirty="0"/>
              <a:t>epudiation</a:t>
            </a:r>
            <a:r>
              <a:rPr lang="en-US" dirty="0"/>
              <a:t> means claiming you did not do something (regardless of whether you did or did not)</a:t>
            </a:r>
          </a:p>
          <a:p>
            <a:r>
              <a:rPr lang="en-US" b="1" u="sng" dirty="0"/>
              <a:t>I</a:t>
            </a:r>
            <a:r>
              <a:rPr lang="en-US" b="1" dirty="0"/>
              <a:t>nformation</a:t>
            </a:r>
            <a:r>
              <a:rPr lang="en-US" dirty="0"/>
              <a:t> </a:t>
            </a:r>
            <a:r>
              <a:rPr lang="en-US" b="1" dirty="0"/>
              <a:t>Disclosure</a:t>
            </a:r>
            <a:r>
              <a:rPr lang="en-US" dirty="0"/>
              <a:t> is exposing information to people who are not authorized to see it</a:t>
            </a:r>
          </a:p>
          <a:p>
            <a:r>
              <a:rPr lang="en-US" b="1" u="sng" dirty="0"/>
              <a:t>D</a:t>
            </a:r>
            <a:r>
              <a:rPr lang="en-US" b="1" dirty="0"/>
              <a:t>enial of Service </a:t>
            </a:r>
            <a:r>
              <a:rPr lang="en-US" dirty="0"/>
              <a:t>are attacks design to prevent the system’s service availability</a:t>
            </a:r>
          </a:p>
          <a:p>
            <a:pPr lvl="1"/>
            <a:r>
              <a:rPr lang="en-US" dirty="0"/>
              <a:t>E.g. Crashing it, making it unusably slow, filling all of its storage, …</a:t>
            </a:r>
          </a:p>
        </p:txBody>
      </p:sp>
      <p:sp>
        <p:nvSpPr>
          <p:cNvPr id="4" name="Footer Placeholder 3">
            <a:extLst>
              <a:ext uri="{FF2B5EF4-FFF2-40B4-BE49-F238E27FC236}">
                <a16:creationId xmlns:a16="http://schemas.microsoft.com/office/drawing/2014/main" id="{DCB574ED-036C-41DF-ACDC-ACCC45D6EAE5}"/>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44040802-01E2-4574-BA54-55E4F419CE1C}"/>
              </a:ext>
            </a:extLst>
          </p:cNvPr>
          <p:cNvSpPr>
            <a:spLocks noGrp="1"/>
          </p:cNvSpPr>
          <p:nvPr>
            <p:ph type="sldNum" sz="quarter" idx="12"/>
          </p:nvPr>
        </p:nvSpPr>
        <p:spPr/>
        <p:txBody>
          <a:bodyPr/>
          <a:lstStyle/>
          <a:p>
            <a:fld id="{897A1499-6B4C-4387-B469-C39F01BECDDF}" type="slidenum">
              <a:rPr lang="en-US" smtClean="0"/>
              <a:t>57</a:t>
            </a:fld>
            <a:endParaRPr lang="en-US"/>
          </a:p>
        </p:txBody>
      </p:sp>
      <p:sp>
        <p:nvSpPr>
          <p:cNvPr id="8" name="TextBox 7">
            <a:extLst>
              <a:ext uri="{FF2B5EF4-FFF2-40B4-BE49-F238E27FC236}">
                <a16:creationId xmlns:a16="http://schemas.microsoft.com/office/drawing/2014/main" id="{557B5B4F-D900-4F5B-BA03-3B7E86782EA6}"/>
              </a:ext>
            </a:extLst>
          </p:cNvPr>
          <p:cNvSpPr txBox="1"/>
          <p:nvPr/>
        </p:nvSpPr>
        <p:spPr>
          <a:xfrm>
            <a:off x="2042809" y="329990"/>
            <a:ext cx="10265923" cy="707886"/>
          </a:xfrm>
          <a:prstGeom prst="rect">
            <a:avLst/>
          </a:prstGeom>
          <a:noFill/>
        </p:spPr>
        <p:txBody>
          <a:bodyPr wrap="square">
            <a:spAutoFit/>
          </a:bodyPr>
          <a:lstStyle/>
          <a:p>
            <a:r>
              <a:rPr lang="en-US" sz="2000" i="1" dirty="0"/>
              <a:t>Created by Microsoft to help developers identify threats to security architecture of their systems</a:t>
            </a:r>
          </a:p>
          <a:p>
            <a:r>
              <a:rPr lang="en-US" sz="2000" i="1" dirty="0"/>
              <a:t>Is a mnemonic for 6 categories of threats</a:t>
            </a:r>
          </a:p>
        </p:txBody>
      </p:sp>
    </p:spTree>
    <p:extLst>
      <p:ext uri="{BB962C8B-B14F-4D97-AF65-F5344CB8AC3E}">
        <p14:creationId xmlns:p14="http://schemas.microsoft.com/office/powerpoint/2010/main" val="1442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7AFD6A-46FF-4810-869B-3B03B8AE7B7B}"/>
              </a:ext>
            </a:extLst>
          </p:cNvPr>
          <p:cNvPicPr>
            <a:picLocks noChangeAspect="1"/>
          </p:cNvPicPr>
          <p:nvPr/>
        </p:nvPicPr>
        <p:blipFill>
          <a:blip r:embed="rId2"/>
          <a:stretch>
            <a:fillRect/>
          </a:stretch>
        </p:blipFill>
        <p:spPr>
          <a:xfrm>
            <a:off x="5370893" y="4977280"/>
            <a:ext cx="6667126" cy="1922613"/>
          </a:xfrm>
          <a:prstGeom prst="rect">
            <a:avLst/>
          </a:prstGeom>
        </p:spPr>
      </p:pic>
      <p:sp>
        <p:nvSpPr>
          <p:cNvPr id="2" name="Title 1">
            <a:extLst>
              <a:ext uri="{FF2B5EF4-FFF2-40B4-BE49-F238E27FC236}">
                <a16:creationId xmlns:a16="http://schemas.microsoft.com/office/drawing/2014/main" id="{A5735257-0652-4F17-B754-37EC9F4E2D72}"/>
              </a:ext>
            </a:extLst>
          </p:cNvPr>
          <p:cNvSpPr>
            <a:spLocks noGrp="1"/>
          </p:cNvSpPr>
          <p:nvPr>
            <p:ph type="title"/>
          </p:nvPr>
        </p:nvSpPr>
        <p:spPr>
          <a:xfrm>
            <a:off x="0" y="0"/>
            <a:ext cx="10515600" cy="869795"/>
          </a:xfrm>
        </p:spPr>
        <p:txBody>
          <a:bodyPr/>
          <a:lstStyle/>
          <a:p>
            <a:r>
              <a:rPr lang="en-US" dirty="0"/>
              <a:t>STRIDE – What can go wrong?</a:t>
            </a:r>
          </a:p>
        </p:txBody>
      </p:sp>
      <p:sp>
        <p:nvSpPr>
          <p:cNvPr id="3" name="Content Placeholder 2">
            <a:extLst>
              <a:ext uri="{FF2B5EF4-FFF2-40B4-BE49-F238E27FC236}">
                <a16:creationId xmlns:a16="http://schemas.microsoft.com/office/drawing/2014/main" id="{191ACEEC-9FD2-4758-A67D-D2B804350763}"/>
              </a:ext>
            </a:extLst>
          </p:cNvPr>
          <p:cNvSpPr>
            <a:spLocks noGrp="1"/>
          </p:cNvSpPr>
          <p:nvPr>
            <p:ph idx="1"/>
          </p:nvPr>
        </p:nvSpPr>
        <p:spPr>
          <a:xfrm>
            <a:off x="133537" y="847645"/>
            <a:ext cx="11924926" cy="5508703"/>
          </a:xfrm>
        </p:spPr>
        <p:txBody>
          <a:bodyPr>
            <a:normAutofit/>
          </a:bodyPr>
          <a:lstStyle/>
          <a:p>
            <a:r>
              <a:rPr lang="en-US" sz="2400" b="1" dirty="0"/>
              <a:t>Spoofing: </a:t>
            </a:r>
            <a:r>
              <a:rPr lang="en-US" sz="2400" dirty="0"/>
              <a:t>Someone might pretend to be a customer, is there a way to authenticate users?</a:t>
            </a:r>
          </a:p>
          <a:p>
            <a:r>
              <a:rPr lang="en-US" sz="2400" b="1" dirty="0"/>
              <a:t>Tampering: </a:t>
            </a:r>
            <a:r>
              <a:rPr lang="en-US" sz="2400" dirty="0"/>
              <a:t>Can someone tamper with the data in the system’s backend?</a:t>
            </a:r>
          </a:p>
          <a:p>
            <a:r>
              <a:rPr lang="en-US" sz="2400" b="1" dirty="0"/>
              <a:t>Repudiation: </a:t>
            </a:r>
            <a:r>
              <a:rPr lang="en-US" sz="2400" dirty="0"/>
              <a:t>Any preceding actions might require figuring out what happened</a:t>
            </a:r>
          </a:p>
          <a:p>
            <a:pPr lvl="1"/>
            <a:r>
              <a:rPr lang="en-US" sz="1800" dirty="0"/>
              <a:t>Are there system logs?  Is the right information being logged? Are the logs protected against tampering? </a:t>
            </a:r>
          </a:p>
          <a:p>
            <a:r>
              <a:rPr lang="en-US" sz="2400" b="1" dirty="0"/>
              <a:t>Information Disclosure: </a:t>
            </a:r>
            <a:r>
              <a:rPr lang="en-US" sz="2400" dirty="0"/>
              <a:t>Can anyone connect to the database and read/write data?</a:t>
            </a:r>
          </a:p>
          <a:p>
            <a:r>
              <a:rPr lang="en-US" sz="2400" b="1" dirty="0"/>
              <a:t>Denial of Service: </a:t>
            </a:r>
            <a:r>
              <a:rPr lang="en-US" sz="2400" dirty="0"/>
              <a:t>What happens if 300,000 customers show up a once at the website?  </a:t>
            </a:r>
          </a:p>
          <a:p>
            <a:pPr lvl="1"/>
            <a:r>
              <a:rPr lang="en-US" sz="1800" dirty="0"/>
              <a:t>What if the system goes down?</a:t>
            </a:r>
          </a:p>
          <a:p>
            <a:r>
              <a:rPr lang="en-US" sz="2400" b="1" dirty="0"/>
              <a:t>Elevation of Privileges: </a:t>
            </a:r>
            <a:r>
              <a:rPr lang="en-US" sz="2400" dirty="0"/>
              <a:t>Perhaps the web front end is the only place customers should access, but what enforces that?  </a:t>
            </a:r>
          </a:p>
          <a:p>
            <a:pPr lvl="1"/>
            <a:r>
              <a:rPr lang="en-US" sz="1800" dirty="0"/>
              <a:t>What prevents them from connecting directly to the business logic server, or uploading new code? </a:t>
            </a:r>
          </a:p>
          <a:p>
            <a:pPr lvl="1"/>
            <a:r>
              <a:rPr lang="en-US" sz="1800" dirty="0"/>
              <a:t>What controls access to the database? What happens in an employee wants to edit the system files or makes a mistake?</a:t>
            </a:r>
          </a:p>
        </p:txBody>
      </p:sp>
      <p:sp>
        <p:nvSpPr>
          <p:cNvPr id="4" name="Footer Placeholder 3">
            <a:extLst>
              <a:ext uri="{FF2B5EF4-FFF2-40B4-BE49-F238E27FC236}">
                <a16:creationId xmlns:a16="http://schemas.microsoft.com/office/drawing/2014/main" id="{B7F50686-7F5D-418E-9847-FDC64070B452}"/>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219325BB-C4FF-405E-B3A6-EC078BA89DF0}"/>
              </a:ext>
            </a:extLst>
          </p:cNvPr>
          <p:cNvSpPr>
            <a:spLocks noGrp="1"/>
          </p:cNvSpPr>
          <p:nvPr>
            <p:ph type="sldNum" sz="quarter" idx="12"/>
          </p:nvPr>
        </p:nvSpPr>
        <p:spPr/>
        <p:txBody>
          <a:bodyPr/>
          <a:lstStyle/>
          <a:p>
            <a:fld id="{897A1499-6B4C-4387-B469-C39F01BECDDF}" type="slidenum">
              <a:rPr lang="en-US" smtClean="0"/>
              <a:t>58</a:t>
            </a:fld>
            <a:endParaRPr lang="en-US"/>
          </a:p>
        </p:txBody>
      </p:sp>
    </p:spTree>
    <p:extLst>
      <p:ext uri="{BB962C8B-B14F-4D97-AF65-F5344CB8AC3E}">
        <p14:creationId xmlns:p14="http://schemas.microsoft.com/office/powerpoint/2010/main" val="53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D31B-3F13-4B72-B82F-E3A2DA4B9883}"/>
              </a:ext>
            </a:extLst>
          </p:cNvPr>
          <p:cNvSpPr>
            <a:spLocks noGrp="1"/>
          </p:cNvSpPr>
          <p:nvPr>
            <p:ph type="title"/>
          </p:nvPr>
        </p:nvSpPr>
        <p:spPr>
          <a:xfrm>
            <a:off x="0" y="0"/>
            <a:ext cx="12192000" cy="1325563"/>
          </a:xfrm>
        </p:spPr>
        <p:txBody>
          <a:bodyPr/>
          <a:lstStyle/>
          <a:p>
            <a:r>
              <a:rPr lang="en-US" dirty="0"/>
              <a:t>Techniques for managing threats (i.e. managing risk)</a:t>
            </a:r>
          </a:p>
        </p:txBody>
      </p:sp>
      <p:sp>
        <p:nvSpPr>
          <p:cNvPr id="3" name="Content Placeholder 2">
            <a:extLst>
              <a:ext uri="{FF2B5EF4-FFF2-40B4-BE49-F238E27FC236}">
                <a16:creationId xmlns:a16="http://schemas.microsoft.com/office/drawing/2014/main" id="{F206175A-80BA-43AA-8D80-E8AAA774112A}"/>
              </a:ext>
            </a:extLst>
          </p:cNvPr>
          <p:cNvSpPr>
            <a:spLocks noGrp="1"/>
          </p:cNvSpPr>
          <p:nvPr>
            <p:ph idx="1"/>
          </p:nvPr>
        </p:nvSpPr>
        <p:spPr>
          <a:xfrm>
            <a:off x="2107579" y="1325563"/>
            <a:ext cx="8922835" cy="4328105"/>
          </a:xfrm>
        </p:spPr>
        <p:txBody>
          <a:bodyPr>
            <a:normAutofit/>
          </a:bodyPr>
          <a:lstStyle/>
          <a:p>
            <a:r>
              <a:rPr lang="en-US" sz="3600" dirty="0"/>
              <a:t>Avoid</a:t>
            </a:r>
          </a:p>
          <a:p>
            <a:r>
              <a:rPr lang="en-US" sz="3600" dirty="0"/>
              <a:t>Accept</a:t>
            </a:r>
          </a:p>
          <a:p>
            <a:r>
              <a:rPr lang="en-US" sz="3600" dirty="0"/>
              <a:t>Transfer</a:t>
            </a:r>
          </a:p>
          <a:p>
            <a:r>
              <a:rPr lang="en-US" sz="3600" dirty="0"/>
              <a:t>Mitigate</a:t>
            </a:r>
          </a:p>
        </p:txBody>
      </p:sp>
      <p:sp>
        <p:nvSpPr>
          <p:cNvPr id="4" name="Footer Placeholder 3">
            <a:extLst>
              <a:ext uri="{FF2B5EF4-FFF2-40B4-BE49-F238E27FC236}">
                <a16:creationId xmlns:a16="http://schemas.microsoft.com/office/drawing/2014/main" id="{626C91AE-9ABA-4491-8810-FBF6EAD0A545}"/>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9F1A681D-FF11-4FDA-835A-A32B01322C9F}"/>
              </a:ext>
            </a:extLst>
          </p:cNvPr>
          <p:cNvSpPr>
            <a:spLocks noGrp="1"/>
          </p:cNvSpPr>
          <p:nvPr>
            <p:ph type="sldNum" sz="quarter" idx="12"/>
          </p:nvPr>
        </p:nvSpPr>
        <p:spPr/>
        <p:txBody>
          <a:bodyPr/>
          <a:lstStyle/>
          <a:p>
            <a:fld id="{897A1499-6B4C-4387-B469-C39F01BECDDF}" type="slidenum">
              <a:rPr lang="en-US" smtClean="0"/>
              <a:t>59</a:t>
            </a:fld>
            <a:endParaRPr lang="en-US"/>
          </a:p>
        </p:txBody>
      </p:sp>
    </p:spTree>
    <p:extLst>
      <p:ext uri="{BB962C8B-B14F-4D97-AF65-F5344CB8AC3E}">
        <p14:creationId xmlns:p14="http://schemas.microsoft.com/office/powerpoint/2010/main" val="89212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2"/>
            <a:extLst>
              <a:ext uri="{FF2B5EF4-FFF2-40B4-BE49-F238E27FC236}">
                <a16:creationId xmlns:a16="http://schemas.microsoft.com/office/drawing/2014/main" id="{E602956E-96B4-4B5A-B457-B64FB2AFF768}"/>
              </a:ext>
            </a:extLst>
          </p:cNvPr>
          <p:cNvPicPr>
            <a:picLocks noChangeAspect="1"/>
          </p:cNvPicPr>
          <p:nvPr/>
        </p:nvPicPr>
        <p:blipFill>
          <a:blip r:embed="rId3"/>
          <a:stretch>
            <a:fillRect/>
          </a:stretch>
        </p:blipFill>
        <p:spPr>
          <a:xfrm>
            <a:off x="8692970" y="0"/>
            <a:ext cx="3499030" cy="4978656"/>
          </a:xfrm>
          <a:prstGeom prst="rect">
            <a:avLst/>
          </a:prstGeom>
        </p:spPr>
      </p:pic>
      <p:sp>
        <p:nvSpPr>
          <p:cNvPr id="2" name="Title 1"/>
          <p:cNvSpPr>
            <a:spLocks noGrp="1"/>
          </p:cNvSpPr>
          <p:nvPr>
            <p:ph type="title"/>
          </p:nvPr>
        </p:nvSpPr>
        <p:spPr>
          <a:xfrm>
            <a:off x="0" y="0"/>
            <a:ext cx="10515600" cy="1325563"/>
          </a:xfrm>
        </p:spPr>
        <p:txBody>
          <a:bodyPr/>
          <a:lstStyle/>
          <a:p>
            <a:r>
              <a:rPr lang="en-US" b="1" dirty="0"/>
              <a:t>Textbook and Readings</a:t>
            </a:r>
          </a:p>
        </p:txBody>
      </p:sp>
      <p:grpSp>
        <p:nvGrpSpPr>
          <p:cNvPr id="12" name="Group 11"/>
          <p:cNvGrpSpPr/>
          <p:nvPr/>
        </p:nvGrpSpPr>
        <p:grpSpPr>
          <a:xfrm>
            <a:off x="2967179" y="1450943"/>
            <a:ext cx="3804952" cy="5341608"/>
            <a:chOff x="4004409" y="1488018"/>
            <a:chExt cx="3804952" cy="5341608"/>
          </a:xfrm>
        </p:grpSpPr>
        <p:grpSp>
          <p:nvGrpSpPr>
            <p:cNvPr id="9" name="Group 8"/>
            <p:cNvGrpSpPr/>
            <p:nvPr/>
          </p:nvGrpSpPr>
          <p:grpSpPr>
            <a:xfrm>
              <a:off x="4004409" y="1488018"/>
              <a:ext cx="3804952" cy="5341608"/>
              <a:chOff x="4209125" y="990388"/>
              <a:chExt cx="4567441" cy="6412032"/>
            </a:xfrm>
          </p:grpSpPr>
          <p:pic>
            <p:nvPicPr>
              <p:cNvPr id="5" name="Picture 4"/>
              <p:cNvPicPr>
                <a:picLocks noChangeAspect="1"/>
              </p:cNvPicPr>
              <p:nvPr/>
            </p:nvPicPr>
            <p:blipFill>
              <a:blip r:embed="rId4"/>
              <a:stretch>
                <a:fillRect/>
              </a:stretch>
            </p:blipFill>
            <p:spPr>
              <a:xfrm>
                <a:off x="4209125" y="990388"/>
                <a:ext cx="2532870" cy="3273499"/>
              </a:xfrm>
              <a:prstGeom prst="rect">
                <a:avLst/>
              </a:prstGeom>
            </p:spPr>
          </p:pic>
          <p:pic>
            <p:nvPicPr>
              <p:cNvPr id="6" name="Picture 5"/>
              <p:cNvPicPr>
                <a:picLocks noChangeAspect="1"/>
              </p:cNvPicPr>
              <p:nvPr/>
            </p:nvPicPr>
            <p:blipFill>
              <a:blip r:embed="rId5"/>
              <a:stretch>
                <a:fillRect/>
              </a:stretch>
            </p:blipFill>
            <p:spPr>
              <a:xfrm>
                <a:off x="4819636" y="1980776"/>
                <a:ext cx="2539441" cy="3273499"/>
              </a:xfrm>
              <a:prstGeom prst="rect">
                <a:avLst/>
              </a:prstGeom>
              <a:ln w="22225">
                <a:solidFill>
                  <a:schemeClr val="tx1"/>
                </a:solidFill>
              </a:ln>
            </p:spPr>
          </p:pic>
          <p:pic>
            <p:nvPicPr>
              <p:cNvPr id="7" name="Picture 6"/>
              <p:cNvPicPr>
                <a:picLocks noChangeAspect="1"/>
              </p:cNvPicPr>
              <p:nvPr/>
            </p:nvPicPr>
            <p:blipFill>
              <a:blip r:embed="rId6"/>
              <a:stretch>
                <a:fillRect/>
              </a:stretch>
            </p:blipFill>
            <p:spPr>
              <a:xfrm>
                <a:off x="5430147" y="2895176"/>
                <a:ext cx="2539441" cy="3326779"/>
              </a:xfrm>
              <a:prstGeom prst="rect">
                <a:avLst/>
              </a:prstGeom>
              <a:ln w="22225">
                <a:solidFill>
                  <a:schemeClr val="tx1"/>
                </a:solidFill>
              </a:ln>
            </p:spPr>
          </p:pic>
          <p:pic>
            <p:nvPicPr>
              <p:cNvPr id="8" name="Picture 7"/>
              <p:cNvPicPr>
                <a:picLocks noChangeAspect="1"/>
              </p:cNvPicPr>
              <p:nvPr/>
            </p:nvPicPr>
            <p:blipFill>
              <a:blip r:embed="rId7"/>
              <a:stretch>
                <a:fillRect/>
              </a:stretch>
            </p:blipFill>
            <p:spPr>
              <a:xfrm>
                <a:off x="6407932" y="4073811"/>
                <a:ext cx="2368634" cy="3328609"/>
              </a:xfrm>
              <a:prstGeom prst="rect">
                <a:avLst/>
              </a:prstGeom>
              <a:ln w="22225">
                <a:solidFill>
                  <a:schemeClr val="tx1"/>
                </a:solidFill>
              </a:ln>
            </p:spPr>
          </p:pic>
        </p:grpSp>
        <p:sp>
          <p:nvSpPr>
            <p:cNvPr id="10" name="TextBox 9"/>
            <p:cNvSpPr txBox="1"/>
            <p:nvPr/>
          </p:nvSpPr>
          <p:spPr>
            <a:xfrm rot="3201157">
              <a:off x="5532238" y="5843851"/>
              <a:ext cx="529536" cy="646331"/>
            </a:xfrm>
            <a:prstGeom prst="rect">
              <a:avLst/>
            </a:prstGeom>
            <a:noFill/>
          </p:spPr>
          <p:txBody>
            <a:bodyPr wrap="square" rtlCol="0">
              <a:spAutoFit/>
            </a:bodyPr>
            <a:lstStyle/>
            <a:p>
              <a:r>
                <a:rPr lang="en-US" sz="3600" dirty="0"/>
                <a:t>…</a:t>
              </a:r>
            </a:p>
          </p:txBody>
        </p:sp>
      </p:grpSp>
      <p:sp>
        <p:nvSpPr>
          <p:cNvPr id="14" name="Slide Number Placeholder 13">
            <a:extLst>
              <a:ext uri="{FF2B5EF4-FFF2-40B4-BE49-F238E27FC236}">
                <a16:creationId xmlns:a16="http://schemas.microsoft.com/office/drawing/2014/main" id="{9C146023-F8C4-4B2A-98F0-6C267F05385E}"/>
              </a:ext>
            </a:extLst>
          </p:cNvPr>
          <p:cNvSpPr>
            <a:spLocks noGrp="1"/>
          </p:cNvSpPr>
          <p:nvPr>
            <p:ph type="sldNum" sz="quarter" idx="12"/>
          </p:nvPr>
        </p:nvSpPr>
        <p:spPr/>
        <p:txBody>
          <a:bodyPr/>
          <a:lstStyle/>
          <a:p>
            <a:fld id="{897A1499-6B4C-4387-B469-C39F01BECDDF}" type="slidenum">
              <a:rPr lang="en-US" smtClean="0"/>
              <a:t>6</a:t>
            </a:fld>
            <a:endParaRPr lang="en-US"/>
          </a:p>
        </p:txBody>
      </p:sp>
      <p:pic>
        <p:nvPicPr>
          <p:cNvPr id="3" name="Picture 2">
            <a:hlinkClick r:id="rId8"/>
            <a:extLst>
              <a:ext uri="{FF2B5EF4-FFF2-40B4-BE49-F238E27FC236}">
                <a16:creationId xmlns:a16="http://schemas.microsoft.com/office/drawing/2014/main" id="{4B9BBCBA-6763-4337-9310-6A2C58BB7EB6}"/>
              </a:ext>
            </a:extLst>
          </p:cNvPr>
          <p:cNvPicPr>
            <a:picLocks noChangeAspect="1"/>
          </p:cNvPicPr>
          <p:nvPr/>
        </p:nvPicPr>
        <p:blipFill>
          <a:blip r:embed="rId9"/>
          <a:stretch>
            <a:fillRect/>
          </a:stretch>
        </p:blipFill>
        <p:spPr>
          <a:xfrm>
            <a:off x="6806764" y="3999267"/>
            <a:ext cx="2150497" cy="2772931"/>
          </a:xfrm>
          <a:prstGeom prst="rect">
            <a:avLst/>
          </a:prstGeom>
        </p:spPr>
      </p:pic>
      <p:sp>
        <p:nvSpPr>
          <p:cNvPr id="15" name="Footer Placeholder 14">
            <a:extLst>
              <a:ext uri="{FF2B5EF4-FFF2-40B4-BE49-F238E27FC236}">
                <a16:creationId xmlns:a16="http://schemas.microsoft.com/office/drawing/2014/main" id="{17902FBC-4D14-4D07-82B6-0B24150D2BC9}"/>
              </a:ext>
            </a:extLst>
          </p:cNvPr>
          <p:cNvSpPr>
            <a:spLocks noGrp="1"/>
          </p:cNvSpPr>
          <p:nvPr>
            <p:ph type="ftr" sz="quarter" idx="11"/>
          </p:nvPr>
        </p:nvSpPr>
        <p:spPr/>
        <p:txBody>
          <a:bodyPr/>
          <a:lstStyle/>
          <a:p>
            <a:r>
              <a:rPr lang="en-US"/>
              <a:t>MIS 5214 Security Architecture</a:t>
            </a:r>
          </a:p>
        </p:txBody>
      </p:sp>
      <p:pic>
        <p:nvPicPr>
          <p:cNvPr id="17" name="Picture 16">
            <a:extLst>
              <a:ext uri="{FF2B5EF4-FFF2-40B4-BE49-F238E27FC236}">
                <a16:creationId xmlns:a16="http://schemas.microsoft.com/office/drawing/2014/main" id="{4C0CE283-A78E-4153-AD0A-25038F50060D}"/>
              </a:ext>
            </a:extLst>
          </p:cNvPr>
          <p:cNvPicPr>
            <a:picLocks noChangeAspect="1"/>
          </p:cNvPicPr>
          <p:nvPr/>
        </p:nvPicPr>
        <p:blipFill>
          <a:blip r:embed="rId10"/>
          <a:stretch>
            <a:fillRect/>
          </a:stretch>
        </p:blipFill>
        <p:spPr>
          <a:xfrm>
            <a:off x="223037" y="1450943"/>
            <a:ext cx="2071880" cy="2651698"/>
          </a:xfrm>
          <a:prstGeom prst="rect">
            <a:avLst/>
          </a:prstGeom>
        </p:spPr>
      </p:pic>
    </p:spTree>
    <p:extLst>
      <p:ext uri="{BB962C8B-B14F-4D97-AF65-F5344CB8AC3E}">
        <p14:creationId xmlns:p14="http://schemas.microsoft.com/office/powerpoint/2010/main" val="787516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390862" cy="1292087"/>
          </a:xfrm>
        </p:spPr>
        <p:txBody>
          <a:bodyPr>
            <a:normAutofit/>
          </a:bodyPr>
          <a:lstStyle/>
          <a:p>
            <a:r>
              <a:rPr lang="en-US" dirty="0"/>
              <a:t>Readings for next week…</a:t>
            </a:r>
          </a:p>
        </p:txBody>
      </p:sp>
      <p:sp>
        <p:nvSpPr>
          <p:cNvPr id="5" name="Slide Number Placeholder 4">
            <a:extLst>
              <a:ext uri="{FF2B5EF4-FFF2-40B4-BE49-F238E27FC236}">
                <a16:creationId xmlns:a16="http://schemas.microsoft.com/office/drawing/2014/main" id="{8E7B3775-F2E7-46B0-A2E2-3D792CD31D20}"/>
              </a:ext>
            </a:extLst>
          </p:cNvPr>
          <p:cNvSpPr>
            <a:spLocks noGrp="1"/>
          </p:cNvSpPr>
          <p:nvPr>
            <p:ph type="sldNum" sz="quarter" idx="12"/>
          </p:nvPr>
        </p:nvSpPr>
        <p:spPr>
          <a:xfrm>
            <a:off x="8454957" y="5512098"/>
            <a:ext cx="2743200" cy="365125"/>
          </a:xfrm>
        </p:spPr>
        <p:txBody>
          <a:bodyPr/>
          <a:lstStyle/>
          <a:p>
            <a:fld id="{897A1499-6B4C-4387-B469-C39F01BECDDF}" type="slidenum">
              <a:rPr lang="en-US" smtClean="0"/>
              <a:t>60</a:t>
            </a:fld>
            <a:endParaRPr lang="en-US"/>
          </a:p>
        </p:txBody>
      </p:sp>
      <p:sp>
        <p:nvSpPr>
          <p:cNvPr id="8" name="Footer Placeholder 7">
            <a:extLst>
              <a:ext uri="{FF2B5EF4-FFF2-40B4-BE49-F238E27FC236}">
                <a16:creationId xmlns:a16="http://schemas.microsoft.com/office/drawing/2014/main" id="{C5DC93C3-45DA-4A9C-8A39-39A6F7F75BCE}"/>
              </a:ext>
            </a:extLst>
          </p:cNvPr>
          <p:cNvSpPr>
            <a:spLocks noGrp="1"/>
          </p:cNvSpPr>
          <p:nvPr>
            <p:ph type="ftr" sz="quarter" idx="11"/>
          </p:nvPr>
        </p:nvSpPr>
        <p:spPr>
          <a:xfrm>
            <a:off x="682557" y="5512097"/>
            <a:ext cx="4114800" cy="365125"/>
          </a:xfrm>
        </p:spPr>
        <p:txBody>
          <a:bodyPr/>
          <a:lstStyle/>
          <a:p>
            <a:r>
              <a:rPr lang="en-US" dirty="0"/>
              <a:t>MIS 5214 Security Architecture</a:t>
            </a:r>
          </a:p>
        </p:txBody>
      </p:sp>
      <p:sp>
        <p:nvSpPr>
          <p:cNvPr id="3" name="Rectangle 2">
            <a:extLst>
              <a:ext uri="{FF2B5EF4-FFF2-40B4-BE49-F238E27FC236}">
                <a16:creationId xmlns:a16="http://schemas.microsoft.com/office/drawing/2014/main" id="{2C57B685-960D-40CF-B86F-B112E84E294E}"/>
              </a:ext>
            </a:extLst>
          </p:cNvPr>
          <p:cNvSpPr/>
          <p:nvPr/>
        </p:nvSpPr>
        <p:spPr>
          <a:xfrm>
            <a:off x="992221" y="1292087"/>
            <a:ext cx="10398868" cy="3354765"/>
          </a:xfrm>
          <a:prstGeom prst="rect">
            <a:avLst/>
          </a:prstGeom>
        </p:spPr>
        <p:txBody>
          <a:bodyPr wrap="square">
            <a:spAutoFit/>
          </a:bodyPr>
          <a:lstStyle/>
          <a:p>
            <a:r>
              <a:rPr lang="en-US" sz="3200" b="1" dirty="0">
                <a:solidFill>
                  <a:srgbClr val="000000"/>
                </a:solidFill>
              </a:rPr>
              <a:t>Unit 02 – System Security Plan</a:t>
            </a:r>
          </a:p>
          <a:p>
            <a:r>
              <a:rPr lang="en-US" sz="2000" b="1" dirty="0">
                <a:solidFill>
                  <a:srgbClr val="666666"/>
                </a:solidFill>
                <a:latin typeface="Raleway"/>
              </a:rPr>
              <a:t>Readings</a:t>
            </a:r>
          </a:p>
          <a:p>
            <a:endParaRPr lang="en-US" sz="2000" dirty="0">
              <a:solidFill>
                <a:srgbClr val="666666"/>
              </a:solidFill>
              <a:latin typeface="Raleway"/>
            </a:endParaRPr>
          </a:p>
          <a:p>
            <a:pPr marL="342900" indent="-342900">
              <a:buFont typeface="Wingdings" panose="05000000000000000000" pitchFamily="2" charset="2"/>
              <a:buChar char="§"/>
            </a:pPr>
            <a:r>
              <a:rPr lang="en-US" sz="2000" dirty="0">
                <a:solidFill>
                  <a:srgbClr val="9E1B34"/>
                </a:solidFill>
                <a:latin typeface="Raleway"/>
                <a:hlinkClick r:id="rId3"/>
              </a:rPr>
              <a:t>NIST SP 800-100 “Information Security Handbook: A Guide for Managers”,</a:t>
            </a:r>
            <a:r>
              <a:rPr lang="en-US" sz="2000" dirty="0">
                <a:solidFill>
                  <a:srgbClr val="666666"/>
                </a:solidFill>
                <a:latin typeface="Raleway"/>
              </a:rPr>
              <a:t> Chapter 10 Risk Management, pp.84-95</a:t>
            </a:r>
          </a:p>
          <a:p>
            <a:pPr marL="342900" indent="-342900">
              <a:buFont typeface="Wingdings" panose="05000000000000000000" pitchFamily="2" charset="2"/>
              <a:buChar char="§"/>
            </a:pPr>
            <a:endParaRPr lang="en-US" sz="2000" dirty="0">
              <a:solidFill>
                <a:srgbClr val="666666"/>
              </a:solidFill>
              <a:latin typeface="Raleway"/>
            </a:endParaRPr>
          </a:p>
          <a:p>
            <a:pPr marL="342900" indent="-342900">
              <a:buFont typeface="Wingdings" panose="05000000000000000000" pitchFamily="2" charset="2"/>
              <a:buChar char="§"/>
            </a:pPr>
            <a:r>
              <a:rPr lang="en-US" sz="2000" dirty="0">
                <a:solidFill>
                  <a:srgbClr val="9E1B34"/>
                </a:solidFill>
                <a:latin typeface="Raleway"/>
                <a:hlinkClick r:id="rId4"/>
              </a:rPr>
              <a:t>NIST SP 800-18r1 “Guide for Developing Security Plans for Federal Information Systems”</a:t>
            </a:r>
            <a:endParaRPr lang="en-US" sz="2000" dirty="0">
              <a:solidFill>
                <a:srgbClr val="9E1B34"/>
              </a:solidFill>
              <a:latin typeface="Raleway"/>
            </a:endParaRPr>
          </a:p>
          <a:p>
            <a:pPr marL="342900" indent="-342900">
              <a:buFont typeface="Wingdings" panose="05000000000000000000" pitchFamily="2" charset="2"/>
              <a:buChar char="§"/>
            </a:pPr>
            <a:endParaRPr lang="en-US" sz="2000" dirty="0">
              <a:solidFill>
                <a:srgbClr val="666666"/>
              </a:solidFill>
              <a:latin typeface="Raleway"/>
            </a:endParaRPr>
          </a:p>
          <a:p>
            <a:pPr marL="342900" indent="-342900">
              <a:buFont typeface="Wingdings" panose="05000000000000000000" pitchFamily="2" charset="2"/>
              <a:buChar char="§"/>
            </a:pPr>
            <a:r>
              <a:rPr lang="en-US" sz="2000" dirty="0">
                <a:solidFill>
                  <a:srgbClr val="666666"/>
                </a:solidFill>
                <a:latin typeface="Raleway"/>
              </a:rPr>
              <a:t>“</a:t>
            </a:r>
            <a:r>
              <a:rPr lang="en-US" sz="2000" dirty="0">
                <a:solidFill>
                  <a:srgbClr val="9E1B34"/>
                </a:solidFill>
                <a:latin typeface="Raleway"/>
                <a:hlinkClick r:id="rId5"/>
              </a:rPr>
              <a:t>FedRAMP System Security Plan (SSP) High Baseline Template</a:t>
            </a:r>
            <a:r>
              <a:rPr lang="en-US" sz="2000" dirty="0">
                <a:solidFill>
                  <a:srgbClr val="666666"/>
                </a:solidFill>
                <a:latin typeface="Raleway"/>
              </a:rPr>
              <a:t>”</a:t>
            </a:r>
            <a:endParaRPr lang="en-US" sz="2000" b="0" i="0" dirty="0">
              <a:solidFill>
                <a:srgbClr val="666666"/>
              </a:solidFill>
              <a:effectLst/>
              <a:latin typeface="Raleway"/>
            </a:endParaRPr>
          </a:p>
        </p:txBody>
      </p:sp>
    </p:spTree>
    <p:extLst>
      <p:ext uri="{BB962C8B-B14F-4D97-AF65-F5344CB8AC3E}">
        <p14:creationId xmlns:p14="http://schemas.microsoft.com/office/powerpoint/2010/main" val="2166161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A05D-3236-4E7A-A026-11DD85DDAABA}"/>
              </a:ext>
            </a:extLst>
          </p:cNvPr>
          <p:cNvSpPr>
            <a:spLocks noGrp="1"/>
          </p:cNvSpPr>
          <p:nvPr>
            <p:ph type="title"/>
          </p:nvPr>
        </p:nvSpPr>
        <p:spPr>
          <a:xfrm>
            <a:off x="0" y="18255"/>
            <a:ext cx="10515600" cy="1325563"/>
          </a:xfrm>
        </p:spPr>
        <p:txBody>
          <a:bodyPr/>
          <a:lstStyle/>
          <a:p>
            <a:r>
              <a:rPr lang="en-US" dirty="0"/>
              <a:t>Team Project work involves drawing </a:t>
            </a:r>
            <a:br>
              <a:rPr lang="en-US" dirty="0"/>
            </a:br>
            <a:r>
              <a:rPr lang="en-US" dirty="0"/>
              <a:t>security architecture diagrams</a:t>
            </a:r>
          </a:p>
        </p:txBody>
      </p:sp>
      <p:sp>
        <p:nvSpPr>
          <p:cNvPr id="4" name="Footer Placeholder 3">
            <a:extLst>
              <a:ext uri="{FF2B5EF4-FFF2-40B4-BE49-F238E27FC236}">
                <a16:creationId xmlns:a16="http://schemas.microsoft.com/office/drawing/2014/main" id="{24C21DE0-2A38-45B7-B1E8-7B42511DC51F}"/>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3BC0533D-B5A6-49AE-BCDA-CD610AF54A32}"/>
              </a:ext>
            </a:extLst>
          </p:cNvPr>
          <p:cNvSpPr>
            <a:spLocks noGrp="1"/>
          </p:cNvSpPr>
          <p:nvPr>
            <p:ph type="sldNum" sz="quarter" idx="12"/>
          </p:nvPr>
        </p:nvSpPr>
        <p:spPr/>
        <p:txBody>
          <a:bodyPr/>
          <a:lstStyle/>
          <a:p>
            <a:fld id="{897A1499-6B4C-4387-B469-C39F01BECDDF}" type="slidenum">
              <a:rPr lang="en-US" smtClean="0"/>
              <a:t>61</a:t>
            </a:fld>
            <a:endParaRPr lang="en-US"/>
          </a:p>
        </p:txBody>
      </p:sp>
      <p:pic>
        <p:nvPicPr>
          <p:cNvPr id="7" name="Picture 6">
            <a:extLst>
              <a:ext uri="{FF2B5EF4-FFF2-40B4-BE49-F238E27FC236}">
                <a16:creationId xmlns:a16="http://schemas.microsoft.com/office/drawing/2014/main" id="{CCEC4A7C-CC13-44BE-AF43-8DE65BA39366}"/>
              </a:ext>
            </a:extLst>
          </p:cNvPr>
          <p:cNvPicPr>
            <a:picLocks noChangeAspect="1"/>
          </p:cNvPicPr>
          <p:nvPr/>
        </p:nvPicPr>
        <p:blipFill>
          <a:blip r:embed="rId2"/>
          <a:stretch>
            <a:fillRect/>
          </a:stretch>
        </p:blipFill>
        <p:spPr>
          <a:xfrm>
            <a:off x="247254" y="1422844"/>
            <a:ext cx="8011529" cy="4246111"/>
          </a:xfrm>
          <a:prstGeom prst="rect">
            <a:avLst/>
          </a:prstGeom>
        </p:spPr>
      </p:pic>
      <p:pic>
        <p:nvPicPr>
          <p:cNvPr id="9" name="Picture 8">
            <a:extLst>
              <a:ext uri="{FF2B5EF4-FFF2-40B4-BE49-F238E27FC236}">
                <a16:creationId xmlns:a16="http://schemas.microsoft.com/office/drawing/2014/main" id="{47E7F465-7B04-42B9-9E24-BFCB1FF29E8A}"/>
              </a:ext>
            </a:extLst>
          </p:cNvPr>
          <p:cNvPicPr>
            <a:picLocks noChangeAspect="1"/>
          </p:cNvPicPr>
          <p:nvPr/>
        </p:nvPicPr>
        <p:blipFill>
          <a:blip r:embed="rId3"/>
          <a:stretch>
            <a:fillRect/>
          </a:stretch>
        </p:blipFill>
        <p:spPr>
          <a:xfrm>
            <a:off x="9057871" y="565953"/>
            <a:ext cx="2578233" cy="5512083"/>
          </a:xfrm>
          <a:prstGeom prst="rect">
            <a:avLst/>
          </a:prstGeom>
        </p:spPr>
      </p:pic>
    </p:spTree>
    <p:extLst>
      <p:ext uri="{BB962C8B-B14F-4D97-AF65-F5344CB8AC3E}">
        <p14:creationId xmlns:p14="http://schemas.microsoft.com/office/powerpoint/2010/main" val="4276645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3B28-2E9B-42B5-9B32-155B4A04F2B0}"/>
              </a:ext>
            </a:extLst>
          </p:cNvPr>
          <p:cNvSpPr>
            <a:spLocks noGrp="1"/>
          </p:cNvSpPr>
          <p:nvPr>
            <p:ph type="title"/>
          </p:nvPr>
        </p:nvSpPr>
        <p:spPr>
          <a:xfrm>
            <a:off x="0" y="-21430"/>
            <a:ext cx="10515600" cy="789916"/>
          </a:xfrm>
        </p:spPr>
        <p:txBody>
          <a:bodyPr/>
          <a:lstStyle/>
          <a:p>
            <a:r>
              <a:rPr lang="en-US" dirty="0"/>
              <a:t>Useful tools for the course</a:t>
            </a:r>
          </a:p>
        </p:txBody>
      </p:sp>
      <p:sp>
        <p:nvSpPr>
          <p:cNvPr id="3" name="Content Placeholder 2">
            <a:extLst>
              <a:ext uri="{FF2B5EF4-FFF2-40B4-BE49-F238E27FC236}">
                <a16:creationId xmlns:a16="http://schemas.microsoft.com/office/drawing/2014/main" id="{F4CAEB62-CFC8-4F4A-8668-7B24A9597FC6}"/>
              </a:ext>
            </a:extLst>
          </p:cNvPr>
          <p:cNvSpPr>
            <a:spLocks noGrp="1"/>
          </p:cNvSpPr>
          <p:nvPr>
            <p:ph idx="1"/>
          </p:nvPr>
        </p:nvSpPr>
        <p:spPr>
          <a:xfrm>
            <a:off x="304800" y="736666"/>
            <a:ext cx="10515600" cy="4351338"/>
          </a:xfrm>
        </p:spPr>
        <p:txBody>
          <a:bodyPr/>
          <a:lstStyle/>
          <a:p>
            <a:pPr marL="0" indent="0">
              <a:buNone/>
            </a:pPr>
            <a:r>
              <a:rPr lang="en-US" u="sng" dirty="0">
                <a:hlinkClick r:id="rId2"/>
              </a:rPr>
              <a:t>Microsoft Azure education site</a:t>
            </a:r>
            <a:endParaRPr lang="en-US" u="sng"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1F20676C-865B-4ED1-B82C-A2257226C89F}"/>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E8B43896-ACF4-4237-9DAB-6495FEBBC011}"/>
              </a:ext>
            </a:extLst>
          </p:cNvPr>
          <p:cNvSpPr>
            <a:spLocks noGrp="1"/>
          </p:cNvSpPr>
          <p:nvPr>
            <p:ph type="sldNum" sz="quarter" idx="12"/>
          </p:nvPr>
        </p:nvSpPr>
        <p:spPr/>
        <p:txBody>
          <a:bodyPr/>
          <a:lstStyle/>
          <a:p>
            <a:fld id="{897A1499-6B4C-4387-B469-C39F01BECDDF}" type="slidenum">
              <a:rPr lang="en-US" smtClean="0"/>
              <a:t>62</a:t>
            </a:fld>
            <a:endParaRPr lang="en-US"/>
          </a:p>
        </p:txBody>
      </p:sp>
      <p:pic>
        <p:nvPicPr>
          <p:cNvPr id="8" name="Picture 7">
            <a:extLst>
              <a:ext uri="{FF2B5EF4-FFF2-40B4-BE49-F238E27FC236}">
                <a16:creationId xmlns:a16="http://schemas.microsoft.com/office/drawing/2014/main" id="{8D7363BA-0FE5-47A0-89A2-E285895DE719}"/>
              </a:ext>
            </a:extLst>
          </p:cNvPr>
          <p:cNvPicPr>
            <a:picLocks noChangeAspect="1"/>
          </p:cNvPicPr>
          <p:nvPr/>
        </p:nvPicPr>
        <p:blipFill>
          <a:blip r:embed="rId3"/>
          <a:stretch>
            <a:fillRect/>
          </a:stretch>
        </p:blipFill>
        <p:spPr>
          <a:xfrm>
            <a:off x="0" y="1308877"/>
            <a:ext cx="12160875" cy="3206915"/>
          </a:xfrm>
          <a:prstGeom prst="rect">
            <a:avLst/>
          </a:prstGeom>
        </p:spPr>
      </p:pic>
    </p:spTree>
    <p:extLst>
      <p:ext uri="{BB962C8B-B14F-4D97-AF65-F5344CB8AC3E}">
        <p14:creationId xmlns:p14="http://schemas.microsoft.com/office/powerpoint/2010/main" val="1535566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3B28-2E9B-42B5-9B32-155B4A04F2B0}"/>
              </a:ext>
            </a:extLst>
          </p:cNvPr>
          <p:cNvSpPr>
            <a:spLocks noGrp="1"/>
          </p:cNvSpPr>
          <p:nvPr>
            <p:ph type="title"/>
          </p:nvPr>
        </p:nvSpPr>
        <p:spPr>
          <a:xfrm>
            <a:off x="0" y="-21430"/>
            <a:ext cx="10515600" cy="789916"/>
          </a:xfrm>
        </p:spPr>
        <p:txBody>
          <a:bodyPr/>
          <a:lstStyle/>
          <a:p>
            <a:r>
              <a:rPr lang="en-US" dirty="0"/>
              <a:t>Useful tools for the course</a:t>
            </a:r>
          </a:p>
        </p:txBody>
      </p:sp>
      <p:sp>
        <p:nvSpPr>
          <p:cNvPr id="4" name="Footer Placeholder 3">
            <a:extLst>
              <a:ext uri="{FF2B5EF4-FFF2-40B4-BE49-F238E27FC236}">
                <a16:creationId xmlns:a16="http://schemas.microsoft.com/office/drawing/2014/main" id="{1F20676C-865B-4ED1-B82C-A2257226C89F}"/>
              </a:ext>
            </a:extLst>
          </p:cNvPr>
          <p:cNvSpPr>
            <a:spLocks noGrp="1"/>
          </p:cNvSpPr>
          <p:nvPr>
            <p:ph type="ftr" sz="quarter" idx="11"/>
          </p:nvPr>
        </p:nvSpPr>
        <p:spPr/>
        <p:txBody>
          <a:bodyPr/>
          <a:lstStyle/>
          <a:p>
            <a:r>
              <a:rPr lang="en-US"/>
              <a:t>MIS 5214 Security Architecture</a:t>
            </a:r>
          </a:p>
        </p:txBody>
      </p:sp>
      <p:sp>
        <p:nvSpPr>
          <p:cNvPr id="5" name="Slide Number Placeholder 4">
            <a:extLst>
              <a:ext uri="{FF2B5EF4-FFF2-40B4-BE49-F238E27FC236}">
                <a16:creationId xmlns:a16="http://schemas.microsoft.com/office/drawing/2014/main" id="{E8B43896-ACF4-4237-9DAB-6495FEBBC011}"/>
              </a:ext>
            </a:extLst>
          </p:cNvPr>
          <p:cNvSpPr>
            <a:spLocks noGrp="1"/>
          </p:cNvSpPr>
          <p:nvPr>
            <p:ph type="sldNum" sz="quarter" idx="12"/>
          </p:nvPr>
        </p:nvSpPr>
        <p:spPr/>
        <p:txBody>
          <a:bodyPr/>
          <a:lstStyle/>
          <a:p>
            <a:fld id="{897A1499-6B4C-4387-B469-C39F01BECDDF}" type="slidenum">
              <a:rPr lang="en-US" smtClean="0"/>
              <a:t>63</a:t>
            </a:fld>
            <a:endParaRPr lang="en-US"/>
          </a:p>
        </p:txBody>
      </p:sp>
      <p:sp>
        <p:nvSpPr>
          <p:cNvPr id="12" name="TextBox 11">
            <a:extLst>
              <a:ext uri="{FF2B5EF4-FFF2-40B4-BE49-F238E27FC236}">
                <a16:creationId xmlns:a16="http://schemas.microsoft.com/office/drawing/2014/main" id="{43C221D6-56C2-4F33-BB59-CC0669AEF99A}"/>
              </a:ext>
            </a:extLst>
          </p:cNvPr>
          <p:cNvSpPr txBox="1"/>
          <p:nvPr/>
        </p:nvSpPr>
        <p:spPr>
          <a:xfrm>
            <a:off x="989790" y="768486"/>
            <a:ext cx="6220838" cy="369332"/>
          </a:xfrm>
          <a:prstGeom prst="rect">
            <a:avLst/>
          </a:prstGeom>
          <a:noFill/>
        </p:spPr>
        <p:txBody>
          <a:bodyPr wrap="square">
            <a:spAutoFit/>
          </a:bodyPr>
          <a:lstStyle/>
          <a:p>
            <a:r>
              <a:rPr lang="en-US" dirty="0"/>
              <a:t>https://app.diagrams.net/</a:t>
            </a:r>
          </a:p>
        </p:txBody>
      </p:sp>
      <p:pic>
        <p:nvPicPr>
          <p:cNvPr id="14" name="Picture 13">
            <a:extLst>
              <a:ext uri="{FF2B5EF4-FFF2-40B4-BE49-F238E27FC236}">
                <a16:creationId xmlns:a16="http://schemas.microsoft.com/office/drawing/2014/main" id="{8B179DC3-6A72-4FF1-9086-3E60EC945923}"/>
              </a:ext>
            </a:extLst>
          </p:cNvPr>
          <p:cNvPicPr>
            <a:picLocks noChangeAspect="1"/>
          </p:cNvPicPr>
          <p:nvPr/>
        </p:nvPicPr>
        <p:blipFill>
          <a:blip r:embed="rId2"/>
          <a:stretch>
            <a:fillRect/>
          </a:stretch>
        </p:blipFill>
        <p:spPr>
          <a:xfrm>
            <a:off x="1571056" y="1352264"/>
            <a:ext cx="7804799" cy="4634753"/>
          </a:xfrm>
          <a:prstGeom prst="rect">
            <a:avLst/>
          </a:prstGeom>
        </p:spPr>
      </p:pic>
    </p:spTree>
    <p:extLst>
      <p:ext uri="{BB962C8B-B14F-4D97-AF65-F5344CB8AC3E}">
        <p14:creationId xmlns:p14="http://schemas.microsoft.com/office/powerpoint/2010/main" val="26846412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390862" cy="1292087"/>
          </a:xfrm>
        </p:spPr>
        <p:txBody>
          <a:bodyPr>
            <a:normAutofit/>
          </a:bodyPr>
          <a:lstStyle/>
          <a:p>
            <a:r>
              <a:rPr lang="en-US" dirty="0">
                <a:hlinkClick r:id="rId3"/>
              </a:rPr>
              <a:t>Questions for next week…</a:t>
            </a:r>
            <a:endParaRPr lang="en-US" dirty="0"/>
          </a:p>
        </p:txBody>
      </p:sp>
      <p:sp>
        <p:nvSpPr>
          <p:cNvPr id="5" name="Slide Number Placeholder 4">
            <a:extLst>
              <a:ext uri="{FF2B5EF4-FFF2-40B4-BE49-F238E27FC236}">
                <a16:creationId xmlns:a16="http://schemas.microsoft.com/office/drawing/2014/main" id="{8E7B3775-F2E7-46B0-A2E2-3D792CD31D20}"/>
              </a:ext>
            </a:extLst>
          </p:cNvPr>
          <p:cNvSpPr>
            <a:spLocks noGrp="1"/>
          </p:cNvSpPr>
          <p:nvPr>
            <p:ph type="sldNum" sz="quarter" idx="12"/>
          </p:nvPr>
        </p:nvSpPr>
        <p:spPr/>
        <p:txBody>
          <a:bodyPr/>
          <a:lstStyle/>
          <a:p>
            <a:fld id="{897A1499-6B4C-4387-B469-C39F01BECDDF}" type="slidenum">
              <a:rPr lang="en-US" smtClean="0"/>
              <a:t>64</a:t>
            </a:fld>
            <a:endParaRPr lang="en-US"/>
          </a:p>
        </p:txBody>
      </p:sp>
      <p:sp>
        <p:nvSpPr>
          <p:cNvPr id="8" name="Footer Placeholder 7">
            <a:extLst>
              <a:ext uri="{FF2B5EF4-FFF2-40B4-BE49-F238E27FC236}">
                <a16:creationId xmlns:a16="http://schemas.microsoft.com/office/drawing/2014/main" id="{C5DC93C3-45DA-4A9C-8A39-39A6F7F75BCE}"/>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sp>
        <p:nvSpPr>
          <p:cNvPr id="4" name="Rectangle 3">
            <a:extLst>
              <a:ext uri="{FF2B5EF4-FFF2-40B4-BE49-F238E27FC236}">
                <a16:creationId xmlns:a16="http://schemas.microsoft.com/office/drawing/2014/main" id="{E9848B81-759F-48D3-AC8C-775CD3EB9B86}"/>
              </a:ext>
            </a:extLst>
          </p:cNvPr>
          <p:cNvSpPr/>
          <p:nvPr/>
        </p:nvSpPr>
        <p:spPr>
          <a:xfrm>
            <a:off x="934496" y="2707031"/>
            <a:ext cx="5456365" cy="400110"/>
          </a:xfrm>
          <a:prstGeom prst="rect">
            <a:avLst/>
          </a:prstGeom>
        </p:spPr>
        <p:txBody>
          <a:bodyPr wrap="none">
            <a:spAutoFit/>
          </a:bodyPr>
          <a:lstStyle/>
          <a:p>
            <a:r>
              <a:rPr lang="en-US" sz="2000" b="1" i="1" dirty="0"/>
              <a:t>One Key Point Taken from Each Assigned Reading </a:t>
            </a:r>
          </a:p>
        </p:txBody>
      </p:sp>
      <p:sp>
        <p:nvSpPr>
          <p:cNvPr id="6" name="Left Brace 5">
            <a:extLst>
              <a:ext uri="{FF2B5EF4-FFF2-40B4-BE49-F238E27FC236}">
                <a16:creationId xmlns:a16="http://schemas.microsoft.com/office/drawing/2014/main" id="{B3ADAFD7-2210-4145-AF5E-34AF31F9D5EB}"/>
              </a:ext>
            </a:extLst>
          </p:cNvPr>
          <p:cNvSpPr/>
          <p:nvPr/>
        </p:nvSpPr>
        <p:spPr>
          <a:xfrm>
            <a:off x="6390987" y="1157592"/>
            <a:ext cx="553501" cy="354086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row: Right 8">
            <a:extLst>
              <a:ext uri="{FF2B5EF4-FFF2-40B4-BE49-F238E27FC236}">
                <a16:creationId xmlns:a16="http://schemas.microsoft.com/office/drawing/2014/main" id="{211CAD1B-3C62-486A-8683-67E914FC3B00}"/>
              </a:ext>
            </a:extLst>
          </p:cNvPr>
          <p:cNvSpPr/>
          <p:nvPr/>
        </p:nvSpPr>
        <p:spPr>
          <a:xfrm>
            <a:off x="4770842" y="4784995"/>
            <a:ext cx="1848256"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C49A2F5-CD91-495A-89D3-04FFE96A6384}"/>
              </a:ext>
            </a:extLst>
          </p:cNvPr>
          <p:cNvSpPr/>
          <p:nvPr/>
        </p:nvSpPr>
        <p:spPr>
          <a:xfrm>
            <a:off x="4819481" y="5860486"/>
            <a:ext cx="1848256"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E2AE19E-F158-44F4-BF6C-07926BBD2A4E}"/>
              </a:ext>
            </a:extLst>
          </p:cNvPr>
          <p:cNvPicPr>
            <a:picLocks noChangeAspect="1"/>
          </p:cNvPicPr>
          <p:nvPr/>
        </p:nvPicPr>
        <p:blipFill>
          <a:blip r:embed="rId4"/>
          <a:stretch>
            <a:fillRect/>
          </a:stretch>
        </p:blipFill>
        <p:spPr>
          <a:xfrm>
            <a:off x="6944488" y="0"/>
            <a:ext cx="4275807" cy="6858000"/>
          </a:xfrm>
          <a:prstGeom prst="rect">
            <a:avLst/>
          </a:prstGeom>
        </p:spPr>
      </p:pic>
    </p:spTree>
    <p:extLst>
      <p:ext uri="{BB962C8B-B14F-4D97-AF65-F5344CB8AC3E}">
        <p14:creationId xmlns:p14="http://schemas.microsoft.com/office/powerpoint/2010/main" val="22379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199" y="1463674"/>
            <a:ext cx="11249025" cy="4479925"/>
          </a:xfrm>
        </p:spPr>
        <p:txBody>
          <a:bodyPr>
            <a:normAutofit/>
          </a:bodyPr>
          <a:lstStyle/>
          <a:p>
            <a:pPr>
              <a:buFont typeface="Wingdings" panose="05000000000000000000" pitchFamily="2" charset="2"/>
              <a:buChar char="ü"/>
            </a:pPr>
            <a:r>
              <a:rPr lang="en-US" sz="4000" dirty="0"/>
              <a:t>Welcome and Introductions</a:t>
            </a:r>
          </a:p>
          <a:p>
            <a:pPr>
              <a:buFont typeface="Wingdings" panose="05000000000000000000" pitchFamily="2" charset="2"/>
              <a:buChar char="ü"/>
            </a:pPr>
            <a:r>
              <a:rPr lang="en-US" sz="4000" dirty="0"/>
              <a:t>Course Introduction Goals </a:t>
            </a:r>
          </a:p>
          <a:p>
            <a:pPr>
              <a:buFont typeface="Wingdings" panose="05000000000000000000" pitchFamily="2" charset="2"/>
              <a:buChar char="ü"/>
            </a:pPr>
            <a:r>
              <a:rPr lang="en-US" sz="4000" dirty="0"/>
              <a:t>Introductory Terminology</a:t>
            </a:r>
          </a:p>
          <a:p>
            <a:pPr>
              <a:buFont typeface="Wingdings" panose="05000000000000000000" pitchFamily="2" charset="2"/>
              <a:buChar char="ü"/>
            </a:pPr>
            <a:r>
              <a:rPr lang="en-US" sz="4000" dirty="0"/>
              <a:t>The Threat Environment</a:t>
            </a:r>
          </a:p>
          <a:p>
            <a:pPr>
              <a:buFont typeface="Wingdings" panose="05000000000000000000" pitchFamily="2" charset="2"/>
              <a:buChar char="ü"/>
            </a:pPr>
            <a:r>
              <a:rPr lang="en-US" sz="4000" dirty="0"/>
              <a:t>Next Week…</a:t>
            </a:r>
          </a:p>
        </p:txBody>
      </p:sp>
      <p:sp>
        <p:nvSpPr>
          <p:cNvPr id="4" name="Footer Placeholder 3">
            <a:extLst>
              <a:ext uri="{FF2B5EF4-FFF2-40B4-BE49-F238E27FC236}">
                <a16:creationId xmlns:a16="http://schemas.microsoft.com/office/drawing/2014/main" id="{5D417F41-8446-4B15-A224-FE969BCE5ACD}"/>
              </a:ext>
            </a:extLst>
          </p:cNvPr>
          <p:cNvSpPr>
            <a:spLocks noGrp="1"/>
          </p:cNvSpPr>
          <p:nvPr>
            <p:ph type="ftr" sz="quarter" idx="11"/>
          </p:nvPr>
        </p:nvSpPr>
        <p:spPr>
          <a:xfrm>
            <a:off x="838199" y="6173787"/>
            <a:ext cx="4114800" cy="365125"/>
          </a:xfrm>
        </p:spPr>
        <p:txBody>
          <a:bodyPr/>
          <a:lstStyle/>
          <a:p>
            <a:pPr algn="l"/>
            <a:r>
              <a:rPr lang="en-US" dirty="0">
                <a:solidFill>
                  <a:schemeClr val="tx1"/>
                </a:solidFill>
              </a:rPr>
              <a:t>MIS 5214 Security Architecture</a:t>
            </a:r>
          </a:p>
        </p:txBody>
      </p:sp>
      <p:sp>
        <p:nvSpPr>
          <p:cNvPr id="5" name="Slide Number Placeholder 4">
            <a:extLst>
              <a:ext uri="{FF2B5EF4-FFF2-40B4-BE49-F238E27FC236}">
                <a16:creationId xmlns:a16="http://schemas.microsoft.com/office/drawing/2014/main" id="{AC9D9F98-9F96-40DF-B58F-8B3E646BD7D8}"/>
              </a:ext>
            </a:extLst>
          </p:cNvPr>
          <p:cNvSpPr>
            <a:spLocks noGrp="1"/>
          </p:cNvSpPr>
          <p:nvPr>
            <p:ph type="sldNum" sz="quarter" idx="12"/>
          </p:nvPr>
        </p:nvSpPr>
        <p:spPr/>
        <p:txBody>
          <a:bodyPr/>
          <a:lstStyle/>
          <a:p>
            <a:fld id="{897A1499-6B4C-4387-B469-C39F01BECDDF}" type="slidenum">
              <a:rPr lang="en-US" smtClean="0"/>
              <a:t>65</a:t>
            </a:fld>
            <a:endParaRPr lang="en-US"/>
          </a:p>
        </p:txBody>
      </p:sp>
    </p:spTree>
    <p:extLst>
      <p:ext uri="{BB962C8B-B14F-4D97-AF65-F5344CB8AC3E}">
        <p14:creationId xmlns:p14="http://schemas.microsoft.com/office/powerpoint/2010/main" val="681451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Unit - #1</a:t>
            </a:r>
            <a:endParaRPr lang="en-US" dirty="0"/>
          </a:p>
        </p:txBody>
      </p:sp>
      <p:sp>
        <p:nvSpPr>
          <p:cNvPr id="3" name="Subtitle 2"/>
          <p:cNvSpPr>
            <a:spLocks noGrp="1"/>
          </p:cNvSpPr>
          <p:nvPr>
            <p:ph type="subTitle" idx="1"/>
          </p:nvPr>
        </p:nvSpPr>
        <p:spPr/>
        <p:txBody>
          <a:bodyPr/>
          <a:lstStyle/>
          <a:p>
            <a:r>
              <a:rPr lang="en-US" dirty="0"/>
              <a:t>MIS5214 – Security Architecture</a:t>
            </a:r>
          </a:p>
        </p:txBody>
      </p:sp>
    </p:spTree>
    <p:extLst>
      <p:ext uri="{BB962C8B-B14F-4D97-AF65-F5344CB8AC3E}">
        <p14:creationId xmlns:p14="http://schemas.microsoft.com/office/powerpoint/2010/main" val="123770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Organization of textbook</a:t>
            </a:r>
          </a:p>
        </p:txBody>
      </p:sp>
      <p:pic>
        <p:nvPicPr>
          <p:cNvPr id="4" name="Picture 3"/>
          <p:cNvPicPr>
            <a:picLocks noChangeAspect="1"/>
          </p:cNvPicPr>
          <p:nvPr/>
        </p:nvPicPr>
        <p:blipFill>
          <a:blip r:embed="rId2"/>
          <a:stretch>
            <a:fillRect/>
          </a:stretch>
        </p:blipFill>
        <p:spPr>
          <a:xfrm>
            <a:off x="3634854" y="1144064"/>
            <a:ext cx="8557146" cy="5713936"/>
          </a:xfrm>
          <a:prstGeom prst="rect">
            <a:avLst/>
          </a:prstGeom>
        </p:spPr>
      </p:pic>
      <p:sp>
        <p:nvSpPr>
          <p:cNvPr id="6" name="Slide Number Placeholder 5">
            <a:extLst>
              <a:ext uri="{FF2B5EF4-FFF2-40B4-BE49-F238E27FC236}">
                <a16:creationId xmlns:a16="http://schemas.microsoft.com/office/drawing/2014/main" id="{8C9FCCB7-3EDD-4E84-ACCF-7A3B7EB72190}"/>
              </a:ext>
            </a:extLst>
          </p:cNvPr>
          <p:cNvSpPr>
            <a:spLocks noGrp="1"/>
          </p:cNvSpPr>
          <p:nvPr>
            <p:ph type="sldNum" sz="quarter" idx="12"/>
          </p:nvPr>
        </p:nvSpPr>
        <p:spPr/>
        <p:txBody>
          <a:bodyPr/>
          <a:lstStyle/>
          <a:p>
            <a:fld id="{897A1499-6B4C-4387-B469-C39F01BECDDF}" type="slidenum">
              <a:rPr lang="en-US" smtClean="0"/>
              <a:t>7</a:t>
            </a:fld>
            <a:endParaRPr lang="en-US"/>
          </a:p>
        </p:txBody>
      </p:sp>
      <p:sp>
        <p:nvSpPr>
          <p:cNvPr id="7" name="Footer Placeholder 3">
            <a:extLst>
              <a:ext uri="{FF2B5EF4-FFF2-40B4-BE49-F238E27FC236}">
                <a16:creationId xmlns:a16="http://schemas.microsoft.com/office/drawing/2014/main" id="{40B55E5C-6D2D-42CB-9B92-18D127264A83}"/>
              </a:ext>
            </a:extLst>
          </p:cNvPr>
          <p:cNvSpPr>
            <a:spLocks noGrp="1"/>
          </p:cNvSpPr>
          <p:nvPr>
            <p:ph type="ftr" sz="quarter" idx="11"/>
          </p:nvPr>
        </p:nvSpPr>
        <p:spPr>
          <a:xfrm>
            <a:off x="838200" y="6356349"/>
            <a:ext cx="4114800" cy="365125"/>
          </a:xfrm>
        </p:spPr>
        <p:txBody>
          <a:bodyPr/>
          <a:lstStyle/>
          <a:p>
            <a:r>
              <a:rPr lang="en-US" dirty="0"/>
              <a:t>MIS 5214 Security Architecture</a:t>
            </a:r>
          </a:p>
        </p:txBody>
      </p:sp>
      <p:pic>
        <p:nvPicPr>
          <p:cNvPr id="5" name="Picture 4">
            <a:extLst>
              <a:ext uri="{FF2B5EF4-FFF2-40B4-BE49-F238E27FC236}">
                <a16:creationId xmlns:a16="http://schemas.microsoft.com/office/drawing/2014/main" id="{C832660D-17F8-4FD0-A61F-245164A3166C}"/>
              </a:ext>
            </a:extLst>
          </p:cNvPr>
          <p:cNvPicPr>
            <a:picLocks noChangeAspect="1"/>
          </p:cNvPicPr>
          <p:nvPr/>
        </p:nvPicPr>
        <p:blipFill>
          <a:blip r:embed="rId3"/>
          <a:stretch>
            <a:fillRect/>
          </a:stretch>
        </p:blipFill>
        <p:spPr>
          <a:xfrm>
            <a:off x="303405" y="1581161"/>
            <a:ext cx="2789991" cy="3570773"/>
          </a:xfrm>
          <a:prstGeom prst="rect">
            <a:avLst/>
          </a:prstGeom>
        </p:spPr>
      </p:pic>
    </p:spTree>
    <p:extLst>
      <p:ext uri="{BB962C8B-B14F-4D97-AF65-F5344CB8AC3E}">
        <p14:creationId xmlns:p14="http://schemas.microsoft.com/office/powerpoint/2010/main" val="312140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Harvard Business Publishing Course Pack</a:t>
            </a:r>
          </a:p>
        </p:txBody>
      </p:sp>
      <p:sp>
        <p:nvSpPr>
          <p:cNvPr id="3" name="Footer Placeholder 2">
            <a:extLst>
              <a:ext uri="{FF2B5EF4-FFF2-40B4-BE49-F238E27FC236}">
                <a16:creationId xmlns:a16="http://schemas.microsoft.com/office/drawing/2014/main" id="{7147542E-2B80-48B8-9391-BC63FA32AEAE}"/>
              </a:ext>
            </a:extLst>
          </p:cNvPr>
          <p:cNvSpPr>
            <a:spLocks noGrp="1"/>
          </p:cNvSpPr>
          <p:nvPr>
            <p:ph type="ftr" sz="quarter" idx="11"/>
          </p:nvPr>
        </p:nvSpPr>
        <p:spPr/>
        <p:txBody>
          <a:bodyPr/>
          <a:lstStyle/>
          <a:p>
            <a:r>
              <a:rPr lang="en-US" dirty="0"/>
              <a:t>MIS 5214 Security Architecture</a:t>
            </a:r>
          </a:p>
        </p:txBody>
      </p:sp>
      <p:sp>
        <p:nvSpPr>
          <p:cNvPr id="7" name="Slide Number Placeholder 6">
            <a:extLst>
              <a:ext uri="{FF2B5EF4-FFF2-40B4-BE49-F238E27FC236}">
                <a16:creationId xmlns:a16="http://schemas.microsoft.com/office/drawing/2014/main" id="{90745CCC-61FE-4AA3-999C-E8ED38865EFA}"/>
              </a:ext>
            </a:extLst>
          </p:cNvPr>
          <p:cNvSpPr>
            <a:spLocks noGrp="1"/>
          </p:cNvSpPr>
          <p:nvPr>
            <p:ph type="sldNum" sz="quarter" idx="12"/>
          </p:nvPr>
        </p:nvSpPr>
        <p:spPr/>
        <p:txBody>
          <a:bodyPr/>
          <a:lstStyle/>
          <a:p>
            <a:fld id="{897A1499-6B4C-4387-B469-C39F01BECDDF}" type="slidenum">
              <a:rPr lang="en-US" smtClean="0"/>
              <a:t>8</a:t>
            </a:fld>
            <a:endParaRPr lang="en-US"/>
          </a:p>
        </p:txBody>
      </p:sp>
      <p:pic>
        <p:nvPicPr>
          <p:cNvPr id="8" name="Picture 7">
            <a:extLst>
              <a:ext uri="{FF2B5EF4-FFF2-40B4-BE49-F238E27FC236}">
                <a16:creationId xmlns:a16="http://schemas.microsoft.com/office/drawing/2014/main" id="{D331452B-3006-4546-BDAD-7CBD99ADF51B}"/>
              </a:ext>
            </a:extLst>
          </p:cNvPr>
          <p:cNvPicPr>
            <a:picLocks noChangeAspect="1"/>
          </p:cNvPicPr>
          <p:nvPr/>
        </p:nvPicPr>
        <p:blipFill>
          <a:blip r:embed="rId2"/>
          <a:stretch>
            <a:fillRect/>
          </a:stretch>
        </p:blipFill>
        <p:spPr>
          <a:xfrm>
            <a:off x="4337303" y="1065577"/>
            <a:ext cx="6446817" cy="619749"/>
          </a:xfrm>
          <a:prstGeom prst="rect">
            <a:avLst/>
          </a:prstGeom>
        </p:spPr>
      </p:pic>
      <p:pic>
        <p:nvPicPr>
          <p:cNvPr id="5" name="Picture 4">
            <a:extLst>
              <a:ext uri="{FF2B5EF4-FFF2-40B4-BE49-F238E27FC236}">
                <a16:creationId xmlns:a16="http://schemas.microsoft.com/office/drawing/2014/main" id="{6A262938-180A-4EBA-9ACF-82A1CEBCAC96}"/>
              </a:ext>
            </a:extLst>
          </p:cNvPr>
          <p:cNvPicPr>
            <a:picLocks noChangeAspect="1"/>
          </p:cNvPicPr>
          <p:nvPr/>
        </p:nvPicPr>
        <p:blipFill>
          <a:blip r:embed="rId3"/>
          <a:stretch>
            <a:fillRect/>
          </a:stretch>
        </p:blipFill>
        <p:spPr>
          <a:xfrm>
            <a:off x="680937" y="1682966"/>
            <a:ext cx="11306954" cy="4386421"/>
          </a:xfrm>
          <a:prstGeom prst="rect">
            <a:avLst/>
          </a:prstGeom>
        </p:spPr>
      </p:pic>
      <p:sp>
        <p:nvSpPr>
          <p:cNvPr id="6" name="TextBox 5"/>
          <p:cNvSpPr txBox="1"/>
          <p:nvPr/>
        </p:nvSpPr>
        <p:spPr>
          <a:xfrm>
            <a:off x="595009" y="4395777"/>
            <a:ext cx="27432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1 Reading</a:t>
            </a:r>
          </a:p>
          <a:p>
            <a:pPr marL="285750" indent="-285750">
              <a:buFont typeface="Arial" panose="020B0604020202020204" pitchFamily="34" charset="0"/>
              <a:buChar char="•"/>
            </a:pPr>
            <a:r>
              <a:rPr lang="en-US" sz="2800" dirty="0"/>
              <a:t>2 Case Studies</a:t>
            </a:r>
          </a:p>
        </p:txBody>
      </p:sp>
    </p:spTree>
    <p:extLst>
      <p:ext uri="{BB962C8B-B14F-4D97-AF65-F5344CB8AC3E}">
        <p14:creationId xmlns:p14="http://schemas.microsoft.com/office/powerpoint/2010/main" val="350923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Class Schedule</a:t>
            </a:r>
          </a:p>
        </p:txBody>
      </p:sp>
      <p:sp>
        <p:nvSpPr>
          <p:cNvPr id="3" name="Footer Placeholder 2">
            <a:extLst>
              <a:ext uri="{FF2B5EF4-FFF2-40B4-BE49-F238E27FC236}">
                <a16:creationId xmlns:a16="http://schemas.microsoft.com/office/drawing/2014/main" id="{5A2A3629-3F5F-46C7-AF56-523A54ED958E}"/>
              </a:ext>
            </a:extLst>
          </p:cNvPr>
          <p:cNvSpPr>
            <a:spLocks noGrp="1"/>
          </p:cNvSpPr>
          <p:nvPr>
            <p:ph type="ftr" sz="quarter" idx="11"/>
          </p:nvPr>
        </p:nvSpPr>
        <p:spPr/>
        <p:txBody>
          <a:bodyPr/>
          <a:lstStyle/>
          <a:p>
            <a:r>
              <a:rPr lang="en-US"/>
              <a:t>MIS 5214 Security Architecture</a:t>
            </a:r>
            <a:endParaRPr lang="en-US" dirty="0"/>
          </a:p>
        </p:txBody>
      </p:sp>
      <p:sp>
        <p:nvSpPr>
          <p:cNvPr id="4" name="Slide Number Placeholder 3">
            <a:extLst>
              <a:ext uri="{FF2B5EF4-FFF2-40B4-BE49-F238E27FC236}">
                <a16:creationId xmlns:a16="http://schemas.microsoft.com/office/drawing/2014/main" id="{AC58BA95-E0FE-4080-9824-D8AD4D88A35A}"/>
              </a:ext>
            </a:extLst>
          </p:cNvPr>
          <p:cNvSpPr>
            <a:spLocks noGrp="1"/>
          </p:cNvSpPr>
          <p:nvPr>
            <p:ph type="sldNum" sz="quarter" idx="12"/>
          </p:nvPr>
        </p:nvSpPr>
        <p:spPr/>
        <p:txBody>
          <a:bodyPr/>
          <a:lstStyle/>
          <a:p>
            <a:fld id="{897A1499-6B4C-4387-B469-C39F01BECDDF}" type="slidenum">
              <a:rPr lang="en-US" smtClean="0"/>
              <a:t>9</a:t>
            </a:fld>
            <a:endParaRPr lang="en-US"/>
          </a:p>
        </p:txBody>
      </p:sp>
      <p:pic>
        <p:nvPicPr>
          <p:cNvPr id="9" name="Picture 8">
            <a:extLst>
              <a:ext uri="{FF2B5EF4-FFF2-40B4-BE49-F238E27FC236}">
                <a16:creationId xmlns:a16="http://schemas.microsoft.com/office/drawing/2014/main" id="{27BD02F4-CBC9-488C-A603-256D31AD4B66}"/>
              </a:ext>
            </a:extLst>
          </p:cNvPr>
          <p:cNvPicPr>
            <a:picLocks noChangeAspect="1"/>
          </p:cNvPicPr>
          <p:nvPr/>
        </p:nvPicPr>
        <p:blipFill>
          <a:blip r:embed="rId2"/>
          <a:stretch>
            <a:fillRect/>
          </a:stretch>
        </p:blipFill>
        <p:spPr>
          <a:xfrm>
            <a:off x="3026301" y="1003093"/>
            <a:ext cx="6139398" cy="5353256"/>
          </a:xfrm>
          <a:prstGeom prst="rect">
            <a:avLst/>
          </a:prstGeom>
        </p:spPr>
      </p:pic>
    </p:spTree>
    <p:extLst>
      <p:ext uri="{BB962C8B-B14F-4D97-AF65-F5344CB8AC3E}">
        <p14:creationId xmlns:p14="http://schemas.microsoft.com/office/powerpoint/2010/main" val="1824041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3A84CDB579FB4CB73CBB174DC1AAB9" ma:contentTypeVersion="8" ma:contentTypeDescription="Create a new document." ma:contentTypeScope="" ma:versionID="539c8837dac9504a2af1997897d4095e">
  <xsd:schema xmlns:xsd="http://www.w3.org/2001/XMLSchema" xmlns:xs="http://www.w3.org/2001/XMLSchema" xmlns:p="http://schemas.microsoft.com/office/2006/metadata/properties" xmlns:ns2="51e21843-a409-463b-9741-4644d85965ad" targetNamespace="http://schemas.microsoft.com/office/2006/metadata/properties" ma:root="true" ma:fieldsID="3daff0dc3430ab5a69a2cf48a3738f54" ns2:_="">
    <xsd:import namespace="51e21843-a409-463b-9741-4644d85965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e21843-a409-463b-9741-4644d8596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37CA66-7966-4FC6-B026-94A68367C08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818717-3776-4971-8677-80BDD11BA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e21843-a409-463b-9741-4644d85965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28C4BD-C95D-445E-A759-85CA9704F3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7287</TotalTime>
  <Words>3153</Words>
  <Application>Microsoft Office PowerPoint</Application>
  <PresentationFormat>Widescreen</PresentationFormat>
  <Paragraphs>456</Paragraphs>
  <Slides>66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Raleway</vt:lpstr>
      <vt:lpstr>Wingdings</vt:lpstr>
      <vt:lpstr>Office Theme</vt:lpstr>
      <vt:lpstr>Agenda</vt:lpstr>
      <vt:lpstr>Course Goals – Security Architecture</vt:lpstr>
      <vt:lpstr>Course Web Site</vt:lpstr>
      <vt:lpstr>Instructor</vt:lpstr>
      <vt:lpstr>Syllabus</vt:lpstr>
      <vt:lpstr>Textbook and Readings</vt:lpstr>
      <vt:lpstr>Organization of textbook</vt:lpstr>
      <vt:lpstr>Harvard Business Publishing Course Pack</vt:lpstr>
      <vt:lpstr>Class Schedule</vt:lpstr>
      <vt:lpstr>Readings listed under SCHEDULE</vt:lpstr>
      <vt:lpstr>Grading</vt:lpstr>
      <vt:lpstr>Grading - Assignments</vt:lpstr>
      <vt:lpstr>Grading - Participation</vt:lpstr>
      <vt:lpstr>Grading - Case Studies</vt:lpstr>
      <vt:lpstr>Grading - Team Projects</vt:lpstr>
      <vt:lpstr>Grading - Exams</vt:lpstr>
      <vt:lpstr>Weekly Cycle</vt:lpstr>
      <vt:lpstr>Agenda</vt:lpstr>
      <vt:lpstr>Introductory Terminology</vt:lpstr>
      <vt:lpstr>Terminology: Compromises</vt:lpstr>
      <vt:lpstr>Terminology: Countermeasures</vt:lpstr>
      <vt:lpstr>Threat Environment</vt:lpstr>
      <vt:lpstr>Threat Environment</vt:lpstr>
      <vt:lpstr>Threat Environment</vt:lpstr>
      <vt:lpstr>Threat Environment</vt:lpstr>
      <vt:lpstr>Threat Environment</vt:lpstr>
      <vt:lpstr>Security architects think about the interactions among threats, vulnerabilities, impacts and risks</vt:lpstr>
      <vt:lpstr>The Threat Environment</vt:lpstr>
      <vt:lpstr>Adversarial (i.e. purposeful)  threat sources</vt:lpstr>
      <vt:lpstr>What type of Hacker are you?</vt:lpstr>
      <vt:lpstr>Most Hackers Aren’t Geniuses</vt:lpstr>
      <vt:lpstr>Defenders are Hackers Plus</vt:lpstr>
      <vt:lpstr>Hackers are Special</vt:lpstr>
      <vt:lpstr>The Secret to Hacking</vt:lpstr>
      <vt:lpstr>PowerPoint Presentation</vt:lpstr>
      <vt:lpstr>Anatomy of an Attack</vt:lpstr>
      <vt:lpstr>What is a Vulnerability?</vt:lpstr>
      <vt:lpstr>Vulnerabilities can be classified by asset class</vt:lpstr>
      <vt:lpstr>What is a Risk?</vt:lpstr>
      <vt:lpstr>Steps in a risk assessment methodology</vt:lpstr>
      <vt:lpstr>Assessing risk – quantitative method</vt:lpstr>
      <vt:lpstr>Assessing risk – qualitative method</vt:lpstr>
      <vt:lpstr>FIPS 199: Risk assessment based on security objectives and impact ratings</vt:lpstr>
      <vt:lpstr>Security Architecture</vt:lpstr>
      <vt:lpstr>Security Architecture</vt:lpstr>
      <vt:lpstr>Defenders must be perfect</vt:lpstr>
      <vt:lpstr>Security Architecture</vt:lpstr>
      <vt:lpstr>Defense in Depth</vt:lpstr>
      <vt:lpstr>Enterprise Information and Security Architecture</vt:lpstr>
      <vt:lpstr>Security architecture questions</vt:lpstr>
      <vt:lpstr>Security architecture framework</vt:lpstr>
      <vt:lpstr>What is the system?</vt:lpstr>
      <vt:lpstr>Draw and identify trust boundaries (“attack surfaces”) in the system diagram</vt:lpstr>
      <vt:lpstr>What can go wrong?</vt:lpstr>
      <vt:lpstr>What can go wrong?</vt:lpstr>
      <vt:lpstr>What can go wrong?</vt:lpstr>
      <vt:lpstr>STRIDE</vt:lpstr>
      <vt:lpstr>STRIDE – What can go wrong?</vt:lpstr>
      <vt:lpstr>Techniques for managing threats (i.e. managing risk)</vt:lpstr>
      <vt:lpstr>Readings for next week…</vt:lpstr>
      <vt:lpstr>Team Project work involves drawing  security architecture diagrams</vt:lpstr>
      <vt:lpstr>Useful tools for the course</vt:lpstr>
      <vt:lpstr>Useful tools for the course</vt:lpstr>
      <vt:lpstr>Questions for next week…</vt:lpstr>
      <vt:lpstr>Agenda</vt:lpstr>
      <vt:lpstr>Unit -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- 2</dc:title>
  <dc:creator>David Lanter</dc:creator>
  <cp:lastModifiedBy>Wade Mackey</cp:lastModifiedBy>
  <cp:revision>347</cp:revision>
  <cp:lastPrinted>2017-03-01T17:52:33Z</cp:lastPrinted>
  <dcterms:created xsi:type="dcterms:W3CDTF">2017-01-19T13:54:35Z</dcterms:created>
  <dcterms:modified xsi:type="dcterms:W3CDTF">2021-01-21T01:28:24Z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0x010100463A84CDB579FB4CB73CBB174DC1AAB9</vt:lpwstr>
  </property>
</Properties>
</file>