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6"/>
  </p:notesMasterIdLst>
  <p:sldIdLst>
    <p:sldId id="256" r:id="rId5"/>
    <p:sldId id="431" r:id="rId6"/>
    <p:sldId id="494" r:id="rId7"/>
    <p:sldId id="495" r:id="rId8"/>
    <p:sldId id="496" r:id="rId9"/>
    <p:sldId id="497" r:id="rId10"/>
    <p:sldId id="503" r:id="rId11"/>
    <p:sldId id="498" r:id="rId12"/>
    <p:sldId id="499" r:id="rId13"/>
    <p:sldId id="512" r:id="rId14"/>
    <p:sldId id="465" r:id="rId15"/>
    <p:sldId id="508" r:id="rId16"/>
    <p:sldId id="298" r:id="rId17"/>
    <p:sldId id="299" r:id="rId18"/>
    <p:sldId id="321" r:id="rId19"/>
    <p:sldId id="301" r:id="rId20"/>
    <p:sldId id="303" r:id="rId21"/>
    <p:sldId id="276" r:id="rId22"/>
    <p:sldId id="413" r:id="rId23"/>
    <p:sldId id="282" r:id="rId24"/>
    <p:sldId id="293" r:id="rId25"/>
    <p:sldId id="449" r:id="rId26"/>
    <p:sldId id="415" r:id="rId27"/>
    <p:sldId id="493" r:id="rId28"/>
    <p:sldId id="506" r:id="rId29"/>
    <p:sldId id="348" r:id="rId30"/>
    <p:sldId id="338" r:id="rId31"/>
    <p:sldId id="339" r:id="rId32"/>
    <p:sldId id="310" r:id="rId33"/>
    <p:sldId id="313" r:id="rId34"/>
    <p:sldId id="311" r:id="rId35"/>
    <p:sldId id="315" r:id="rId36"/>
    <p:sldId id="314" r:id="rId37"/>
    <p:sldId id="504" r:id="rId38"/>
    <p:sldId id="317" r:id="rId39"/>
    <p:sldId id="320" r:id="rId40"/>
    <p:sldId id="312" r:id="rId41"/>
    <p:sldId id="326" r:id="rId42"/>
    <p:sldId id="354" r:id="rId43"/>
    <p:sldId id="489" r:id="rId44"/>
    <p:sldId id="491" r:id="rId45"/>
    <p:sldId id="514" r:id="rId46"/>
    <p:sldId id="331" r:id="rId47"/>
    <p:sldId id="352" r:id="rId48"/>
    <p:sldId id="513" r:id="rId49"/>
    <p:sldId id="476" r:id="rId50"/>
    <p:sldId id="340" r:id="rId51"/>
    <p:sldId id="490" r:id="rId52"/>
    <p:sldId id="478" r:id="rId53"/>
    <p:sldId id="336" r:id="rId54"/>
    <p:sldId id="487" r:id="rId55"/>
    <p:sldId id="480" r:id="rId56"/>
    <p:sldId id="481" r:id="rId57"/>
    <p:sldId id="482" r:id="rId58"/>
    <p:sldId id="509" r:id="rId59"/>
    <p:sldId id="483" r:id="rId60"/>
    <p:sldId id="510" r:id="rId61"/>
    <p:sldId id="484" r:id="rId62"/>
    <p:sldId id="511" r:id="rId63"/>
    <p:sldId id="507" r:id="rId64"/>
    <p:sldId id="515" r:id="rId6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7E59218-30C9-4565-8D92-16A75A63EB44}">
          <p14:sldIdLst>
            <p14:sldId id="256"/>
            <p14:sldId id="431"/>
            <p14:sldId id="494"/>
            <p14:sldId id="495"/>
            <p14:sldId id="496"/>
            <p14:sldId id="497"/>
            <p14:sldId id="503"/>
            <p14:sldId id="498"/>
            <p14:sldId id="499"/>
            <p14:sldId id="512"/>
            <p14:sldId id="465"/>
            <p14:sldId id="508"/>
            <p14:sldId id="298"/>
            <p14:sldId id="299"/>
            <p14:sldId id="321"/>
            <p14:sldId id="301"/>
            <p14:sldId id="303"/>
            <p14:sldId id="276"/>
            <p14:sldId id="413"/>
            <p14:sldId id="282"/>
            <p14:sldId id="293"/>
            <p14:sldId id="449"/>
            <p14:sldId id="415"/>
            <p14:sldId id="493"/>
            <p14:sldId id="506"/>
            <p14:sldId id="348"/>
          </p14:sldIdLst>
        </p14:section>
        <p14:section name="Untitled Section" id="{DD980F7E-46BA-4292-A597-89AD9DC8FBC4}">
          <p14:sldIdLst>
            <p14:sldId id="338"/>
            <p14:sldId id="339"/>
            <p14:sldId id="310"/>
            <p14:sldId id="313"/>
            <p14:sldId id="311"/>
            <p14:sldId id="315"/>
            <p14:sldId id="314"/>
            <p14:sldId id="504"/>
            <p14:sldId id="317"/>
            <p14:sldId id="320"/>
            <p14:sldId id="312"/>
            <p14:sldId id="326"/>
            <p14:sldId id="354"/>
            <p14:sldId id="489"/>
            <p14:sldId id="491"/>
            <p14:sldId id="514"/>
            <p14:sldId id="331"/>
            <p14:sldId id="352"/>
            <p14:sldId id="513"/>
            <p14:sldId id="476"/>
            <p14:sldId id="340"/>
            <p14:sldId id="490"/>
            <p14:sldId id="478"/>
            <p14:sldId id="336"/>
            <p14:sldId id="487"/>
            <p14:sldId id="480"/>
            <p14:sldId id="481"/>
            <p14:sldId id="482"/>
            <p14:sldId id="509"/>
            <p14:sldId id="483"/>
            <p14:sldId id="510"/>
            <p14:sldId id="484"/>
            <p14:sldId id="511"/>
            <p14:sldId id="507"/>
            <p14:sldId id="51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C5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68" autoAdjust="0"/>
    <p:restoredTop sz="75376" autoAdjust="0"/>
  </p:normalViewPr>
  <p:slideViewPr>
    <p:cSldViewPr snapToGrid="0">
      <p:cViewPr varScale="1">
        <p:scale>
          <a:sx n="68" d="100"/>
          <a:sy n="68" d="100"/>
        </p:scale>
        <p:origin x="12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5AF271C-D5DD-4AEC-B94D-A808DC87F581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80D81B4-D7CE-4CE6-8B06-96B8A7858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077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28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99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11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3895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365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899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749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083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402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9210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11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151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838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479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1119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172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65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6747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855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4604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165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4F546-A39D-46DA-A102-8A1A203CE33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7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193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824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4F546-A39D-46DA-A102-8A1A203CE33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017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627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3763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913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740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159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779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606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920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200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307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806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066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673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277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296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19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88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73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64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D81B4-D7CE-4CE6-8B06-96B8A7858D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10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86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04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71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8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77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07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07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362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817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381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21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MIS 5214 Security Architecture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A1499-6B4C-4387-B469-C39F01BEC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42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Enterprise_information_security_architecture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Enterprise_information_security_architectur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diagrams.net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utomotive_security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MK0SrxBC1xs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securitycards.cs.washington.edu/cards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hyperlink" Target="http://community.mis.temple.edu/mis5214sec951spring2020/files/2020/03/security-cards-deck_HumanImpact.pdf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unity.mis.temple.edu/mis5214sec701spring2021/week-03/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ommunity.mis.temple.edu/mis5214sec951spring2020/files/2020/03/security-cards-deck_AdvisaryMotivations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unity.mis.temple.edu/mis5214sec951spring2020/files/2020/03/security-cards-deck_AdvisaryResources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deed.com/q-Threat-Modeling-Security-Architect-jobs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Unit #2</a:t>
            </a:r>
            <a:br>
              <a:rPr lang="en-US" dirty="0"/>
            </a:br>
            <a:r>
              <a:rPr lang="en-US" sz="2800" dirty="0"/>
              <a:t>MIS5214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System Security Plan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29DAA-51DF-4700-A8AF-DBD988AFC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DE529B-866E-4E99-89B2-01023105F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776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49" y="1463675"/>
            <a:ext cx="11999675" cy="4351338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Threat Modeling Exercise</a:t>
            </a:r>
          </a:p>
          <a:p>
            <a:r>
              <a:rPr lang="en-US" sz="4000" dirty="0"/>
              <a:t>Information Systems – some definitions</a:t>
            </a:r>
          </a:p>
          <a:p>
            <a:r>
              <a:rPr lang="en-US" sz="4000" dirty="0"/>
              <a:t>Conceptual models of information systems</a:t>
            </a:r>
          </a:p>
          <a:p>
            <a:r>
              <a:rPr lang="en-US" sz="4000" dirty="0"/>
              <a:t>NIST Risk Management Framework</a:t>
            </a:r>
          </a:p>
          <a:p>
            <a:r>
              <a:rPr lang="en-US" sz="4000" dirty="0"/>
              <a:t>FIPS 199 Security Categorization</a:t>
            </a:r>
          </a:p>
          <a:p>
            <a:r>
              <a:rPr lang="en-US" sz="4000" dirty="0"/>
              <a:t>Transforming qualitative risk assessment into quantitative risk assessment</a:t>
            </a:r>
          </a:p>
          <a:p>
            <a:r>
              <a:rPr lang="en-US" sz="4000" dirty="0"/>
              <a:t>FedRAMP System Security Plan – overview</a:t>
            </a:r>
          </a:p>
          <a:p>
            <a:pPr lvl="1"/>
            <a:r>
              <a:rPr lang="en-US" sz="3600" dirty="0"/>
              <a:t>NIST 800-53 Security controls </a:t>
            </a:r>
          </a:p>
          <a:p>
            <a:pPr lvl="1"/>
            <a:r>
              <a:rPr lang="en-US" sz="3600" dirty="0"/>
              <a:t>Role of FIPS 199 in selecting a security control baseline</a:t>
            </a:r>
          </a:p>
          <a:p>
            <a:pPr lvl="1"/>
            <a:r>
              <a:rPr lang="en-US" sz="3600" dirty="0"/>
              <a:t>NIST 800-18 classification of security control families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78C9D-16D0-4FBC-A33D-6D6400969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5F1420-8661-4198-AAC8-7BAD7BF79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37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4E864-18AF-45CF-AC71-678A465AE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/>
              <a:t>Information Systems – some definitions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D94AB-D66F-4196-9E0E-75E8FAA27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8409"/>
            <a:ext cx="9091996" cy="5048554"/>
          </a:xfrm>
        </p:spPr>
        <p:txBody>
          <a:bodyPr/>
          <a:lstStyle/>
          <a:p>
            <a:r>
              <a:rPr lang="en-US" b="1" dirty="0"/>
              <a:t>Data Structure </a:t>
            </a:r>
            <a:r>
              <a:rPr lang="en-US" dirty="0"/>
              <a:t>is a particular way of organizing data in a computer so that it can be manipulated by an algorithm</a:t>
            </a:r>
          </a:p>
          <a:p>
            <a:r>
              <a:rPr lang="en-US" sz="2400" b="1" dirty="0"/>
              <a:t>Algorithm</a:t>
            </a:r>
            <a:r>
              <a:rPr lang="en-US" sz="2400" dirty="0"/>
              <a:t> is a step-by-step procedure in a computer program for solving a problem or accomplishing a goal</a:t>
            </a:r>
          </a:p>
          <a:p>
            <a:r>
              <a:rPr lang="en-US" sz="2400" b="1" dirty="0"/>
              <a:t>Programs</a:t>
            </a:r>
            <a:r>
              <a:rPr lang="en-US" sz="2400" dirty="0"/>
              <a:t> = Algorithms + Data Structures</a:t>
            </a:r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49C8DE-9614-4968-A91B-A9739E5AA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0196" y="-50799"/>
            <a:ext cx="2237711" cy="333005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A03C4E9-EBEE-4CCC-97EF-7C4841401F06}"/>
              </a:ext>
            </a:extLst>
          </p:cNvPr>
          <p:cNvSpPr txBox="1">
            <a:spLocks/>
          </p:cNvSpPr>
          <p:nvPr/>
        </p:nvSpPr>
        <p:spPr>
          <a:xfrm>
            <a:off x="838200" y="3330054"/>
            <a:ext cx="10677728" cy="1864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Software</a:t>
            </a:r>
            <a:r>
              <a:rPr lang="en-US" sz="2400" dirty="0"/>
              <a:t> are programs used to direct the operation of a computer</a:t>
            </a:r>
            <a:endParaRPr lang="en-US" sz="2000" dirty="0"/>
          </a:p>
          <a:p>
            <a:r>
              <a:rPr lang="en-US" sz="2400" b="1" dirty="0"/>
              <a:t>Hardware </a:t>
            </a:r>
            <a:r>
              <a:rPr lang="en-US" sz="2400" dirty="0"/>
              <a:t>are tangible physical parts of a computer system and IT network</a:t>
            </a:r>
            <a:endParaRPr lang="en-US" sz="2000" dirty="0"/>
          </a:p>
          <a:p>
            <a:r>
              <a:rPr lang="en-US" sz="2400" b="1" dirty="0"/>
              <a:t>Firmware</a:t>
            </a:r>
            <a:r>
              <a:rPr lang="en-US" sz="2400" dirty="0"/>
              <a:t> is software embedded in a piece of hardware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67E76C-EFC0-4413-94C1-718D8E60EC53}"/>
              </a:ext>
            </a:extLst>
          </p:cNvPr>
          <p:cNvSpPr/>
          <p:nvPr/>
        </p:nvSpPr>
        <p:spPr>
          <a:xfrm>
            <a:off x="838199" y="4716270"/>
            <a:ext cx="113297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Information systems</a:t>
            </a:r>
            <a:r>
              <a:rPr lang="en-US" sz="2400" dirty="0"/>
              <a:t> are software and hardware systems that support data-intensive applications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52D964-8A04-4F7F-BB3B-53598A48701E}"/>
              </a:ext>
            </a:extLst>
          </p:cNvPr>
          <p:cNvSpPr/>
          <p:nvPr/>
        </p:nvSpPr>
        <p:spPr>
          <a:xfrm>
            <a:off x="838198" y="5568481"/>
            <a:ext cx="113297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Enterprise information system </a:t>
            </a:r>
            <a:r>
              <a:rPr lang="en-US" sz="2400" dirty="0"/>
              <a:t>is an information system which enable an organization to integrate and improve its business functions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B9B2CBB-D46F-4E0B-90A8-F3241E96F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2DCE7F7-E0C8-42A0-8237-4E0EA793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3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7D175-DF21-4201-BF93-6BC298E6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Information System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EF232-0759-4289-988D-6C186FDC1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1843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Is an </a:t>
            </a:r>
            <a:r>
              <a:rPr lang="en-US" b="1" dirty="0"/>
              <a:t>abstraction</a:t>
            </a:r>
            <a:r>
              <a:rPr lang="en-US" dirty="0"/>
              <a:t> that provides the “big picture” goals for the system </a:t>
            </a:r>
          </a:p>
          <a:p>
            <a:pPr lvl="1"/>
            <a:r>
              <a:rPr lang="en-US" sz="2800" dirty="0"/>
              <a:t>Guides the development process, answering questions including:</a:t>
            </a:r>
          </a:p>
          <a:p>
            <a:pPr lvl="2"/>
            <a:r>
              <a:rPr lang="en-US" sz="2400" dirty="0"/>
              <a:t>How is it going to be used?</a:t>
            </a:r>
          </a:p>
          <a:p>
            <a:pPr lvl="2"/>
            <a:r>
              <a:rPr lang="en-US" sz="2400" dirty="0"/>
              <a:t>What environment will it work within?</a:t>
            </a:r>
          </a:p>
          <a:p>
            <a:pPr lvl="2"/>
            <a:r>
              <a:rPr lang="en-US" sz="2400" dirty="0"/>
              <a:t>What type of security and protection is required?</a:t>
            </a:r>
          </a:p>
          <a:p>
            <a:pPr lvl="2"/>
            <a:r>
              <a:rPr lang="en-US" sz="2400" dirty="0"/>
              <a:t>What does it need to be able to communicate with?</a:t>
            </a:r>
          </a:p>
          <a:p>
            <a:pPr lvl="2"/>
            <a:endParaRPr lang="en-US" sz="2400" dirty="0"/>
          </a:p>
          <a:p>
            <a:pPr lvl="1"/>
            <a:r>
              <a:rPr lang="en-US" sz="2800" dirty="0"/>
              <a:t>Describes the major components of the system and how they interact with each other, with the users, and with other systems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3E1C9-9A49-4604-8B85-013651D8F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90F6C3-1C3C-4387-B5E5-29D3DD3A5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56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What is meant by the term “</a:t>
            </a:r>
            <a:r>
              <a:rPr lang="en-US" b="1" dirty="0"/>
              <a:t>abstraction</a:t>
            </a:r>
            <a:r>
              <a:rPr lang="en-US" dirty="0"/>
              <a:t>”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456" y="1074267"/>
            <a:ext cx="8409816" cy="2044929"/>
          </a:xfrm>
        </p:spPr>
        <p:txBody>
          <a:bodyPr>
            <a:normAutofit/>
          </a:bodyPr>
          <a:lstStyle/>
          <a:p>
            <a:r>
              <a:rPr lang="en-US" dirty="0"/>
              <a:t>A fundamental human capability that enables us to deal with complexity</a:t>
            </a:r>
          </a:p>
          <a:p>
            <a:r>
              <a:rPr lang="en-US" dirty="0"/>
              <a:t>Its purpose is to limit the universe so we can do things</a:t>
            </a:r>
          </a:p>
          <a:p>
            <a:r>
              <a:rPr lang="en-US" dirty="0"/>
              <a:t>Selective examination of certain aspects of a problem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97456" y="3025115"/>
            <a:ext cx="7608830" cy="2687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Its goal is the purposeful isolation of important aspects and suppression of unimportant aspects (i.e. omitting details)</a:t>
            </a:r>
          </a:p>
          <a:p>
            <a:pPr lvl="1"/>
            <a:r>
              <a:rPr lang="en-US" i="1" dirty="0"/>
              <a:t>Purpose determines what is and what is not important</a:t>
            </a:r>
          </a:p>
          <a:p>
            <a:pPr lvl="1"/>
            <a:r>
              <a:rPr lang="en-US" i="1" dirty="0"/>
              <a:t>All abstractions are incomplete and inaccurate – but this is their power and does not limit their usefulness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97456" y="5509999"/>
            <a:ext cx="9310568" cy="134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Many different abstractions of the same thing are possible</a:t>
            </a:r>
          </a:p>
          <a:p>
            <a:pPr lvl="1"/>
            <a:r>
              <a:rPr lang="en-US" sz="2000" i="1" dirty="0"/>
              <a:t>Depending on the purpose for which they are made – The problem solving context explains the source of their intent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F1CD4B-5108-4931-90AC-E73577B9E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913639E-47F7-483D-AA24-977079275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13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645D53-1454-444C-8224-6203834A8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286" y="3177989"/>
            <a:ext cx="3585519" cy="173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8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1449" y="81729"/>
            <a:ext cx="2624814" cy="28989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3955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a conceptual model 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455" y="539551"/>
            <a:ext cx="9542580" cy="2217795"/>
          </a:xfrm>
        </p:spPr>
        <p:txBody>
          <a:bodyPr>
            <a:noAutofit/>
          </a:bodyPr>
          <a:lstStyle/>
          <a:p>
            <a:r>
              <a:rPr lang="en-US" sz="2400" dirty="0"/>
              <a:t>An abstraction of things for the purpose of understanding them</a:t>
            </a:r>
          </a:p>
          <a:p>
            <a:r>
              <a:rPr lang="en-US" sz="2400" dirty="0"/>
              <a:t>Enables dealing with systems that are too complex to understand directly</a:t>
            </a:r>
          </a:p>
          <a:p>
            <a:r>
              <a:rPr lang="en-US" sz="2400" dirty="0"/>
              <a:t>Omits nonessential details making them easier to manipulate than the original entities</a:t>
            </a:r>
          </a:p>
          <a:p>
            <a:pPr lvl="1"/>
            <a:r>
              <a:rPr lang="en-US" sz="2000" i="1" dirty="0"/>
              <a:t>The human mind can cope with only a limited amount of information at one time</a:t>
            </a:r>
          </a:p>
          <a:p>
            <a:pPr lvl="1"/>
            <a:r>
              <a:rPr lang="en-US" sz="2000" i="1" dirty="0"/>
              <a:t>Models reduce complexity by separating out a small number of important things to deal with at a time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97455" y="3077162"/>
            <a:ext cx="11818807" cy="1679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Aids understanding complex systems by enabling visualization and communication of different aspects expressed as individual models (“views”) using precise notations</a:t>
            </a:r>
          </a:p>
          <a:p>
            <a:pPr lvl="1"/>
            <a:r>
              <a:rPr lang="en-US" sz="2000" dirty="0"/>
              <a:t>Communicate an understanding of content, organization and function of a system</a:t>
            </a:r>
          </a:p>
          <a:p>
            <a:pPr lvl="1"/>
            <a:r>
              <a:rPr lang="en-US" sz="2000" dirty="0"/>
              <a:t>Useful for verifying that the system meets requirements</a:t>
            </a:r>
          </a:p>
          <a:p>
            <a:pPr lvl="2"/>
            <a:r>
              <a:rPr lang="en-US" sz="1800" i="1" dirty="0"/>
              <a:t>To be relied on, models must be validated by comparison to the implemented system to assure they accurately represent and document the implemented system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97455" y="5076149"/>
            <a:ext cx="11818806" cy="11837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Serves several purposes</a:t>
            </a:r>
          </a:p>
          <a:p>
            <a:pPr lvl="1"/>
            <a:r>
              <a:rPr lang="en-US" sz="2000" dirty="0"/>
              <a:t>Testing a physical entity before building it</a:t>
            </a:r>
          </a:p>
          <a:p>
            <a:pPr lvl="1"/>
            <a:r>
              <a:rPr lang="en-US" sz="2000" dirty="0"/>
              <a:t>Communicating a shared understanding of the system with stakeholders, users, developers, information system auditors and testers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38EFE-EACB-468E-BC4A-74247F890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43B9CE-AABA-467D-AFCB-84A2EC3F3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5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500026"/>
          </a:xfrm>
        </p:spPr>
        <p:txBody>
          <a:bodyPr/>
          <a:lstStyle/>
          <a:p>
            <a:r>
              <a:rPr lang="en-US" dirty="0"/>
              <a:t>Models help us understand Information Systems… and how to defend them…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70562" y="1828800"/>
            <a:ext cx="10777591" cy="4808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Models</a:t>
            </a:r>
            <a:r>
              <a:rPr lang="en-US" dirty="0"/>
              <a:t> are ways to describe reality</a:t>
            </a:r>
          </a:p>
          <a:p>
            <a:pPr marL="0" indent="0">
              <a:buNone/>
            </a:pPr>
            <a:r>
              <a:rPr lang="en-US" b="1" dirty="0"/>
              <a:t>Model quality </a:t>
            </a:r>
            <a:r>
              <a:rPr lang="en-US" dirty="0"/>
              <a:t>depends on skill of model designers and qualities of the selected model </a:t>
            </a:r>
          </a:p>
          <a:p>
            <a:pPr marL="0" indent="0">
              <a:buNone/>
            </a:pPr>
            <a:r>
              <a:rPr lang="en-US" b="1" dirty="0"/>
              <a:t>Building blocks of models </a:t>
            </a:r>
            <a:r>
              <a:rPr lang="en-US" dirty="0"/>
              <a:t>is a small collection of abstraction mechanisms</a:t>
            </a:r>
          </a:p>
          <a:p>
            <a:pPr lvl="1"/>
            <a:r>
              <a:rPr lang="en-US" dirty="0"/>
              <a:t>Classification</a:t>
            </a:r>
          </a:p>
          <a:p>
            <a:pPr lvl="1"/>
            <a:r>
              <a:rPr lang="en-US" dirty="0"/>
              <a:t>Aggregation</a:t>
            </a:r>
          </a:p>
          <a:p>
            <a:pPr lvl="1"/>
            <a:r>
              <a:rPr lang="en-US" dirty="0"/>
              <a:t>Generalization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Abstractions</a:t>
            </a:r>
            <a:r>
              <a:rPr lang="en-US" dirty="0"/>
              <a:t> help the designer understand, classify, and model reality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246CE0-22F1-4EE1-A3F5-3AF201392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F09340-E5ED-4AB2-995E-1F3277E58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07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6786" y="-1"/>
            <a:ext cx="2195357" cy="64119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66786" y="6477991"/>
            <a:ext cx="210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Database design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259" y="212942"/>
            <a:ext cx="92716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Conceptual models of information system design and development…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4FFBF67-D85F-4FF1-838E-2BBBF1309E56}"/>
              </a:ext>
            </a:extLst>
          </p:cNvPr>
          <p:cNvGrpSpPr/>
          <p:nvPr/>
        </p:nvGrpSpPr>
        <p:grpSpPr>
          <a:xfrm>
            <a:off x="1391055" y="1846125"/>
            <a:ext cx="6796715" cy="4262850"/>
            <a:chOff x="3774332" y="1836397"/>
            <a:chExt cx="5327838" cy="334158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14122A5-24B6-47CA-8ED8-482440FEC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74332" y="1836397"/>
              <a:ext cx="5327838" cy="334158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D788BC5-FCB2-4D09-8A2A-E560FA50FA86}"/>
                </a:ext>
              </a:extLst>
            </p:cNvPr>
            <p:cNvSpPr txBox="1"/>
            <p:nvPr/>
          </p:nvSpPr>
          <p:spPr>
            <a:xfrm>
              <a:off x="6096000" y="3205977"/>
              <a:ext cx="15564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SDLC</a:t>
              </a:r>
            </a:p>
          </p:txBody>
        </p:sp>
      </p:grp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7319F76-B0C0-4253-A91C-A855887E1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B89D02-2076-4F76-93D4-7AF17B2CF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en-US" dirty="0"/>
              <a:t>Models help us understand enterprise information systems and their security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1DF733-0095-4D7D-9808-6D8A3B14646E}"/>
              </a:ext>
            </a:extLst>
          </p:cNvPr>
          <p:cNvGrpSpPr/>
          <p:nvPr/>
        </p:nvGrpSpPr>
        <p:grpSpPr>
          <a:xfrm>
            <a:off x="4141714" y="1359233"/>
            <a:ext cx="4821382" cy="5235442"/>
            <a:chOff x="-279477" y="1362114"/>
            <a:chExt cx="4821382" cy="523544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447" y="1362114"/>
              <a:ext cx="3306317" cy="441021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-279477" y="5699231"/>
              <a:ext cx="48213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The Open Data Group Architecture Framework </a:t>
              </a:r>
            </a:p>
            <a:p>
              <a:pPr algn="ctr"/>
              <a:r>
                <a:rPr lang="en-US" sz="1600" dirty="0"/>
                <a:t>(TOGAF) Version 9.2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6320557"/>
              <a:ext cx="440990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https://www.opengroup.org/architecture/togaf91/downloads.htm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3626BA2-C7D5-48A4-98FB-AC0DAAE6D9F8}"/>
              </a:ext>
            </a:extLst>
          </p:cNvPr>
          <p:cNvGrpSpPr/>
          <p:nvPr/>
        </p:nvGrpSpPr>
        <p:grpSpPr>
          <a:xfrm>
            <a:off x="8387914" y="2086177"/>
            <a:ext cx="3885902" cy="4508498"/>
            <a:chOff x="8387914" y="2086177"/>
            <a:chExt cx="3885902" cy="450849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7914" y="2086177"/>
              <a:ext cx="3561668" cy="294053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488754" y="5677388"/>
              <a:ext cx="37850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Sherwood Applied Business Security Architecture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075067" y="6317676"/>
              <a:ext cx="241591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http://www.sabsa.org/white_paper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F00E1A4-3436-49E5-A88A-EA050862FF5E}"/>
              </a:ext>
            </a:extLst>
          </p:cNvPr>
          <p:cNvGrpSpPr/>
          <p:nvPr/>
        </p:nvGrpSpPr>
        <p:grpSpPr>
          <a:xfrm>
            <a:off x="9728" y="1975270"/>
            <a:ext cx="4014618" cy="4740585"/>
            <a:chOff x="4081978" y="1829355"/>
            <a:chExt cx="4014618" cy="474058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81978" y="1829355"/>
              <a:ext cx="4014618" cy="342446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262427" y="5677388"/>
              <a:ext cx="346948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Horatio </a:t>
              </a:r>
              <a:r>
                <a:rPr lang="en-US" sz="1600" dirty="0" err="1"/>
                <a:t>Huxham’s</a:t>
              </a:r>
              <a:r>
                <a:rPr lang="en-US" sz="1600" dirty="0"/>
                <a:t> BITS</a:t>
              </a:r>
            </a:p>
            <a:p>
              <a:pPr algn="ctr"/>
              <a:endParaRPr lang="en-US" sz="1200" dirty="0">
                <a:hlinkClick r:id="rId6"/>
              </a:endParaRPr>
            </a:p>
            <a:p>
              <a:pPr algn="ctr"/>
              <a:r>
                <a:rPr lang="en-US" sz="1200" dirty="0"/>
                <a:t>https://en.wikipedia.org/wiki/Enterprise_information_security_architecture</a:t>
              </a:r>
            </a:p>
          </p:txBody>
        </p: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CCAE3BC-E290-4169-8689-DCD8D864E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EA88EB-9CD7-4A98-8CA0-4CCC5ADC0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6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839" y="0"/>
            <a:ext cx="8066815" cy="68851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5772" y="66969"/>
            <a:ext cx="10110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Wikipedia: </a:t>
            </a:r>
            <a:r>
              <a:rPr lang="en-US" sz="1400" dirty="0">
                <a:hlinkClick r:id="rId4"/>
              </a:rPr>
              <a:t>https://en.wikipedia.org/wiki/Enterprise_information_security_architecture</a:t>
            </a:r>
            <a:r>
              <a:rPr lang="en-US" sz="1400" dirty="0"/>
              <a:t>, accessed 2017-1-19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5521" y="2048259"/>
            <a:ext cx="3909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Enterprise architecture consists of: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Business Architecture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Information Architecture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Technology Architecture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Security Architecture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BAB9EB-9FD6-4ACF-9BFD-59ED524DB897}"/>
              </a:ext>
            </a:extLst>
          </p:cNvPr>
          <p:cNvSpPr txBox="1"/>
          <p:nvPr/>
        </p:nvSpPr>
        <p:spPr>
          <a:xfrm>
            <a:off x="256354" y="4947814"/>
            <a:ext cx="34694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Horatio </a:t>
            </a:r>
            <a:r>
              <a:rPr lang="en-US" sz="1600" dirty="0" err="1"/>
              <a:t>Huxham’s</a:t>
            </a:r>
            <a:r>
              <a:rPr lang="en-US" sz="1600" dirty="0"/>
              <a:t> BITS</a:t>
            </a:r>
          </a:p>
          <a:p>
            <a:pPr algn="ctr"/>
            <a:endParaRPr lang="en-US" sz="1200" dirty="0">
              <a:hlinkClick r:id="rId4"/>
            </a:endParaRPr>
          </a:p>
          <a:p>
            <a:pPr algn="ctr"/>
            <a:r>
              <a:rPr lang="en-US" sz="1200" dirty="0"/>
              <a:t>https://en.wikipedia.org/wiki/Enterprise_information_security_architecture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5CBDB9-BFAD-423F-8610-350EF93A4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54A023-BFD0-451F-954A-9575412AB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0"/>
            <a:ext cx="6447817" cy="6676058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4FC370-4D69-4CC4-860E-1C353FE76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5E2E371-C57D-4369-89D6-9A1D23E07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63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49" y="1463675"/>
            <a:ext cx="11999675" cy="4351338"/>
          </a:xfrm>
        </p:spPr>
        <p:txBody>
          <a:bodyPr>
            <a:normAutofit fontScale="70000" lnSpcReduction="20000"/>
          </a:bodyPr>
          <a:lstStyle/>
          <a:p>
            <a:r>
              <a:rPr lang="en-US" sz="4000" dirty="0"/>
              <a:t>Threat Modeling Exercise</a:t>
            </a:r>
          </a:p>
          <a:p>
            <a:r>
              <a:rPr lang="en-US" sz="4000" dirty="0"/>
              <a:t>Information Systems – some definitions</a:t>
            </a:r>
          </a:p>
          <a:p>
            <a:r>
              <a:rPr lang="en-US" sz="4000" dirty="0"/>
              <a:t>Conceptual models of information systems</a:t>
            </a:r>
          </a:p>
          <a:p>
            <a:r>
              <a:rPr lang="en-US" sz="4000" dirty="0"/>
              <a:t>NIST Risk Management Framework</a:t>
            </a:r>
          </a:p>
          <a:p>
            <a:r>
              <a:rPr lang="en-US" sz="4000" dirty="0"/>
              <a:t>FIPS 199 Security Categorization</a:t>
            </a:r>
          </a:p>
          <a:p>
            <a:r>
              <a:rPr lang="en-US" sz="4000" dirty="0"/>
              <a:t>Transforming qualitative risk assessment into quantitative risk assessment</a:t>
            </a:r>
          </a:p>
          <a:p>
            <a:r>
              <a:rPr lang="en-US" sz="4000" dirty="0"/>
              <a:t>FedRAMP System Security Plan – overview</a:t>
            </a:r>
          </a:p>
          <a:p>
            <a:pPr lvl="1"/>
            <a:r>
              <a:rPr lang="en-US" sz="3600" dirty="0"/>
              <a:t>NIST 800-53 Security controls </a:t>
            </a:r>
          </a:p>
          <a:p>
            <a:pPr lvl="1"/>
            <a:r>
              <a:rPr lang="en-US" sz="3600" dirty="0"/>
              <a:t>Role of FIPS 199 in selecting a security control baseline</a:t>
            </a:r>
          </a:p>
          <a:p>
            <a:pPr lvl="1"/>
            <a:r>
              <a:rPr lang="en-US" sz="3600" dirty="0"/>
              <a:t>NIST 800-18 classification of security control families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78C9D-16D0-4FBC-A33D-6D6400969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5F1420-8661-4198-AAC8-7BAD7BF79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001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373" y="177990"/>
            <a:ext cx="8210627" cy="65860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Business Architecture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963" y="1392482"/>
            <a:ext cx="2809524" cy="1971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496" y="4235103"/>
            <a:ext cx="3456381" cy="185716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F95F84-8E9E-4DBD-989E-4CB36D255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8D11CB-DBF4-4E88-8E29-4A45B02A1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84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48"/>
            <a:ext cx="51054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Information Architecture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2" y="1329811"/>
            <a:ext cx="3748414" cy="4989665"/>
          </a:xfrm>
          <a:prstGeom prst="rect">
            <a:avLst/>
          </a:prstGeom>
        </p:spPr>
      </p:pic>
      <p:sp>
        <p:nvSpPr>
          <p:cNvPr id="19" name="Flowchart: Connector 18"/>
          <p:cNvSpPr/>
          <p:nvPr/>
        </p:nvSpPr>
        <p:spPr>
          <a:xfrm>
            <a:off x="2424418" y="2965998"/>
            <a:ext cx="933475" cy="944545"/>
          </a:xfrm>
          <a:prstGeom prst="flowChartConnector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2830711" y="3334081"/>
            <a:ext cx="1980460" cy="2171780"/>
            <a:chOff x="2830711" y="3334081"/>
            <a:chExt cx="1980460" cy="2171780"/>
          </a:xfrm>
        </p:grpSpPr>
        <p:sp>
          <p:nvSpPr>
            <p:cNvPr id="8" name="TextBox 7"/>
            <p:cNvSpPr txBox="1"/>
            <p:nvPr/>
          </p:nvSpPr>
          <p:spPr>
            <a:xfrm>
              <a:off x="3402387" y="4921086"/>
              <a:ext cx="13866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u="sng" dirty="0">
                  <a:solidFill>
                    <a:srgbClr val="C00000"/>
                  </a:solidFill>
                  <a:uFill>
                    <a:solidFill>
                      <a:srgbClr val="FFFF00"/>
                    </a:solidFill>
                  </a:uFill>
                </a:rPr>
                <a:t>Application</a:t>
              </a:r>
            </a:p>
            <a:p>
              <a:pPr algn="ctr"/>
              <a:r>
                <a:rPr lang="en-US" sz="1600" b="1" u="sng" dirty="0">
                  <a:solidFill>
                    <a:srgbClr val="C00000"/>
                  </a:solidFill>
                  <a:uFill>
                    <a:solidFill>
                      <a:srgbClr val="FFFF00"/>
                    </a:solidFill>
                  </a:uFill>
                </a:rPr>
                <a:t>Architecture</a:t>
              </a: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2830711" y="3334081"/>
              <a:ext cx="1980460" cy="1558527"/>
              <a:chOff x="2830711" y="3334081"/>
              <a:chExt cx="1980460" cy="1558527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3424499" y="3334081"/>
                <a:ext cx="13866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u="sng" dirty="0">
                    <a:solidFill>
                      <a:srgbClr val="C00000"/>
                    </a:solidFill>
                    <a:uFill>
                      <a:solidFill>
                        <a:srgbClr val="FFFF00"/>
                      </a:solidFill>
                    </a:uFill>
                  </a:rPr>
                  <a:t>Data</a:t>
                </a:r>
                <a:r>
                  <a:rPr lang="en-US" sz="1600" dirty="0">
                    <a:solidFill>
                      <a:srgbClr val="C00000"/>
                    </a:solidFill>
                  </a:rPr>
                  <a:t> </a:t>
                </a:r>
                <a:r>
                  <a:rPr lang="en-US" sz="1600" b="1" u="sng" dirty="0">
                    <a:solidFill>
                      <a:srgbClr val="C00000"/>
                    </a:solidFill>
                    <a:uFill>
                      <a:solidFill>
                        <a:srgbClr val="FFFF00"/>
                      </a:solidFill>
                    </a:uFill>
                  </a:rPr>
                  <a:t>Architecture</a:t>
                </a: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 flipV="1">
                <a:off x="3687753" y="3874836"/>
                <a:ext cx="384884" cy="305279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>
                <a:endCxn id="8" idx="0"/>
              </p:cNvCxnSpPr>
              <p:nvPr/>
            </p:nvCxnSpPr>
            <p:spPr>
              <a:xfrm>
                <a:off x="3707920" y="4634349"/>
                <a:ext cx="387803" cy="258259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lowchart: Connector 19"/>
              <p:cNvSpPr/>
              <p:nvPr/>
            </p:nvSpPr>
            <p:spPr>
              <a:xfrm>
                <a:off x="2830711" y="3970835"/>
                <a:ext cx="933475" cy="913460"/>
              </a:xfrm>
              <a:prstGeom prst="flowChartConnector">
                <a:avLst/>
              </a:prstGeom>
              <a:noFill/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Flowchart: Connector 20"/>
          <p:cNvSpPr/>
          <p:nvPr/>
        </p:nvSpPr>
        <p:spPr>
          <a:xfrm>
            <a:off x="2424417" y="4956370"/>
            <a:ext cx="933475" cy="913460"/>
          </a:xfrm>
          <a:prstGeom prst="flowChartConnector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395" y="4247"/>
            <a:ext cx="7550605" cy="6376889"/>
          </a:xfrm>
          <a:prstGeom prst="rect">
            <a:avLst/>
          </a:prstGeom>
        </p:spPr>
      </p:pic>
      <p:sp>
        <p:nvSpPr>
          <p:cNvPr id="31" name="Flowchart: Process 30"/>
          <p:cNvSpPr/>
          <p:nvPr/>
        </p:nvSpPr>
        <p:spPr>
          <a:xfrm>
            <a:off x="7847763" y="1728316"/>
            <a:ext cx="2974312" cy="3244680"/>
          </a:xfrm>
          <a:prstGeom prst="flowChartProcess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Process 31"/>
          <p:cNvSpPr/>
          <p:nvPr/>
        </p:nvSpPr>
        <p:spPr>
          <a:xfrm>
            <a:off x="4693987" y="1728316"/>
            <a:ext cx="3131663" cy="3244680"/>
          </a:xfrm>
          <a:prstGeom prst="flowChartProcess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Process 32"/>
          <p:cNvSpPr/>
          <p:nvPr/>
        </p:nvSpPr>
        <p:spPr>
          <a:xfrm>
            <a:off x="10822075" y="1728367"/>
            <a:ext cx="1369925" cy="3244680"/>
          </a:xfrm>
          <a:prstGeom prst="flowChartProcess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6EA76B-C5A5-4A5E-A72A-DAF30CD99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DED88-E138-4E64-A515-9BC1EFD05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4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31" grpId="0" animBg="1"/>
      <p:bldP spid="32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32" y="1017540"/>
            <a:ext cx="11828736" cy="51642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B4093B4-322C-4855-9182-A01AFC876C24}"/>
              </a:ext>
            </a:extLst>
          </p:cNvPr>
          <p:cNvSpPr/>
          <p:nvPr/>
        </p:nvSpPr>
        <p:spPr>
          <a:xfrm>
            <a:off x="297679" y="160666"/>
            <a:ext cx="4829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Information Architecture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9A7B99-EFCF-4E7D-919C-7832F6CDC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E00DC0-36FE-4E2A-AB92-DD2DE2163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429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en-US" i="1" dirty="0"/>
              <a:t>Conceptual models of Information Systems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87" y="1052186"/>
            <a:ext cx="4639726" cy="50444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1724" y="6086074"/>
            <a:ext cx="1695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Content &amp; Structure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10727" y="6086074"/>
            <a:ext cx="138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Function &amp; Use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609" y="1874094"/>
            <a:ext cx="5834423" cy="304783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132C86-3A5C-4F4A-8634-FC1403E13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0EA186-9263-4434-912A-6475387B3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2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C6ED3-EE4B-4E8D-A4C1-0B6C66FA7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1556460" cy="1325563"/>
          </a:xfrm>
        </p:spPr>
        <p:txBody>
          <a:bodyPr/>
          <a:lstStyle/>
          <a:p>
            <a:r>
              <a:rPr lang="en-US" dirty="0"/>
              <a:t>In-Class Exercise: Draw an N-Tier Architecture for a Web-Based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61C2C-8B64-45DE-9E0E-71BDF5521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523"/>
            <a:ext cx="10515600" cy="4351338"/>
          </a:xfrm>
        </p:spPr>
        <p:txBody>
          <a:bodyPr/>
          <a:lstStyle/>
          <a:p>
            <a:r>
              <a:rPr lang="en-US" dirty="0"/>
              <a:t>Consider the purpose and contents of a web-based system for managing the data of public utilities for a small town</a:t>
            </a:r>
          </a:p>
          <a:p>
            <a:r>
              <a:rPr lang="en-US" dirty="0"/>
              <a:t>Identify who the users are</a:t>
            </a:r>
          </a:p>
          <a:p>
            <a:r>
              <a:rPr lang="en-US" dirty="0"/>
              <a:t>Using what you learned in the video, draw an N-Tier Architecture for the web-based system</a:t>
            </a:r>
          </a:p>
          <a:p>
            <a:pPr marL="457200" lvl="1" indent="0">
              <a:buNone/>
            </a:pPr>
            <a:r>
              <a:rPr lang="en-US" dirty="0">
                <a:hlinkClick r:id="rId3"/>
              </a:rPr>
              <a:t>https://app.diagrams.net/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80CE0-1511-4A07-8D44-9D66F54B4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051051-BBAF-45F4-B6BD-1F47A1306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54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49" y="1463675"/>
            <a:ext cx="11999675" cy="4351338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Threat Modeling Exercise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Information Systems – some definitions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Conceptual models of information systems</a:t>
            </a:r>
          </a:p>
          <a:p>
            <a:r>
              <a:rPr lang="en-US" sz="4000" dirty="0"/>
              <a:t>NIST Risk Management Framework</a:t>
            </a:r>
          </a:p>
          <a:p>
            <a:r>
              <a:rPr lang="en-US" sz="4000" dirty="0"/>
              <a:t>FIPS 199 Security Categorization</a:t>
            </a:r>
          </a:p>
          <a:p>
            <a:r>
              <a:rPr lang="en-US" sz="4000" dirty="0"/>
              <a:t>Transforming qualitative risk assessment into quantitative risk assessment</a:t>
            </a:r>
          </a:p>
          <a:p>
            <a:r>
              <a:rPr lang="en-US" sz="4000" dirty="0"/>
              <a:t>FedRAMP System Security Plan – overview</a:t>
            </a:r>
          </a:p>
          <a:p>
            <a:pPr lvl="1"/>
            <a:r>
              <a:rPr lang="en-US" sz="3600" dirty="0"/>
              <a:t>NIST 800-53 Security controls </a:t>
            </a:r>
          </a:p>
          <a:p>
            <a:pPr lvl="1"/>
            <a:r>
              <a:rPr lang="en-US" sz="3600" dirty="0"/>
              <a:t>Role of FIPS 199 in selecting a security control baseline</a:t>
            </a:r>
          </a:p>
          <a:p>
            <a:pPr lvl="1"/>
            <a:r>
              <a:rPr lang="en-US" sz="3600" dirty="0"/>
              <a:t>NIST 800-18 classification of security control families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78C9D-16D0-4FBC-A33D-6D6400969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5F1420-8661-4198-AAC8-7BAD7BF79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362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NIST Risk Management Framework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9992" y="111966"/>
            <a:ext cx="3128632" cy="490054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582" y="1569973"/>
            <a:ext cx="7608616" cy="38697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EA5B9-A956-449B-9B84-65585BCD2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0883D-018D-4D58-A066-2B79C70B0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00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NIST Risk Management Framework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663" y="1325563"/>
            <a:ext cx="7887419" cy="5186516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76CA5E-8FC6-4D8F-999F-F5FA0641F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2040E-DAE0-449D-929F-02C6822FD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22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NIST Risk Management Framework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62468"/>
            <a:ext cx="7124123" cy="370804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701636" y="1700654"/>
            <a:ext cx="1712422" cy="105917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5A7B32-A1D9-43D6-8735-55C28FFE88DC}"/>
              </a:ext>
            </a:extLst>
          </p:cNvPr>
          <p:cNvGrpSpPr/>
          <p:nvPr/>
        </p:nvGrpSpPr>
        <p:grpSpPr>
          <a:xfrm>
            <a:off x="3039679" y="1241020"/>
            <a:ext cx="8701606" cy="5058518"/>
            <a:chOff x="3039679" y="1241020"/>
            <a:chExt cx="8701606" cy="505851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5694" y="1241020"/>
              <a:ext cx="3935591" cy="5058518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EFF79DA-227D-47C4-A58B-B2D916931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9679" y="3141580"/>
              <a:ext cx="6730567" cy="2987299"/>
            </a:xfrm>
            <a:prstGeom prst="rect">
              <a:avLst/>
            </a:prstGeom>
          </p:spPr>
        </p:pic>
      </p:grp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D8C88CF-7C02-4906-BBB9-9F848A0F0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AF3220D-20FC-4045-931D-D8523FB9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26"/>
            <a:ext cx="12192000" cy="1400418"/>
          </a:xfrm>
        </p:spPr>
        <p:txBody>
          <a:bodyPr>
            <a:noAutofit/>
          </a:bodyPr>
          <a:lstStyle/>
          <a:p>
            <a:pPr algn="l"/>
            <a:r>
              <a:rPr lang="en-US" sz="4000" b="1" dirty="0"/>
              <a:t>FIPS 199</a:t>
            </a:r>
            <a:r>
              <a:rPr lang="en-US" sz="4000" dirty="0"/>
              <a:t>: </a:t>
            </a:r>
            <a:r>
              <a:rPr lang="en-US" sz="4000" u="sng" dirty="0"/>
              <a:t>Qualitative risk assessmen</a:t>
            </a:r>
            <a:r>
              <a:rPr lang="en-US" sz="4000" dirty="0"/>
              <a:t>t based on security objectives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2814" y="834189"/>
            <a:ext cx="6653048" cy="58270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079" y="1408944"/>
            <a:ext cx="3767004" cy="48685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2E1A28-51E3-4639-87ED-4AA7C1136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991445-F968-44DF-8644-E3523016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83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F817-C5A9-469D-8298-710822BE5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>
                <a:hlinkClick r:id="rId3"/>
              </a:rPr>
              <a:t>Automotive Security </a:t>
            </a:r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631AC-DAAA-44E2-B7AB-20E414F70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9305"/>
            <a:ext cx="10515600" cy="4917658"/>
          </a:xfrm>
        </p:spPr>
        <p:txBody>
          <a:bodyPr/>
          <a:lstStyle/>
          <a:p>
            <a:pPr marL="0" indent="0">
              <a:buNone/>
            </a:pPr>
            <a:r>
              <a:rPr lang="en-US" u="sng" dirty="0">
                <a:hlinkClick r:id="rId4"/>
              </a:rPr>
              <a:t>https://www.youtube.com/watch?v=MK0SrxBC1xs</a:t>
            </a:r>
            <a:endParaRPr lang="en-US" u="sng" dirty="0"/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r>
              <a:rPr lang="en-US" dirty="0"/>
              <a:t>Modern cars are computer networks on wheels, with most have many computers that control various aspects of the car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Two hackers developed a tool that can hijack a Jeep over the internet. WIRED senior writer Andy Greenberg takes the SUV for a spin on the highway while the hackers attack it from miles away.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2AA94A-ADB3-4E58-AA16-4ACD9BA09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4596 - Information Systems Integration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095EA7-1D90-478D-9F7E-8859FF894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0A88-6ED8-4E6F-9C4D-937DAE3E44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918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What are the security categorizations of these datasets?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58" y="1325563"/>
            <a:ext cx="10653790" cy="458227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F2820C-7107-4E35-A808-84263D6B5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95378F-1564-4297-9D2E-E727A6861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74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90" y="-18249"/>
            <a:ext cx="12173310" cy="803538"/>
          </a:xfrm>
        </p:spPr>
        <p:txBody>
          <a:bodyPr>
            <a:noAutofit/>
          </a:bodyPr>
          <a:lstStyle/>
          <a:p>
            <a:pPr algn="l"/>
            <a:r>
              <a:rPr lang="en-US" sz="2800" b="1" dirty="0"/>
              <a:t>FIPS Pub 199 Standards for Security Categorization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89193-0E86-4CFE-9A43-E73A8D27FD7C}" type="slidenum">
              <a:rPr lang="en-US" smtClean="0"/>
              <a:t>31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84007" y="1546846"/>
            <a:ext cx="9593406" cy="4615965"/>
            <a:chOff x="89778" y="2472857"/>
            <a:chExt cx="8071102" cy="388349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931" y="2472857"/>
              <a:ext cx="7736200" cy="109038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778" y="4265256"/>
              <a:ext cx="8071102" cy="209109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9778" y="3809833"/>
              <a:ext cx="7193066" cy="283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Example with multiple information types: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7430813" y="233705"/>
            <a:ext cx="46560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Low: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Limited adverse effect </a:t>
            </a:r>
          </a:p>
          <a:p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Medium: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Serious adverse effect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High: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Severe or catastrophic adverse effect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87847" y="3710352"/>
            <a:ext cx="2543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 MODERATE rating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669520" y="4677691"/>
            <a:ext cx="2543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 LOW rating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680022" y="5705583"/>
            <a:ext cx="20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 MODERATE rating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549806" y="4035736"/>
            <a:ext cx="8050924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12" idx="2"/>
          </p:cNvCxnSpPr>
          <p:nvPr/>
        </p:nvCxnSpPr>
        <p:spPr>
          <a:xfrm>
            <a:off x="3954520" y="5036153"/>
            <a:ext cx="6986752" cy="1087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271344" y="6058872"/>
            <a:ext cx="8329386" cy="16043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C4C22-E123-4FC1-A6CB-4C2C0E606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</p:spTree>
    <p:extLst>
      <p:ext uri="{BB962C8B-B14F-4D97-AF65-F5344CB8AC3E}">
        <p14:creationId xmlns:p14="http://schemas.microsoft.com/office/powerpoint/2010/main" val="73313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What is the overall impact ratings of the datasets?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70" y="1325563"/>
            <a:ext cx="10468023" cy="451015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34A48-B126-4E13-B69A-B2246BE4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0915F0-1A48-4B69-BF79-69259C67D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190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What is the overall Information System impact rating?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BC6AAB-962D-49E1-BA4D-967DF936C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180" y="1409999"/>
            <a:ext cx="10473836" cy="45114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21" y="1009479"/>
            <a:ext cx="11128443" cy="536991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D534F-CB97-46DF-BFEB-F10315A06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53D97-7D00-4D45-BAF9-12E79C943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8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How would you transform these ordinal impact ratings into quantitative risk measures?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213" y="1325563"/>
            <a:ext cx="10350230" cy="499439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D534F-CB97-46DF-BFEB-F10315A06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53D97-7D00-4D45-BAF9-12E79C943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0815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en-US" dirty="0"/>
              <a:t>How would you quantify risk to prioritize asset types for cost-effective information security protection?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41" y="1839075"/>
            <a:ext cx="10062964" cy="421240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8A075-50B7-4856-8A11-73EE5987B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491EB-2E78-43B2-82FC-5FC743273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859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 dirty="0"/>
              <a:t>Hint: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691" y="478558"/>
            <a:ext cx="4517841" cy="5862173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340" y="988115"/>
            <a:ext cx="4897529" cy="149068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EDF6A7-59AB-407F-BBE2-92638F480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C87D0-B8D3-4A0F-82FF-7C530086C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6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5760"/>
            <a:ext cx="12192001" cy="1519261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Transformation of ordinal qualitative risk categories to interval quantitative risk measures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89193-0E86-4CFE-9A43-E73A8D27FD7C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601" y="1351322"/>
            <a:ext cx="10169275" cy="30981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84997" y="5775013"/>
            <a:ext cx="9625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NIST SP 800-100 “Information Security Handbook: A Guide for Managers”, page 99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42899" y="4636221"/>
            <a:ext cx="6642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Requires the risk analyst to contribute additional information to move ordinal onto interval scale…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CBA84-AE50-472C-9036-1CAEB48D8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</p:spTree>
    <p:extLst>
      <p:ext uri="{BB962C8B-B14F-4D97-AF65-F5344CB8AC3E}">
        <p14:creationId xmlns:p14="http://schemas.microsoft.com/office/powerpoint/2010/main" val="33275087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965770"/>
          </a:xfrm>
        </p:spPr>
        <p:txBody>
          <a:bodyPr>
            <a:normAutofit/>
          </a:bodyPr>
          <a:lstStyle/>
          <a:p>
            <a:r>
              <a:rPr lang="en-US" dirty="0"/>
              <a:t>Solution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280" y="4017086"/>
            <a:ext cx="7435065" cy="2646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143" y="0"/>
            <a:ext cx="7436857" cy="39401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11F036-CCDC-4656-AD59-D879C5B54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56" y="1107569"/>
            <a:ext cx="4342680" cy="18175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9D07FC-9F6E-4029-8E30-42D4C43E93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55" y="3424136"/>
            <a:ext cx="4342680" cy="13249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E0E7CE-693B-4348-A8BC-131D6FCA5269}"/>
              </a:ext>
            </a:extLst>
          </p:cNvPr>
          <p:cNvSpPr txBox="1"/>
          <p:nvPr/>
        </p:nvSpPr>
        <p:spPr>
          <a:xfrm>
            <a:off x="1973874" y="2941414"/>
            <a:ext cx="807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CCE9D8-A0E5-4326-9D8A-3DBF31FBB868}"/>
              </a:ext>
            </a:extLst>
          </p:cNvPr>
          <p:cNvSpPr txBox="1"/>
          <p:nvPr/>
        </p:nvSpPr>
        <p:spPr>
          <a:xfrm>
            <a:off x="1973874" y="5248120"/>
            <a:ext cx="807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= ? 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4C8DA4C-D241-414E-9CE4-EF6CAB331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F808DE3-EC98-4BCC-B4A9-6AF6B4FCB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9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b="1" dirty="0"/>
              <a:t>How do we use security categorization to select security controls?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62468"/>
            <a:ext cx="5943601" cy="3093596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231178" y="1815785"/>
            <a:ext cx="1439782" cy="89053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C903AD-BDA8-49A9-84D1-4ADA770DA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119" y="1325563"/>
            <a:ext cx="3529890" cy="44870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2630" y="2801380"/>
            <a:ext cx="3035379" cy="3983935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C554F67-F57E-4FF6-9421-5EB242A67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A2214D6-6951-4F07-9C15-84F2FDAD9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2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C7D49-FAD6-41AF-B4F1-CBF39D975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/>
              <a:t>University of Washington Security Cards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2DF21-314B-41C8-8E62-0CACFB58E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673" y="1253331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A security threat brainstorming activity – find threat modeling cards </a:t>
            </a:r>
            <a:r>
              <a:rPr lang="en-US" dirty="0">
                <a:hlinkClick r:id="rId3"/>
              </a:rPr>
              <a:t>here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http://securitycards.cs.washington.edu/cards.html</a:t>
            </a:r>
            <a:endParaRPr lang="en-US" dirty="0"/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dirty="0"/>
              <a:t>Break up into teams:</a:t>
            </a:r>
          </a:p>
          <a:p>
            <a:pPr lvl="1"/>
            <a:r>
              <a:rPr lang="en-US" dirty="0"/>
              <a:t>Pretend you are security professionals </a:t>
            </a:r>
          </a:p>
          <a:p>
            <a:pPr lvl="2"/>
            <a:r>
              <a:rPr lang="en-US" dirty="0"/>
              <a:t>A car company tasked you with thinking through the security implications of the modern car computer systems</a:t>
            </a:r>
          </a:p>
          <a:p>
            <a:pPr lvl="1"/>
            <a:r>
              <a:rPr lang="en-US" dirty="0"/>
              <a:t>Start with the </a:t>
            </a:r>
            <a:r>
              <a:rPr lang="en-US" dirty="0">
                <a:hlinkClick r:id="rId4"/>
              </a:rPr>
              <a:t>blue suit of cards (“Human Impact”)</a:t>
            </a:r>
            <a:r>
              <a:rPr lang="en-US" dirty="0"/>
              <a:t>, consider what impacts to people would result if an attacker misused modern car systems like the attack you just witnessed</a:t>
            </a:r>
          </a:p>
          <a:p>
            <a:pPr lvl="2"/>
            <a:r>
              <a:rPr lang="en-US" dirty="0"/>
              <a:t>Either think about one car, or think about the entire car product line</a:t>
            </a:r>
          </a:p>
          <a:p>
            <a:pPr lvl="2"/>
            <a:r>
              <a:rPr lang="en-US" dirty="0"/>
              <a:t>Rank order the cards from most relevant</a:t>
            </a:r>
          </a:p>
          <a:p>
            <a:pPr lvl="2"/>
            <a:r>
              <a:rPr lang="en-US" dirty="0"/>
              <a:t>Explain your 3 top choices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E58739-4AE1-4842-B54F-3A876EF4E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4596 - Information Systems Integration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56B464-D7D4-440F-8897-971B355E3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0A88-6ED8-4E6F-9C4D-937DAE3E442F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1DF949-C048-3F82-25F1-068324FDF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7125" y="5226734"/>
            <a:ext cx="768667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808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49" y="1463675"/>
            <a:ext cx="11999675" cy="4351338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Information Systems – some definitions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Conceptual models of information systems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NIST Risk Management Framework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FIPS 199 Security Categorization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Transforming qualitative risk assessment into quantitative risk assessment</a:t>
            </a:r>
          </a:p>
          <a:p>
            <a:r>
              <a:rPr lang="en-US" sz="4000" dirty="0"/>
              <a:t>FedRAMP System Security Plan – overview</a:t>
            </a:r>
          </a:p>
          <a:p>
            <a:pPr lvl="1"/>
            <a:r>
              <a:rPr lang="en-US" sz="3600" dirty="0"/>
              <a:t>NIST 800-53 Security controls </a:t>
            </a:r>
          </a:p>
          <a:p>
            <a:pPr lvl="1"/>
            <a:r>
              <a:rPr lang="en-US" sz="3600" dirty="0"/>
              <a:t>Role of FIPS 199 in selecting a security control baseline</a:t>
            </a:r>
          </a:p>
          <a:p>
            <a:pPr lvl="1"/>
            <a:r>
              <a:rPr lang="en-US" sz="3600" dirty="0"/>
              <a:t>NIST 800-18 classification system for security control families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78C9D-16D0-4FBC-A33D-6D6400969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5F1420-8661-4198-AAC8-7BAD7BF79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114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C3218-2026-4CBF-9212-91E25DBB0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402551" cy="1325563"/>
          </a:xfrm>
        </p:spPr>
        <p:txBody>
          <a:bodyPr/>
          <a:lstStyle/>
          <a:p>
            <a:r>
              <a:rPr lang="en-US" dirty="0"/>
              <a:t>System Security Plan (SSP)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F9860-66AE-431C-BDB1-761C72794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DC1AF8-D23C-4630-8A69-4F130263D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41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1586C8-EE4E-481F-BC81-29825E4CAD9A}"/>
              </a:ext>
            </a:extLst>
          </p:cNvPr>
          <p:cNvGrpSpPr/>
          <p:nvPr/>
        </p:nvGrpSpPr>
        <p:grpSpPr>
          <a:xfrm>
            <a:off x="836312" y="1158846"/>
            <a:ext cx="6566239" cy="5364221"/>
            <a:chOff x="595943" y="908971"/>
            <a:chExt cx="8077876" cy="65991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864CF2B-30F7-439F-B607-79571EF02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943" y="908971"/>
              <a:ext cx="4108661" cy="528347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B8ECA3F-BF62-408C-80D9-BD01BA0F4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94534" y="1593579"/>
              <a:ext cx="4127712" cy="526442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6E1423A-00E0-48A4-826A-B39B1B105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03260" y="2230987"/>
              <a:ext cx="4070559" cy="527712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82F5CB8-791F-41F0-AB22-4C6D905152C0}"/>
              </a:ext>
            </a:extLst>
          </p:cNvPr>
          <p:cNvSpPr txBox="1"/>
          <p:nvPr/>
        </p:nvSpPr>
        <p:spPr>
          <a:xfrm>
            <a:off x="7815598" y="679232"/>
            <a:ext cx="38171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FedRAMP = Federal Risk and Authorization Management Program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5DDA33-D8CF-42DB-8919-A69C377C3F00}"/>
              </a:ext>
            </a:extLst>
          </p:cNvPr>
          <p:cNvSpPr txBox="1"/>
          <p:nvPr/>
        </p:nvSpPr>
        <p:spPr>
          <a:xfrm>
            <a:off x="7722951" y="2659895"/>
            <a:ext cx="3630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Unit 02 – System Security Plan (temple.edu)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9854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Information System Security Plan (SSP)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76" y="1804738"/>
            <a:ext cx="6723495" cy="349952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545268" y="1804738"/>
            <a:ext cx="1588987" cy="124002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E1AE3B-2809-4FE0-A0DB-53DDE6C65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32C00-D3A5-4E60-8783-07E7DDE2B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42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B5F689-28F6-4E15-8F2C-290FCD5FBF22}"/>
              </a:ext>
            </a:extLst>
          </p:cNvPr>
          <p:cNvGrpSpPr/>
          <p:nvPr/>
        </p:nvGrpSpPr>
        <p:grpSpPr>
          <a:xfrm>
            <a:off x="7327554" y="1325563"/>
            <a:ext cx="4559645" cy="4350408"/>
            <a:chOff x="595943" y="908971"/>
            <a:chExt cx="8077876" cy="659913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C4AD04D-C7F6-46AF-B1BE-6D8BFE4ED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5943" y="908971"/>
              <a:ext cx="4108661" cy="528347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EE0F81F-A01C-4BC5-99D3-52B8B37B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94534" y="1593579"/>
              <a:ext cx="4127712" cy="526442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A5388E-1BF1-40CF-8C85-CAEBFD72C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03260" y="2230987"/>
              <a:ext cx="4070559" cy="5277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488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7499E4-4D61-4147-98A1-CE239FA71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64216" cy="618366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E837CA-5C91-442B-ACFD-97319B60210C}"/>
              </a:ext>
            </a:extLst>
          </p:cNvPr>
          <p:cNvSpPr/>
          <p:nvPr/>
        </p:nvSpPr>
        <p:spPr>
          <a:xfrm>
            <a:off x="214009" y="1176213"/>
            <a:ext cx="6096122" cy="8082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11ADF05-B7FD-4F38-94B2-CF9711625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3A542F6-37A2-445F-B777-32F4C545C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153297-997D-4FB4-809B-FD2A3CB10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960" y="227770"/>
            <a:ext cx="4673840" cy="603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0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Information System Security Plan (SSP)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62468"/>
            <a:ext cx="6723495" cy="349952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792160" y="1804737"/>
            <a:ext cx="1599309" cy="30022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E1AE3B-2809-4FE0-A0DB-53DDE6C65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32C00-D3A5-4E60-8783-07E7DDE2B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44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B5F689-28F6-4E15-8F2C-290FCD5FBF22}"/>
              </a:ext>
            </a:extLst>
          </p:cNvPr>
          <p:cNvGrpSpPr/>
          <p:nvPr/>
        </p:nvGrpSpPr>
        <p:grpSpPr>
          <a:xfrm>
            <a:off x="7327554" y="1325563"/>
            <a:ext cx="4559645" cy="4350408"/>
            <a:chOff x="595943" y="908971"/>
            <a:chExt cx="8077876" cy="659913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C4AD04D-C7F6-46AF-B1BE-6D8BFE4ED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943" y="908971"/>
              <a:ext cx="4108661" cy="528347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EE0F81F-A01C-4BC5-99D3-52B8B37B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94534" y="1593579"/>
              <a:ext cx="4127712" cy="526442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A5388E-1BF1-40CF-8C85-CAEBFD72C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03260" y="2230987"/>
              <a:ext cx="4070559" cy="5277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083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1DDF5F5-0905-4F69-BFB2-CE70916D2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64216" cy="618366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E837CA-5C91-442B-ACFD-97319B60210C}"/>
              </a:ext>
            </a:extLst>
          </p:cNvPr>
          <p:cNvSpPr/>
          <p:nvPr/>
        </p:nvSpPr>
        <p:spPr>
          <a:xfrm>
            <a:off x="68094" y="6001965"/>
            <a:ext cx="6096122" cy="18169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9DF6ACE-8591-4AA6-8AEF-588A28060B69}"/>
              </a:ext>
            </a:extLst>
          </p:cNvPr>
          <p:cNvSpPr/>
          <p:nvPr/>
        </p:nvSpPr>
        <p:spPr>
          <a:xfrm rot="11761714">
            <a:off x="2354092" y="5963586"/>
            <a:ext cx="1060315" cy="6128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11ADF05-B7FD-4F38-94B2-CF9711625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3A542F6-37A2-445F-B777-32F4C545C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45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39C77D-DAC8-43C7-B503-036E4C72E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6446" y="796834"/>
            <a:ext cx="4028895" cy="51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0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b="1" dirty="0"/>
              <a:t>FIPS 200 </a:t>
            </a:r>
            <a:r>
              <a:rPr lang="en-US" b="1" i="1" dirty="0"/>
              <a:t>Minimum Security Control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625" y="1302617"/>
            <a:ext cx="6087359" cy="478227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Access Control (AC)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Awareness and Training (AT)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Audit and Accountability (AU)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Certification, Accreditation, and Security Assessment (CA)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Configuration Management (CM)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Contingency Planning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Identification and Authentication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Incident Response (IR)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Maintenance (MA)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808221" y="1302617"/>
            <a:ext cx="6383779" cy="4782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10"/>
            </a:pPr>
            <a:r>
              <a:rPr lang="en-US" sz="2400" dirty="0"/>
              <a:t>Media Protection (MP)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sz="2400" dirty="0"/>
              <a:t>Physical and Environmental Protection *PE)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sz="2400" dirty="0"/>
              <a:t>Planning (PL)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sz="2400" dirty="0"/>
              <a:t>Personal Security (PS)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sz="2400" dirty="0"/>
              <a:t>Risk Assessment (RA)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sz="2400" dirty="0"/>
              <a:t>System and Services Acquisition(SA)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sz="2400" dirty="0"/>
              <a:t>System and Communications Protection (SC)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sz="2400" dirty="0"/>
              <a:t>System and Information Integrity (SI)</a:t>
            </a:r>
          </a:p>
          <a:p>
            <a:pPr marL="514350" indent="-514350">
              <a:buFont typeface="+mj-lt"/>
              <a:buAutoNum type="arabicPeriod" startAt="10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FB44-7746-41C3-A2F8-A34E863EED2F}" type="slidenum">
              <a:rPr lang="en-US" smtClean="0"/>
              <a:t>46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5BD1EE7-9A94-455D-8B2C-760A8EA1C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</p:spTree>
    <p:extLst>
      <p:ext uri="{BB962C8B-B14F-4D97-AF65-F5344CB8AC3E}">
        <p14:creationId xmlns:p14="http://schemas.microsoft.com/office/powerpoint/2010/main" val="9684590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NIST Risk Management Framework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23" y="1620559"/>
            <a:ext cx="7003203" cy="361688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570138" y="1963264"/>
            <a:ext cx="1649691" cy="1088985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343137" y="2043392"/>
            <a:ext cx="789494" cy="226244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FB44-7746-41C3-A2F8-A34E863EED2F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7FA2A5-13D1-4B4D-A955-E9E854E4A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828" y="1325563"/>
            <a:ext cx="3566009" cy="479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3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 dirty="0"/>
              <a:t>How do we use FIPS 199 security categorization to select security controls?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62468"/>
            <a:ext cx="5943601" cy="3093596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231178" y="1815785"/>
            <a:ext cx="1439782" cy="89053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C903AD-BDA8-49A9-84D1-4ADA770DA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119" y="1325563"/>
            <a:ext cx="3529890" cy="44870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2630" y="2801380"/>
            <a:ext cx="3035379" cy="3983935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C554F67-F57E-4FF6-9421-5EB242A67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A2214D6-6951-4F07-9C15-84F2FDAD9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276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8234902" y="1469434"/>
            <a:ext cx="3872631" cy="4812646"/>
            <a:chOff x="8093500" y="1501913"/>
            <a:chExt cx="3872631" cy="481264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42903" y="1501913"/>
              <a:ext cx="2123228" cy="287013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66802" y="2031921"/>
              <a:ext cx="1945398" cy="287013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26585" y="2498687"/>
              <a:ext cx="1948610" cy="284589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85234" y="3017615"/>
              <a:ext cx="1936736" cy="285697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93500" y="3489549"/>
              <a:ext cx="1921311" cy="282501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4141" y="134569"/>
            <a:ext cx="4534567" cy="66648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0169" y="196571"/>
            <a:ext cx="3372413" cy="455052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5" name="Rounded Rectangle 14"/>
          <p:cNvSpPr/>
          <p:nvPr/>
        </p:nvSpPr>
        <p:spPr>
          <a:xfrm>
            <a:off x="5910606" y="196571"/>
            <a:ext cx="2088102" cy="49158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FB44-7746-41C3-A2F8-A34E863EED2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973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C7D49-FAD6-41AF-B4F1-CBF39D975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/>
              <a:t>University of Washington Security Cards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2DF21-314B-41C8-8E62-0CACFB58E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673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 security threat brainstorming activity</a:t>
            </a:r>
          </a:p>
          <a:p>
            <a:pPr marL="0" indent="0">
              <a:buNone/>
            </a:pPr>
            <a:endParaRPr lang="en-US" sz="900" dirty="0"/>
          </a:p>
          <a:p>
            <a:pPr lvl="1"/>
            <a:r>
              <a:rPr lang="en-US" dirty="0"/>
              <a:t>Next move onto the </a:t>
            </a:r>
            <a:r>
              <a:rPr lang="en-US" dirty="0">
                <a:hlinkClick r:id="rId3"/>
              </a:rPr>
              <a:t>orange “Adversary Motivation” suit</a:t>
            </a:r>
            <a:endParaRPr lang="en-US" dirty="0"/>
          </a:p>
          <a:p>
            <a:pPr lvl="1"/>
            <a:r>
              <a:rPr lang="en-US" dirty="0"/>
              <a:t>Consider what motivations adversaries might have for attacking modern car systems</a:t>
            </a:r>
          </a:p>
          <a:p>
            <a:pPr lvl="2"/>
            <a:r>
              <a:rPr lang="en-US" dirty="0"/>
              <a:t>Either think about one car, or think about the entire car product line</a:t>
            </a:r>
          </a:p>
          <a:p>
            <a:pPr lvl="2"/>
            <a:r>
              <a:rPr lang="en-US" dirty="0"/>
              <a:t>Rank order the adversary motivations from most relevant to least</a:t>
            </a:r>
          </a:p>
          <a:p>
            <a:pPr lvl="2"/>
            <a:r>
              <a:rPr lang="en-US" dirty="0"/>
              <a:t>Explain your 3 top choices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E58739-4AE1-4842-B54F-3A876EF4E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4596 - Information Systems Integration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56B464-D7D4-440F-8897-971B355E3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0A88-6ED8-4E6F-9C4D-937DAE3E44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8767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811311" y="196571"/>
            <a:ext cx="4305649" cy="5205383"/>
            <a:chOff x="6890460" y="122715"/>
            <a:chExt cx="5160512" cy="623888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41603" y="122715"/>
              <a:ext cx="2509369" cy="339211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97102" y="749113"/>
              <a:ext cx="2299198" cy="339211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58639" y="1300767"/>
              <a:ext cx="2302994" cy="336346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37022" y="1914070"/>
              <a:ext cx="2288960" cy="337655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74045" y="2471833"/>
              <a:ext cx="2270730" cy="333878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90460" y="2966860"/>
              <a:ext cx="2309682" cy="3394736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1171" y="196572"/>
            <a:ext cx="5598768" cy="633593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089775" y="1165128"/>
            <a:ext cx="5401559" cy="20738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FB44-7746-41C3-A2F8-A34E863EED2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6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b="1" i="1" dirty="0"/>
              <a:t>NIST 800-53 Controls are presented alphabetically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625" y="1302617"/>
            <a:ext cx="6087359" cy="478227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Access Control (AC)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Awareness and Training (AT)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Audit and Accountability (AU)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Certification, Accreditation, and Security Assessment (CA)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Configuration Management (CM)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Contingency Planning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Identification and Authentication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Incident Response (IR)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Maintenance (MA)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808221" y="1302617"/>
            <a:ext cx="6383779" cy="4782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10"/>
            </a:pPr>
            <a:r>
              <a:rPr lang="en-US" sz="2400" dirty="0"/>
              <a:t>Media Protection (MP)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sz="2400" dirty="0"/>
              <a:t>Physical and Environmental Protection *PE)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sz="2400" dirty="0"/>
              <a:t>Planning (PL)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sz="2400" dirty="0"/>
              <a:t>Personal Security (PS)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sz="2400" dirty="0"/>
              <a:t>Risk Assessment (RA)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sz="2400" dirty="0"/>
              <a:t>System and Services Acquisition(SA)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sz="2400" dirty="0"/>
              <a:t>System and Communications Protection (SC)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sz="2400" dirty="0"/>
              <a:t>System and Information Integrity (SI)</a:t>
            </a:r>
          </a:p>
          <a:p>
            <a:pPr marL="514350" indent="-514350">
              <a:buFont typeface="+mj-lt"/>
              <a:buAutoNum type="arabicPeriod" startAt="10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FB44-7746-41C3-A2F8-A34E863EED2F}" type="slidenum">
              <a:rPr lang="en-US" smtClean="0"/>
              <a:t>51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5BD1EE7-9A94-455D-8B2C-760A8EA1C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</p:spTree>
    <p:extLst>
      <p:ext uri="{BB962C8B-B14F-4D97-AF65-F5344CB8AC3E}">
        <p14:creationId xmlns:p14="http://schemas.microsoft.com/office/powerpoint/2010/main" val="13140861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2753" y="1465818"/>
            <a:ext cx="3572460" cy="46110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213" y="1047075"/>
            <a:ext cx="8486787" cy="5548078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780147" y="1438692"/>
            <a:ext cx="8333295" cy="2545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FB44-7746-41C3-A2F8-A34E863EED2F}" type="slidenum">
              <a:rPr lang="en-US" smtClean="0"/>
              <a:t>52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1006D7-B167-44FF-A439-54DD962D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b="1" i="1" dirty="0"/>
              <a:t>NIST 800-53 Controls are grouped by “Class”</a:t>
            </a:r>
          </a:p>
        </p:txBody>
      </p:sp>
    </p:spTree>
    <p:extLst>
      <p:ext uri="{BB962C8B-B14F-4D97-AF65-F5344CB8AC3E}">
        <p14:creationId xmlns:p14="http://schemas.microsoft.com/office/powerpoint/2010/main" val="251562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Risk Assessment (RA) Controls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522" y="1227718"/>
            <a:ext cx="10121438" cy="269538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FB44-7746-41C3-A2F8-A34E863EED2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800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RA-1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303" y="0"/>
            <a:ext cx="735522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8288" y="1617094"/>
            <a:ext cx="8613439" cy="362381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FB44-7746-41C3-A2F8-A34E863EED2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87CE00E-4962-4CA7-AC64-90969F795A0B}"/>
              </a:ext>
            </a:extLst>
          </p:cNvPr>
          <p:cNvSpPr txBox="1"/>
          <p:nvPr/>
        </p:nvSpPr>
        <p:spPr>
          <a:xfrm>
            <a:off x="2864203" y="38695"/>
            <a:ext cx="5675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SSP – Control Inventory Example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12F81C3-487B-4186-B4C2-8793EE6E3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681" y="1110081"/>
            <a:ext cx="6383011" cy="45880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AA1403-ECD2-43C2-AE62-A4657FEB6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38" y="1615282"/>
            <a:ext cx="5506943" cy="231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1174"/>
            <a:ext cx="10515600" cy="1325563"/>
          </a:xfrm>
        </p:spPr>
        <p:txBody>
          <a:bodyPr/>
          <a:lstStyle/>
          <a:p>
            <a:r>
              <a:rPr lang="en-US" dirty="0"/>
              <a:t>RA -2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364253" y="0"/>
            <a:ext cx="8461499" cy="6858000"/>
            <a:chOff x="4094066" y="2306373"/>
            <a:chExt cx="4305522" cy="348960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94067" y="2306373"/>
              <a:ext cx="4305521" cy="198130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4066" y="4278248"/>
              <a:ext cx="4305521" cy="1517728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6785" y="1622178"/>
            <a:ext cx="10176091" cy="283669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FB44-7746-41C3-A2F8-A34E863EED2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98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87CE00E-4962-4CA7-AC64-90969F795A0B}"/>
              </a:ext>
            </a:extLst>
          </p:cNvPr>
          <p:cNvSpPr txBox="1"/>
          <p:nvPr/>
        </p:nvSpPr>
        <p:spPr>
          <a:xfrm>
            <a:off x="2864203" y="38695"/>
            <a:ext cx="5675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SSP – Control Inventory 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7E10C0-8FCC-460C-AFC8-FFF5D288699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217" y="1622179"/>
            <a:ext cx="5675971" cy="15822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0C66CA-EBF5-4A9F-9D1F-10145619A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525" y="1046134"/>
            <a:ext cx="6316258" cy="476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8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1174"/>
            <a:ext cx="10515600" cy="1325563"/>
          </a:xfrm>
        </p:spPr>
        <p:txBody>
          <a:bodyPr/>
          <a:lstStyle/>
          <a:p>
            <a:r>
              <a:rPr lang="en-US" dirty="0"/>
              <a:t>RA -3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257800" y="133244"/>
            <a:ext cx="5592452" cy="6574058"/>
            <a:chOff x="5257800" y="763955"/>
            <a:chExt cx="3943553" cy="463573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57800" y="4777361"/>
              <a:ext cx="3873699" cy="6223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7800" y="763955"/>
              <a:ext cx="3943553" cy="4013406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7560" y="1458807"/>
            <a:ext cx="9437213" cy="425383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FB44-7746-41C3-A2F8-A34E863EED2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96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87CE00E-4962-4CA7-AC64-90969F795A0B}"/>
              </a:ext>
            </a:extLst>
          </p:cNvPr>
          <p:cNvSpPr txBox="1"/>
          <p:nvPr/>
        </p:nvSpPr>
        <p:spPr>
          <a:xfrm>
            <a:off x="2864203" y="38695"/>
            <a:ext cx="5675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SSP – Control Inventory Example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9E2AEC-C61C-459D-8841-C4619C5A7B5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217" y="1302080"/>
            <a:ext cx="5981096" cy="269598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FC38F12-7BA5-45CC-955F-0E1603ED4F54}"/>
              </a:ext>
            </a:extLst>
          </p:cNvPr>
          <p:cNvGrpSpPr/>
          <p:nvPr/>
        </p:nvGrpSpPr>
        <p:grpSpPr>
          <a:xfrm>
            <a:off x="6243498" y="769782"/>
            <a:ext cx="5808449" cy="5566779"/>
            <a:chOff x="6243498" y="769782"/>
            <a:chExt cx="4130685" cy="395882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33EFCB2-2EBE-49CE-9C85-10029F202126}"/>
                </a:ext>
              </a:extLst>
            </p:cNvPr>
            <p:cNvGrpSpPr/>
            <p:nvPr/>
          </p:nvGrpSpPr>
          <p:grpSpPr>
            <a:xfrm>
              <a:off x="6243498" y="769782"/>
              <a:ext cx="4121362" cy="3013027"/>
              <a:chOff x="6243498" y="769782"/>
              <a:chExt cx="4121362" cy="3013027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DC67B705-CECC-4F34-8979-084D6F6AD2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43498" y="769782"/>
                <a:ext cx="4121362" cy="2108308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39BA26B-623D-4977-BEFB-054B51EAF2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78222" y="2868362"/>
                <a:ext cx="4076910" cy="914447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5FEE45F-3682-43A7-A276-6D5591C76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78222" y="3763353"/>
              <a:ext cx="4095961" cy="965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593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C7D49-FAD6-41AF-B4F1-CBF39D975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/>
              <a:t>University of Washington Security Cards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2DF21-314B-41C8-8E62-0CACFB58E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673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 security threat brainstorming activity</a:t>
            </a:r>
          </a:p>
          <a:p>
            <a:pPr marL="0" indent="0">
              <a:buNone/>
            </a:pPr>
            <a:endParaRPr lang="en-US" sz="900" dirty="0"/>
          </a:p>
          <a:p>
            <a:pPr lvl="1"/>
            <a:r>
              <a:rPr lang="en-US" dirty="0"/>
              <a:t>Next move onto the </a:t>
            </a:r>
            <a:r>
              <a:rPr lang="en-US" dirty="0">
                <a:hlinkClick r:id="rId3"/>
              </a:rPr>
              <a:t>red “Adversary’s Resources” suit</a:t>
            </a:r>
            <a:endParaRPr lang="en-US" dirty="0"/>
          </a:p>
          <a:p>
            <a:pPr lvl="1"/>
            <a:r>
              <a:rPr lang="en-US" dirty="0"/>
              <a:t>Consider what resources adversaries might have for attacking modern car systems</a:t>
            </a:r>
          </a:p>
          <a:p>
            <a:pPr lvl="2"/>
            <a:r>
              <a:rPr lang="en-US" dirty="0"/>
              <a:t>Either think about one car, or think about the entire car product line</a:t>
            </a:r>
          </a:p>
          <a:p>
            <a:pPr lvl="2"/>
            <a:r>
              <a:rPr lang="en-US" dirty="0"/>
              <a:t>Rank order the cards from most relevant</a:t>
            </a:r>
          </a:p>
          <a:p>
            <a:pPr lvl="2"/>
            <a:r>
              <a:rPr lang="en-US" dirty="0"/>
              <a:t>Explain your 3 top choices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E58739-4AE1-4842-B54F-3A876EF4E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4596 - Information Systems Integration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56B464-D7D4-440F-8897-971B355E3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0A88-6ED8-4E6F-9C4D-937DAE3E44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97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49" y="1463675"/>
            <a:ext cx="11999675" cy="4351338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Threat Modeling Exercise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Information Systems – some definitions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Conceptual models of information systems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NIST Risk Management Framework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FIPS 199 Security Categorization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Transforming qualitative risk assessment into quantitative risk assessment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FedRAMP System Security Plan – overview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600" dirty="0"/>
              <a:t>NIST 800-53 Security controls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600" dirty="0"/>
              <a:t>Role of FIPS 199 in selecting a security control baseline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600" dirty="0"/>
              <a:t>NIST 800-18 classification of security control families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78C9D-16D0-4FBC-A33D-6D6400969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5F1420-8661-4198-AAC8-7BAD7BF79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918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D67FD-4215-4AFC-B6AC-3364E2DFD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8800" dirty="0"/>
              <a:t>QUESTIONS???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66AF3-1DAA-4B20-9C63-5297B7F27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MIS 5214 Security Architecture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658298-A02D-40E1-8B5A-76C43040F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1499-6B4C-4387-B469-C39F01BECDD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42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2E88C-5C71-4836-B47D-CD4784A7B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STRIDE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99D4D-18E2-4F6E-836D-BAB539E89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779" y="103956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Threat model created by Microsoft, based on 6 types of threats: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92DFBD-E087-46AD-85F6-BB5119CCC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4596 - Information Systems Integration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7DA220-9D56-421E-AFD5-73DFB4D8A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0A88-6ED8-4E6F-9C4D-937DAE3E442F}" type="slidenum">
              <a:rPr lang="en-US" smtClean="0"/>
              <a:t>7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07ABEAD-5A98-4970-AD42-511D49C41729}"/>
              </a:ext>
            </a:extLst>
          </p:cNvPr>
          <p:cNvSpPr txBox="1">
            <a:spLocks/>
          </p:cNvSpPr>
          <p:nvPr/>
        </p:nvSpPr>
        <p:spPr>
          <a:xfrm>
            <a:off x="998620" y="1613163"/>
            <a:ext cx="10976811" cy="4555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400" b="1" u="sng" dirty="0"/>
              <a:t>S</a:t>
            </a:r>
            <a:r>
              <a:rPr lang="en-US" sz="2400" b="1" dirty="0"/>
              <a:t>poofing</a:t>
            </a:r>
            <a:r>
              <a:rPr lang="en-US" sz="2400" dirty="0"/>
              <a:t> – Can an attacker gain access using a false identity?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u="sng" dirty="0"/>
              <a:t>T</a:t>
            </a:r>
            <a:r>
              <a:rPr lang="en-US" sz="2400" b="1" dirty="0"/>
              <a:t>ampering</a:t>
            </a:r>
            <a:r>
              <a:rPr lang="en-US" sz="2400" dirty="0"/>
              <a:t> – Can an attacker modify data as it follows through the application?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u="sng" dirty="0"/>
              <a:t>R</a:t>
            </a:r>
            <a:r>
              <a:rPr lang="en-US" sz="2400" b="1" dirty="0"/>
              <a:t>epudiation</a:t>
            </a:r>
            <a:r>
              <a:rPr lang="en-US" sz="2400" dirty="0"/>
              <a:t> – If an attacker denies doing something, can we prove he/she did it?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u="sng" dirty="0"/>
              <a:t>I</a:t>
            </a:r>
            <a:r>
              <a:rPr lang="en-US" sz="2400" b="1" dirty="0"/>
              <a:t>nformation</a:t>
            </a:r>
            <a:r>
              <a:rPr lang="en-US" sz="2400" dirty="0"/>
              <a:t> </a:t>
            </a:r>
            <a:r>
              <a:rPr lang="en-US" sz="2400" b="1" dirty="0"/>
              <a:t>disclosure</a:t>
            </a:r>
            <a:r>
              <a:rPr lang="en-US" sz="2400" dirty="0"/>
              <a:t> – Can an attacker gain access to private or potentially injurious data?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u="sng" dirty="0"/>
              <a:t>D</a:t>
            </a:r>
            <a:r>
              <a:rPr lang="en-US" sz="2400" b="1" dirty="0"/>
              <a:t>enial of service </a:t>
            </a:r>
            <a:r>
              <a:rPr lang="en-US" sz="2400" dirty="0"/>
              <a:t>– Can an attacker crash or reduce the availability of the system?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u="sng" dirty="0"/>
              <a:t>E</a:t>
            </a:r>
            <a:r>
              <a:rPr lang="en-US" sz="2400" b="1" dirty="0"/>
              <a:t>levation of privilege </a:t>
            </a:r>
            <a:r>
              <a:rPr lang="en-US" sz="2400" dirty="0"/>
              <a:t>– Can an attacker assume the identify of a privileged user?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9386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C7D49-FAD6-41AF-B4F1-CBF39D975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/>
              <a:t>STRIDE Threat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2DF21-314B-41C8-8E62-0CACFB58E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672" y="1253331"/>
            <a:ext cx="1120088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 security threat brainstorming activity</a:t>
            </a:r>
          </a:p>
          <a:p>
            <a:pPr marL="0" indent="0">
              <a:buNone/>
            </a:pPr>
            <a:endParaRPr lang="en-US" sz="900" dirty="0"/>
          </a:p>
          <a:p>
            <a:pPr lvl="1"/>
            <a:r>
              <a:rPr lang="en-US" dirty="0"/>
              <a:t>Set aside the cards, and use the STRIDE model</a:t>
            </a:r>
          </a:p>
          <a:p>
            <a:pPr lvl="1"/>
            <a:r>
              <a:rPr lang="en-US" dirty="0"/>
              <a:t>Consider what methods adversaries might use for attacking modern car systems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Either think about one car, or think about the entire car product line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Rank order the threats from most relevant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Explain your 3 top choices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E58739-4AE1-4842-B54F-3A876EF4E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4596 - Information Systems Integration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56B464-D7D4-440F-8897-971B355E3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0A88-6ED8-4E6F-9C4D-937DAE3E442F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AF1DA8-8798-4BDC-96AC-6F97A66BE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537" y="3431729"/>
            <a:ext cx="4648200" cy="328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9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99CEF-80FC-4606-9664-F5CB062AA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>
                <a:hlinkClick r:id="rId3"/>
              </a:rPr>
              <a:t>Threat Modeling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CEFD4-6285-4ADF-BFC9-1454161F3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968" y="1325563"/>
            <a:ext cx="10515600" cy="4351338"/>
          </a:xfrm>
        </p:spPr>
        <p:txBody>
          <a:bodyPr/>
          <a:lstStyle/>
          <a:p>
            <a:r>
              <a:rPr lang="en-US" dirty="0"/>
              <a:t>Can be a full-time job for cyber security professionals</a:t>
            </a:r>
          </a:p>
          <a:p>
            <a:r>
              <a:rPr lang="en-US" dirty="0"/>
              <a:t>Is now a skill information systems designers, developers and architects need to have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63AE17-9A11-4D91-A7E8-7DB0D44DB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4596 - Information Systems Integration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C5BC3-18EC-48AF-B1A0-27954B465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0A88-6ED8-4E6F-9C4D-937DAE3E442F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AC2956-CF9E-47AE-A31C-BFEAD7C0B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5265" y="2810517"/>
            <a:ext cx="6400800" cy="3301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D8AD3F-BE61-4E1B-BB86-83528AA2A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46775"/>
            <a:ext cx="2774507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8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3A84CDB579FB4CB73CBB174DC1AAB9" ma:contentTypeVersion="8" ma:contentTypeDescription="Create a new document." ma:contentTypeScope="" ma:versionID="539c8837dac9504a2af1997897d4095e">
  <xsd:schema xmlns:xsd="http://www.w3.org/2001/XMLSchema" xmlns:xs="http://www.w3.org/2001/XMLSchema" xmlns:p="http://schemas.microsoft.com/office/2006/metadata/properties" xmlns:ns2="51e21843-a409-463b-9741-4644d85965ad" targetNamespace="http://schemas.microsoft.com/office/2006/metadata/properties" ma:root="true" ma:fieldsID="3daff0dc3430ab5a69a2cf48a3738f54" ns2:_="">
    <xsd:import namespace="51e21843-a409-463b-9741-4644d85965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e21843-a409-463b-9741-4644d85965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486D28-84E3-4B95-BFAC-F73F616845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98AA70-4DBA-4194-9451-7A172917AC89}">
  <ds:schemaRefs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elements/1.1/"/>
    <ds:schemaRef ds:uri="51e21843-a409-463b-9741-4644d85965ad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2C392EC-2FC0-46B1-9C97-DCD9D45C20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1e21843-a409-463b-9741-4644d85965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22065</TotalTime>
  <Words>2324</Words>
  <Application>Microsoft Office PowerPoint</Application>
  <PresentationFormat>Widescreen</PresentationFormat>
  <Paragraphs>420</Paragraphs>
  <Slides>61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6" baseType="lpstr">
      <vt:lpstr>Arial</vt:lpstr>
      <vt:lpstr>Calibri</vt:lpstr>
      <vt:lpstr>Calibri Light</vt:lpstr>
      <vt:lpstr>Wingdings</vt:lpstr>
      <vt:lpstr>Office Theme</vt:lpstr>
      <vt:lpstr>Unit #2 MIS5214</vt:lpstr>
      <vt:lpstr>Agenda</vt:lpstr>
      <vt:lpstr>Automotive Security example</vt:lpstr>
      <vt:lpstr>University of Washington Security Cards</vt:lpstr>
      <vt:lpstr>University of Washington Security Cards</vt:lpstr>
      <vt:lpstr>University of Washington Security Cards</vt:lpstr>
      <vt:lpstr>STRIDE</vt:lpstr>
      <vt:lpstr>STRIDE Threat Modeling</vt:lpstr>
      <vt:lpstr>Threat Modeling</vt:lpstr>
      <vt:lpstr>Agenda</vt:lpstr>
      <vt:lpstr>Information Systems – some definitions</vt:lpstr>
      <vt:lpstr>Information System Architecture</vt:lpstr>
      <vt:lpstr>What is meant by the term “abstraction” ?</vt:lpstr>
      <vt:lpstr>What is a conceptual model ? </vt:lpstr>
      <vt:lpstr>Models help us understand Information Systems… and how to defend them…</vt:lpstr>
      <vt:lpstr>PowerPoint Presentation</vt:lpstr>
      <vt:lpstr>Models help us understand enterprise information systems and their security</vt:lpstr>
      <vt:lpstr>PowerPoint Presentation</vt:lpstr>
      <vt:lpstr>PowerPoint Presentation</vt:lpstr>
      <vt:lpstr>Business Architecture</vt:lpstr>
      <vt:lpstr>Information Architecture</vt:lpstr>
      <vt:lpstr>PowerPoint Presentation</vt:lpstr>
      <vt:lpstr>Conceptual models of Information Systems </vt:lpstr>
      <vt:lpstr>In-Class Exercise: Draw an N-Tier Architecture for a Web-Based System</vt:lpstr>
      <vt:lpstr>Agenda</vt:lpstr>
      <vt:lpstr>NIST Risk Management Framework</vt:lpstr>
      <vt:lpstr>NIST Risk Management Framework</vt:lpstr>
      <vt:lpstr>NIST Risk Management Framework</vt:lpstr>
      <vt:lpstr>FIPS 199: Qualitative risk assessment based on security objectives</vt:lpstr>
      <vt:lpstr>What are the security categorizations of these datasets?</vt:lpstr>
      <vt:lpstr>FIPS Pub 199 Standards for Security Categorization</vt:lpstr>
      <vt:lpstr>What is the overall impact ratings of the datasets?</vt:lpstr>
      <vt:lpstr>What is the overall Information System impact rating?</vt:lpstr>
      <vt:lpstr>How would you transform these ordinal impact ratings into quantitative risk measures?</vt:lpstr>
      <vt:lpstr>How would you quantify risk to prioritize asset types for cost-effective information security protection?</vt:lpstr>
      <vt:lpstr>Hint:</vt:lpstr>
      <vt:lpstr>Transformation of ordinal qualitative risk categories to interval quantitative risk measures</vt:lpstr>
      <vt:lpstr>Solution</vt:lpstr>
      <vt:lpstr>How do we use security categorization to select security controls?</vt:lpstr>
      <vt:lpstr>Agenda</vt:lpstr>
      <vt:lpstr>System Security Plan (SSP)</vt:lpstr>
      <vt:lpstr>Information System Security Plan (SSP)</vt:lpstr>
      <vt:lpstr>PowerPoint Presentation</vt:lpstr>
      <vt:lpstr>Information System Security Plan (SSP)</vt:lpstr>
      <vt:lpstr>PowerPoint Presentation</vt:lpstr>
      <vt:lpstr>FIPS 200 Minimum Security Control Requirements</vt:lpstr>
      <vt:lpstr>NIST Risk Management Framework</vt:lpstr>
      <vt:lpstr>How do we use FIPS 199 security categorization to select security controls?</vt:lpstr>
      <vt:lpstr>PowerPoint Presentation</vt:lpstr>
      <vt:lpstr>PowerPoint Presentation</vt:lpstr>
      <vt:lpstr>NIST 800-53 Controls are presented alphabetically</vt:lpstr>
      <vt:lpstr>NIST 800-53 Controls are grouped by “Class”</vt:lpstr>
      <vt:lpstr>Risk Assessment (RA) Controls</vt:lpstr>
      <vt:lpstr>RA-1</vt:lpstr>
      <vt:lpstr>PowerPoint Presentation</vt:lpstr>
      <vt:lpstr>RA -2</vt:lpstr>
      <vt:lpstr>PowerPoint Presentation</vt:lpstr>
      <vt:lpstr>RA -3</vt:lpstr>
      <vt:lpstr>PowerPoint Presentation</vt:lpstr>
      <vt:lpstr>Agenda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 - 2</dc:title>
  <dc:creator>David Lanter</dc:creator>
  <cp:lastModifiedBy>Jose C. Gomez</cp:lastModifiedBy>
  <cp:revision>372</cp:revision>
  <cp:lastPrinted>2017-03-01T17:52:33Z</cp:lastPrinted>
  <dcterms:created xsi:type="dcterms:W3CDTF">2017-01-19T13:54:35Z</dcterms:created>
  <dcterms:modified xsi:type="dcterms:W3CDTF">2023-03-08T01:38:28Z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0x010100463A84CDB579FB4CB73CBB174DC1AAB9</vt:lpwstr>
  </property>
</Properties>
</file>