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58" r:id="rId3"/>
    <p:sldId id="275" r:id="rId4"/>
    <p:sldId id="276" r:id="rId5"/>
    <p:sldId id="333" r:id="rId6"/>
    <p:sldId id="257" r:id="rId7"/>
    <p:sldId id="258" r:id="rId8"/>
    <p:sldId id="259" r:id="rId9"/>
    <p:sldId id="260" r:id="rId10"/>
    <p:sldId id="280" r:id="rId11"/>
    <p:sldId id="281" r:id="rId12"/>
    <p:sldId id="278" r:id="rId13"/>
    <p:sldId id="262" r:id="rId14"/>
    <p:sldId id="263" r:id="rId15"/>
    <p:sldId id="264" r:id="rId16"/>
    <p:sldId id="265" r:id="rId17"/>
    <p:sldId id="282" r:id="rId18"/>
    <p:sldId id="261" r:id="rId19"/>
    <p:sldId id="268" r:id="rId20"/>
    <p:sldId id="269" r:id="rId21"/>
    <p:sldId id="283" r:id="rId22"/>
    <p:sldId id="285" r:id="rId23"/>
    <p:sldId id="284" r:id="rId24"/>
    <p:sldId id="351" r:id="rId25"/>
    <p:sldId id="286" r:id="rId26"/>
    <p:sldId id="287" r:id="rId27"/>
    <p:sldId id="359" r:id="rId28"/>
    <p:sldId id="352" r:id="rId29"/>
    <p:sldId id="292" r:id="rId30"/>
    <p:sldId id="353" r:id="rId31"/>
    <p:sldId id="300" r:id="rId32"/>
    <p:sldId id="334" r:id="rId33"/>
    <p:sldId id="297" r:id="rId34"/>
    <p:sldId id="354" r:id="rId35"/>
    <p:sldId id="357" r:id="rId36"/>
    <p:sldId id="335" r:id="rId37"/>
    <p:sldId id="294" r:id="rId38"/>
    <p:sldId id="340" r:id="rId39"/>
    <p:sldId id="303" r:id="rId40"/>
    <p:sldId id="299" r:id="rId41"/>
    <p:sldId id="336" r:id="rId42"/>
    <p:sldId id="308" r:id="rId43"/>
    <p:sldId id="301" r:id="rId44"/>
    <p:sldId id="298" r:id="rId45"/>
    <p:sldId id="304" r:id="rId46"/>
    <p:sldId id="338" r:id="rId47"/>
    <p:sldId id="339" r:id="rId48"/>
    <p:sldId id="337" r:id="rId49"/>
    <p:sldId id="342" r:id="rId50"/>
    <p:sldId id="356" r:id="rId51"/>
    <p:sldId id="35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4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61452" autoAdjust="0"/>
  </p:normalViewPr>
  <p:slideViewPr>
    <p:cSldViewPr snapToGrid="0">
      <p:cViewPr varScale="1">
        <p:scale>
          <a:sx n="55" d="100"/>
          <a:sy n="55" d="100"/>
        </p:scale>
        <p:origin x="19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40966-1CA5-4DB5-BDF7-30D69912C35D}"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FAE08-AEA5-4DAC-910C-FEC927AE5D8F}" type="slidenum">
              <a:rPr lang="en-US" smtClean="0"/>
              <a:t>‹#›</a:t>
            </a:fld>
            <a:endParaRPr lang="en-US"/>
          </a:p>
        </p:txBody>
      </p:sp>
    </p:spTree>
    <p:extLst>
      <p:ext uri="{BB962C8B-B14F-4D97-AF65-F5344CB8AC3E}">
        <p14:creationId xmlns:p14="http://schemas.microsoft.com/office/powerpoint/2010/main" val="284497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tlaw.wikia.org/wiki/NIST"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csrc.nist.gov/publications/nistpubs/800-60-rev1/SP800-60_Vol2-Rev1.pdf" TargetMode="External"/><Relationship Id="rId4" Type="http://schemas.openxmlformats.org/officeDocument/2006/relationships/hyperlink" Target="http://csrc.nist.gov/publications/nistpubs/800-60-Rev1/SP800-60_Vol1-Rev1.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categorization standards for information and information systems provide a common framework and understanding for expressing security that promotes: (</a:t>
            </a:r>
            <a:r>
              <a:rPr lang="en-US" dirty="0" err="1"/>
              <a:t>i</a:t>
            </a:r>
            <a:r>
              <a:rPr lang="en-US" dirty="0"/>
              <a:t>) effective management and oversight of information systems and (ii) consistent reporting to the Office of Management and Budget (OMB) and Congress. The NIST security categorization standards and guidance are defined in FIPS 199, Standards for Security Categorization of Federal Information and Information Systems, and NIST SP 800-60, Guide for Mapping Types of Information and Information Systems to Security Categories. </a:t>
            </a:r>
          </a:p>
        </p:txBody>
      </p:sp>
      <p:sp>
        <p:nvSpPr>
          <p:cNvPr id="4" name="Slide Number Placeholder 3"/>
          <p:cNvSpPr>
            <a:spLocks noGrp="1"/>
          </p:cNvSpPr>
          <p:nvPr>
            <p:ph type="sldNum" sz="quarter" idx="5"/>
          </p:nvPr>
        </p:nvSpPr>
        <p:spPr/>
        <p:txBody>
          <a:bodyPr/>
          <a:lstStyle/>
          <a:p>
            <a:fld id="{D61FAE08-AEA5-4DAC-910C-FEC927AE5D8F}" type="slidenum">
              <a:rPr lang="en-US" smtClean="0"/>
              <a:t>3</a:t>
            </a:fld>
            <a:endParaRPr lang="en-US"/>
          </a:p>
        </p:txBody>
      </p:sp>
    </p:spTree>
    <p:extLst>
      <p:ext uri="{BB962C8B-B14F-4D97-AF65-F5344CB8AC3E}">
        <p14:creationId xmlns:p14="http://schemas.microsoft.com/office/powerpoint/2010/main" val="3344679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Federal government information and many supporting information systems are not</a:t>
            </a:r>
          </a:p>
          <a:p>
            <a:r>
              <a:rPr lang="en-US" dirty="0"/>
              <a:t>employed directly to provide direct mission-based services, but are primarily intended to support</a:t>
            </a:r>
          </a:p>
          <a:p>
            <a:r>
              <a:rPr lang="en-US" dirty="0"/>
              <a:t>delivery of services or to manage resources. The support delivery of services and management of</a:t>
            </a:r>
          </a:p>
          <a:p>
            <a:r>
              <a:rPr lang="en-US" dirty="0"/>
              <a:t>resources business areas are together composed of 13 lines of business. The 16 </a:t>
            </a:r>
          </a:p>
          <a:p>
            <a:r>
              <a:rPr lang="en-US" dirty="0"/>
              <a:t>BRM subdivides the lines of business into 72 sub-functions. The support delivery of services and</a:t>
            </a:r>
          </a:p>
          <a:p>
            <a:r>
              <a:rPr lang="en-US" dirty="0"/>
              <a:t>management of resource business areas are common to most Federal government agencies, and</a:t>
            </a:r>
          </a:p>
          <a:p>
            <a:r>
              <a:rPr lang="en-US" dirty="0"/>
              <a:t>the information associated with each of their sub-functions is identified in this guideline as a</a:t>
            </a:r>
          </a:p>
          <a:p>
            <a:r>
              <a:rPr lang="en-US" dirty="0"/>
              <a:t>management and support information type.</a:t>
            </a:r>
          </a:p>
        </p:txBody>
      </p:sp>
      <p:sp>
        <p:nvSpPr>
          <p:cNvPr id="4" name="Slide Number Placeholder 3"/>
          <p:cNvSpPr>
            <a:spLocks noGrp="1"/>
          </p:cNvSpPr>
          <p:nvPr>
            <p:ph type="sldNum" sz="quarter" idx="5"/>
          </p:nvPr>
        </p:nvSpPr>
        <p:spPr/>
        <p:txBody>
          <a:bodyPr/>
          <a:lstStyle/>
          <a:p>
            <a:fld id="{D61FAE08-AEA5-4DAC-910C-FEC927AE5D8F}" type="slidenum">
              <a:rPr lang="en-US" smtClean="0"/>
              <a:t>12</a:t>
            </a:fld>
            <a:endParaRPr lang="en-US"/>
          </a:p>
        </p:txBody>
      </p:sp>
    </p:spTree>
    <p:extLst>
      <p:ext uri="{BB962C8B-B14F-4D97-AF65-F5344CB8AC3E}">
        <p14:creationId xmlns:p14="http://schemas.microsoft.com/office/powerpoint/2010/main" val="310899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information systems employed in both service delivery support and resource management activities engage in one or more of the eight support delivery of services lines of business. Each of the information types associated with support delivery of services sub-functions is provided in Table 5. Volume II, Appendix C.2 on the next slide, “Services Delivery Support Functions,” recommends provisional impact levels for confidentiality, integrity, and availability security objectives. These service support functions are the day-to-day activities necessary to provide the critical policy, programmatic, and managerial foundation that support Federal government operations. The direct service missions and constituencies ultimately being supported by service support functions comprise a significant factor in determining the security impacts associated with compromise of information associated with the support delivery of services business area. </a:t>
            </a:r>
          </a:p>
        </p:txBody>
      </p:sp>
      <p:sp>
        <p:nvSpPr>
          <p:cNvPr id="4" name="Slide Number Placeholder 3"/>
          <p:cNvSpPr>
            <a:spLocks noGrp="1"/>
          </p:cNvSpPr>
          <p:nvPr>
            <p:ph type="sldNum" sz="quarter" idx="5"/>
          </p:nvPr>
        </p:nvSpPr>
        <p:spPr/>
        <p:txBody>
          <a:bodyPr/>
          <a:lstStyle/>
          <a:p>
            <a:fld id="{D61FAE08-AEA5-4DAC-910C-FEC927AE5D8F}" type="slidenum">
              <a:rPr lang="en-US" smtClean="0"/>
              <a:t>13</a:t>
            </a:fld>
            <a:endParaRPr lang="en-US"/>
          </a:p>
        </p:txBody>
      </p:sp>
    </p:spTree>
    <p:extLst>
      <p:ext uri="{BB962C8B-B14F-4D97-AF65-F5344CB8AC3E}">
        <p14:creationId xmlns:p14="http://schemas.microsoft.com/office/powerpoint/2010/main" val="160732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 resource management information business area includes the back office support activities enabling the Federal government to operate effectively. The five government resource management information lines of business and the sub-functions associated with each </a:t>
            </a:r>
          </a:p>
          <a:p>
            <a:r>
              <a:rPr lang="en-US" dirty="0"/>
              <a:t>information type are identified in Table 6. Volume II, Appendix C.3 on the next slide, “Government Resource Management Information,” recommends provisional impact levels for confidentiality, integrity, and availability security objectives. Many departments and agencies operate their own support systems. Others obtain at least some support services from other organizations. Some agencies’ missions are primarily to support other government departments and agencies in the conduct of direct service missions. As indicated above, security objectives and associated security impact levels for administrative and management information and systems are determined by the nature of the supported direct services and constituencies being supported</a:t>
            </a:r>
          </a:p>
        </p:txBody>
      </p:sp>
      <p:sp>
        <p:nvSpPr>
          <p:cNvPr id="4" name="Slide Number Placeholder 3"/>
          <p:cNvSpPr>
            <a:spLocks noGrp="1"/>
          </p:cNvSpPr>
          <p:nvPr>
            <p:ph type="sldNum" sz="quarter" idx="5"/>
          </p:nvPr>
        </p:nvSpPr>
        <p:spPr/>
        <p:txBody>
          <a:bodyPr/>
          <a:lstStyle/>
          <a:p>
            <a:fld id="{D61FAE08-AEA5-4DAC-910C-FEC927AE5D8F}" type="slidenum">
              <a:rPr lang="en-US" smtClean="0"/>
              <a:t>15</a:t>
            </a:fld>
            <a:endParaRPr lang="en-US"/>
          </a:p>
        </p:txBody>
      </p:sp>
    </p:spTree>
    <p:extLst>
      <p:ext uri="{BB962C8B-B14F-4D97-AF65-F5344CB8AC3E}">
        <p14:creationId xmlns:p14="http://schemas.microsoft.com/office/powerpoint/2010/main" val="351837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2, organizations should establish provisional impact levels based on the identified information types in Step 1. The provisional impact levels are the original impact levels assigned to the confidentiality, integrity, and availability security objectives of an information type from Volume II before any adjustments are made. Also in this step, the initial security categorization for the information type is established and documented. Volume II, Appendix C suggests provisional confidentiality, integrity, and availability impact levels for management and support information types, and Volume II, Appendix D provides examples of provisional impact level assignments for mission-based information types. Using the impact assessment criteria identified in Section 3.2 for the security objectives and types of potential losses identified in Section 3.1.2, the organizational entity responsible for impact determination must assign impact levels and consequent security categorization for the </a:t>
            </a:r>
            <a:r>
              <a:rPr lang="en-US" dirty="0" err="1"/>
              <a:t>missionbased</a:t>
            </a:r>
            <a:r>
              <a:rPr lang="en-US" dirty="0"/>
              <a:t> and management and support information types identified for each information system. </a:t>
            </a:r>
          </a:p>
        </p:txBody>
      </p:sp>
      <p:sp>
        <p:nvSpPr>
          <p:cNvPr id="4" name="Slide Number Placeholder 3"/>
          <p:cNvSpPr>
            <a:spLocks noGrp="1"/>
          </p:cNvSpPr>
          <p:nvPr>
            <p:ph type="sldNum" sz="quarter" idx="5"/>
          </p:nvPr>
        </p:nvSpPr>
        <p:spPr/>
        <p:txBody>
          <a:bodyPr/>
          <a:lstStyle/>
          <a:p>
            <a:fld id="{D61FAE08-AEA5-4DAC-910C-FEC927AE5D8F}" type="slidenum">
              <a:rPr lang="en-US" smtClean="0"/>
              <a:t>19</a:t>
            </a:fld>
            <a:endParaRPr lang="en-US"/>
          </a:p>
        </p:txBody>
      </p:sp>
    </p:spTree>
    <p:extLst>
      <p:ext uri="{BB962C8B-B14F-4D97-AF65-F5344CB8AC3E}">
        <p14:creationId xmlns:p14="http://schemas.microsoft.com/office/powerpoint/2010/main" val="687645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approach to establishing mission-based information types at an agency level begins by documenting the agency’s business and mission areas. The owner, or designee, of each information system is responsible for identifying the information types stored in, processed by, or generated by that information system. In the case of mission-based information, the responsible individuals, in coordination with management, operational, and security stakeholders, should compile a comprehensive set of lines of business and mission areas conducted by the agency. In addition, the responsible individuals should identify the applicable sub-functions necessary to conduct agency business and in turn accomplish the agency’s mission. For example, one mission conducted by an agency might be law enforcement. Subfunctions that are part of the agency’s law enforcement mission might include criminal investigation and surveillance, criminal apprehension, criminal incarceration, citizen protection, crime prevention, and property protection. Each of these sub-functions would represent an information type. </a:t>
            </a:r>
          </a:p>
        </p:txBody>
      </p:sp>
      <p:sp>
        <p:nvSpPr>
          <p:cNvPr id="4" name="Slide Number Placeholder 3"/>
          <p:cNvSpPr>
            <a:spLocks noGrp="1"/>
          </p:cNvSpPr>
          <p:nvPr>
            <p:ph type="sldNum" sz="quarter" idx="5"/>
          </p:nvPr>
        </p:nvSpPr>
        <p:spPr/>
        <p:txBody>
          <a:bodyPr/>
          <a:lstStyle/>
          <a:p>
            <a:fld id="{D61FAE08-AEA5-4DAC-910C-FEC927AE5D8F}" type="slidenum">
              <a:rPr lang="en-US" smtClean="0"/>
              <a:t>20</a:t>
            </a:fld>
            <a:endParaRPr lang="en-US"/>
          </a:p>
        </p:txBody>
      </p:sp>
    </p:spTree>
    <p:extLst>
      <p:ext uri="{BB962C8B-B14F-4D97-AF65-F5344CB8AC3E}">
        <p14:creationId xmlns:p14="http://schemas.microsoft.com/office/powerpoint/2010/main" val="1969507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everything we learned last week and covered today go into NIST SP 800-60 and determine the Impact levels.  I will randomly select students to fill in certain areas…</a:t>
            </a:r>
          </a:p>
        </p:txBody>
      </p:sp>
      <p:sp>
        <p:nvSpPr>
          <p:cNvPr id="4" name="Slide Number Placeholder 3"/>
          <p:cNvSpPr>
            <a:spLocks noGrp="1"/>
          </p:cNvSpPr>
          <p:nvPr>
            <p:ph type="sldNum" sz="quarter" idx="5"/>
          </p:nvPr>
        </p:nvSpPr>
        <p:spPr/>
        <p:txBody>
          <a:bodyPr/>
          <a:lstStyle/>
          <a:p>
            <a:fld id="{D61FAE08-AEA5-4DAC-910C-FEC927AE5D8F}" type="slidenum">
              <a:rPr lang="en-US" smtClean="0"/>
              <a:t>22</a:t>
            </a:fld>
            <a:endParaRPr lang="en-US"/>
          </a:p>
        </p:txBody>
      </p:sp>
    </p:spTree>
    <p:extLst>
      <p:ext uri="{BB962C8B-B14F-4D97-AF65-F5344CB8AC3E}">
        <p14:creationId xmlns:p14="http://schemas.microsoft.com/office/powerpoint/2010/main" val="1694555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security categories by information type there are 4.</a:t>
            </a:r>
          </a:p>
        </p:txBody>
      </p:sp>
      <p:sp>
        <p:nvSpPr>
          <p:cNvPr id="4" name="Slide Number Placeholder 3"/>
          <p:cNvSpPr>
            <a:spLocks noGrp="1"/>
          </p:cNvSpPr>
          <p:nvPr>
            <p:ph type="sldNum" sz="quarter" idx="5"/>
          </p:nvPr>
        </p:nvSpPr>
        <p:spPr/>
        <p:txBody>
          <a:bodyPr/>
          <a:lstStyle/>
          <a:p>
            <a:fld id="{D61FAE08-AEA5-4DAC-910C-FEC927AE5D8F}" type="slidenum">
              <a:rPr lang="en-US" smtClean="0"/>
              <a:t>23</a:t>
            </a:fld>
            <a:endParaRPr lang="en-US"/>
          </a:p>
        </p:txBody>
      </p:sp>
    </p:spTree>
    <p:extLst>
      <p:ext uri="{BB962C8B-B14F-4D97-AF65-F5344CB8AC3E}">
        <p14:creationId xmlns:p14="http://schemas.microsoft.com/office/powerpoint/2010/main" val="2098660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3, organizations should review and adjust the provisional security impact levels for</a:t>
            </a:r>
          </a:p>
          <a:p>
            <a:r>
              <a:rPr lang="en-US" dirty="0"/>
              <a:t>the security objectives of each information type and arrive at a finalized state. To accomplish</a:t>
            </a:r>
          </a:p>
          <a:p>
            <a:r>
              <a:rPr lang="en-US" dirty="0"/>
              <a:t>this, organizations should: (</a:t>
            </a:r>
            <a:r>
              <a:rPr lang="en-US" dirty="0" err="1"/>
              <a:t>i</a:t>
            </a:r>
            <a:r>
              <a:rPr lang="en-US" dirty="0"/>
              <a:t>) review the appropriateness of the provisional impact levels</a:t>
            </a:r>
          </a:p>
          <a:p>
            <a:r>
              <a:rPr lang="en-US" dirty="0"/>
              <a:t>based on the organization, environment, mission, use, and data sharing; (ii) adjust the</a:t>
            </a:r>
          </a:p>
          <a:p>
            <a:r>
              <a:rPr lang="en-US" dirty="0"/>
              <a:t>security objective impact levels as necessary using the special factors18 guidance found in</a:t>
            </a:r>
          </a:p>
          <a:p>
            <a:r>
              <a:rPr lang="en-US" dirty="0"/>
              <a:t>Volume II, Appendices C and D; and (iii) document all adjustments to the impact levels and</a:t>
            </a:r>
          </a:p>
          <a:p>
            <a:r>
              <a:rPr lang="en-US" dirty="0"/>
              <a:t>provide the rationale or justification for the adjustments.</a:t>
            </a:r>
          </a:p>
          <a:p>
            <a:r>
              <a:rPr lang="en-US" dirty="0"/>
              <a:t>When security categorization impact levels recommended in Section 4.2 or Volume II,</a:t>
            </a:r>
          </a:p>
          <a:p>
            <a:r>
              <a:rPr lang="en-US" dirty="0"/>
              <a:t>Appendices C and D are adopted as provisional security impact levels, the agency should</a:t>
            </a:r>
          </a:p>
          <a:p>
            <a:r>
              <a:rPr lang="en-US" dirty="0"/>
              <a:t>review the appropriateness of the provisional impact levels in the context of the organization,</a:t>
            </a:r>
          </a:p>
          <a:p>
            <a:r>
              <a:rPr lang="en-US" dirty="0"/>
              <a:t>environment, mission, use, and data sharing associated with the information system under</a:t>
            </a:r>
          </a:p>
          <a:p>
            <a:r>
              <a:rPr lang="en-US" dirty="0"/>
              <a:t>review. This review should include the agency’s mission importance; lifecycle and</a:t>
            </a:r>
          </a:p>
          <a:p>
            <a:r>
              <a:rPr lang="en-US" dirty="0"/>
              <a:t>timeliness implications; configuration and security policy related information; special</a:t>
            </a:r>
          </a:p>
          <a:p>
            <a:r>
              <a:rPr lang="en-US" dirty="0"/>
              <a:t>handling requirements; etc. The FIPS 199 factors presented in Section 4.2.2 of this</a:t>
            </a:r>
          </a:p>
          <a:p>
            <a:r>
              <a:rPr lang="en-US" dirty="0"/>
              <a:t>document should be used as the basis for decisions regarding adjustment or finalization of the</a:t>
            </a:r>
          </a:p>
          <a:p>
            <a:r>
              <a:rPr lang="en-US" dirty="0"/>
              <a:t>provisional impact levels. The confidentiality, integrity, and availability impact levels may</a:t>
            </a:r>
          </a:p>
          <a:p>
            <a:r>
              <a:rPr lang="en-US" dirty="0"/>
              <a:t>be adjusted one or more times in the course of the review. Once the review and adjustment</a:t>
            </a:r>
          </a:p>
          <a:p>
            <a:r>
              <a:rPr lang="en-US" dirty="0"/>
              <a:t>process is complete, the mapping of impact levels by information type can be finalized.</a:t>
            </a:r>
          </a:p>
          <a:p>
            <a:r>
              <a:rPr lang="en-US" dirty="0"/>
              <a:t>The impact of information compromise of a particular type can vary in different agencies or</a:t>
            </a:r>
          </a:p>
          <a:p>
            <a:r>
              <a:rPr lang="en-US" dirty="0"/>
              <a:t>in dissimilar operational contexts. Also, the impact for an information type may vary</a:t>
            </a:r>
          </a:p>
          <a:p>
            <a:r>
              <a:rPr lang="en-US" dirty="0"/>
              <a:t>throughout the life cycle. For example, contract information that has a moderate</a:t>
            </a:r>
          </a:p>
          <a:p>
            <a:r>
              <a:rPr lang="en-US" dirty="0"/>
              <a:t>confidentiality impact level during the life of the contract may have a low impact level when</a:t>
            </a:r>
          </a:p>
          <a:p>
            <a:r>
              <a:rPr lang="en-US" dirty="0"/>
              <a:t>the contract is completed. Policy information may have moderate confidentiality and</a:t>
            </a:r>
          </a:p>
          <a:p>
            <a:r>
              <a:rPr lang="en-US" dirty="0"/>
              <a:t>integrity impact levels during the policy development process, low confidentiality and</a:t>
            </a:r>
          </a:p>
          <a:p>
            <a:r>
              <a:rPr lang="en-US" dirty="0"/>
              <a:t>moderate integrity impact levels when the policy is implemented, and low confidentiality and</a:t>
            </a:r>
          </a:p>
          <a:p>
            <a:r>
              <a:rPr lang="en-US" dirty="0"/>
              <a:t>integrity impact levels when the policy is no longer used. </a:t>
            </a:r>
          </a:p>
        </p:txBody>
      </p:sp>
      <p:sp>
        <p:nvSpPr>
          <p:cNvPr id="4" name="Slide Number Placeholder 3"/>
          <p:cNvSpPr>
            <a:spLocks noGrp="1"/>
          </p:cNvSpPr>
          <p:nvPr>
            <p:ph type="sldNum" sz="quarter" idx="5"/>
          </p:nvPr>
        </p:nvSpPr>
        <p:spPr/>
        <p:txBody>
          <a:bodyPr/>
          <a:lstStyle/>
          <a:p>
            <a:fld id="{D61FAE08-AEA5-4DAC-910C-FEC927AE5D8F}" type="slidenum">
              <a:rPr lang="en-US" smtClean="0"/>
              <a:t>31</a:t>
            </a:fld>
            <a:endParaRPr lang="en-US"/>
          </a:p>
        </p:txBody>
      </p:sp>
    </p:spTree>
    <p:extLst>
      <p:ext uri="{BB962C8B-B14F-4D97-AF65-F5344CB8AC3E}">
        <p14:creationId xmlns:p14="http://schemas.microsoft.com/office/powerpoint/2010/main" val="710532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security impact levels have been selected, reviewed and adjusted as necessary for the</a:t>
            </a:r>
          </a:p>
          <a:p>
            <a:r>
              <a:rPr lang="en-US" dirty="0"/>
              <a:t>security objectives of each individual information type processed by an information system, it is</a:t>
            </a:r>
          </a:p>
          <a:p>
            <a:r>
              <a:rPr lang="en-US" dirty="0"/>
              <a:t>necessary to assign a system security category based on the aggregate of information types. The</a:t>
            </a:r>
          </a:p>
          <a:p>
            <a:r>
              <a:rPr lang="en-US" dirty="0"/>
              <a:t>Step 4 activities include the following: (</a:t>
            </a:r>
            <a:r>
              <a:rPr lang="en-US" dirty="0" err="1"/>
              <a:t>i</a:t>
            </a:r>
            <a:r>
              <a:rPr lang="en-US" dirty="0"/>
              <a:t>) review identified security categorizations for the</a:t>
            </a:r>
          </a:p>
          <a:p>
            <a:r>
              <a:rPr lang="en-US" dirty="0"/>
              <a:t>aggregate of information types; (ii) determine the system security categorization by identifying</a:t>
            </a:r>
          </a:p>
          <a:p>
            <a:r>
              <a:rPr lang="en-US" dirty="0"/>
              <a:t>the high water mark for each of the security objectives (confidentiality, integrity, availability)</a:t>
            </a:r>
          </a:p>
          <a:p>
            <a:r>
              <a:rPr lang="en-US" dirty="0"/>
              <a:t>based on the aggregate of the information types; (iii) adjust the high water mark for each system</a:t>
            </a:r>
          </a:p>
          <a:p>
            <a:r>
              <a:rPr lang="en-US" dirty="0"/>
              <a:t>security objective, as necessary, by applying the factors discussed in section 4.4.2; (iv) assign the</a:t>
            </a:r>
          </a:p>
          <a:p>
            <a:r>
              <a:rPr lang="en-US" dirty="0"/>
              <a:t>overall information system impact level based on the highest impact level for the system security</a:t>
            </a:r>
          </a:p>
          <a:p>
            <a:r>
              <a:rPr lang="en-US" dirty="0"/>
              <a:t>objectives; and (v) document all security categorization determinations and decisions.</a:t>
            </a:r>
          </a:p>
        </p:txBody>
      </p:sp>
      <p:sp>
        <p:nvSpPr>
          <p:cNvPr id="4" name="Slide Number Placeholder 3"/>
          <p:cNvSpPr>
            <a:spLocks noGrp="1"/>
          </p:cNvSpPr>
          <p:nvPr>
            <p:ph type="sldNum" sz="quarter" idx="5"/>
          </p:nvPr>
        </p:nvSpPr>
        <p:spPr/>
        <p:txBody>
          <a:bodyPr/>
          <a:lstStyle/>
          <a:p>
            <a:fld id="{D61FAE08-AEA5-4DAC-910C-FEC927AE5D8F}" type="slidenum">
              <a:rPr lang="en-US" smtClean="0"/>
              <a:t>33</a:t>
            </a:fld>
            <a:endParaRPr lang="en-US"/>
          </a:p>
        </p:txBody>
      </p:sp>
    </p:spTree>
    <p:extLst>
      <p:ext uri="{BB962C8B-B14F-4D97-AF65-F5344CB8AC3E}">
        <p14:creationId xmlns:p14="http://schemas.microsoft.com/office/powerpoint/2010/main" val="3301949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34</a:t>
            </a:fld>
            <a:endParaRPr lang="en-US"/>
          </a:p>
        </p:txBody>
      </p:sp>
    </p:spTree>
    <p:extLst>
      <p:ext uri="{BB962C8B-B14F-4D97-AF65-F5344CB8AC3E}">
        <p14:creationId xmlns:p14="http://schemas.microsoft.com/office/powerpoint/2010/main" val="375924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document is to provide a standard for categorizing federal information and information systems according to an agency's level of concern for confidentiality, integrity, and availability and the potential impact on agency assets and operations should their information and information systems be compromised through unauthorized access, use, disclosure, disruption, modification, or destruction.</a:t>
            </a:r>
          </a:p>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a:t>
            </a:fld>
            <a:endParaRPr lang="en-US"/>
          </a:p>
        </p:txBody>
      </p:sp>
    </p:spTree>
    <p:extLst>
      <p:ext uri="{BB962C8B-B14F-4D97-AF65-F5344CB8AC3E}">
        <p14:creationId xmlns:p14="http://schemas.microsoft.com/office/powerpoint/2010/main" val="3778722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Talked about this last week but to refresh…. SP 800-53 Provides a catalog of security and privacy controls for all U.S. federal information systems except those related to national security. It is published by the National Institute of Standards and Technology, which is a non-regulatory agency of the United States Department of Commerce. NIST develops and issues standards, guidelines, and other publications to assist federal agencies in implementing the Federal Information Security Modernization Act of 2014 (FISMA) and to help with managing cost effective programs to protect their information and information systems.[1]</a:t>
            </a:r>
          </a:p>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38</a:t>
            </a:fld>
            <a:endParaRPr lang="en-US"/>
          </a:p>
        </p:txBody>
      </p:sp>
    </p:spTree>
    <p:extLst>
      <p:ext uri="{BB962C8B-B14F-4D97-AF65-F5344CB8AC3E}">
        <p14:creationId xmlns:p14="http://schemas.microsoft.com/office/powerpoint/2010/main" val="3578357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hundreds of controls…. How do you select the right controls….</a:t>
            </a:r>
          </a:p>
          <a:p>
            <a:endParaRPr lang="en-US" dirty="0"/>
          </a:p>
          <a:p>
            <a:r>
              <a:rPr lang="en-US" dirty="0"/>
              <a:t>Three main tasks…</a:t>
            </a:r>
          </a:p>
          <a:p>
            <a:endParaRPr lang="en-US" dirty="0"/>
          </a:p>
          <a:p>
            <a:r>
              <a:rPr lang="en-US" dirty="0"/>
              <a:t>The security categorization gives you a baseline of what controls you need..</a:t>
            </a:r>
          </a:p>
          <a:p>
            <a:endParaRPr lang="en-US" dirty="0"/>
          </a:p>
          <a:p>
            <a:r>
              <a:rPr lang="en-US" dirty="0"/>
              <a:t>Tailor the controls…  </a:t>
            </a:r>
          </a:p>
          <a:p>
            <a:r>
              <a:rPr lang="en-US" dirty="0"/>
              <a:t>Common Controls We need to know what common controls are inheritable from the organization.  For example bring a server into a data center it inherits all those existing </a:t>
            </a:r>
            <a:r>
              <a:rPr lang="en-US" dirty="0" err="1"/>
              <a:t>Physlical</a:t>
            </a:r>
            <a:r>
              <a:rPr lang="en-US" dirty="0"/>
              <a:t> controls…</a:t>
            </a:r>
          </a:p>
          <a:p>
            <a:endParaRPr lang="en-US" dirty="0"/>
          </a:p>
          <a:p>
            <a:r>
              <a:rPr lang="en-US" dirty="0"/>
              <a:t>Specific controls where you have to turn on controls for example Audit Logs you have to go in and turn that on.</a:t>
            </a:r>
          </a:p>
          <a:p>
            <a:endParaRPr lang="en-US" dirty="0"/>
          </a:p>
          <a:p>
            <a:r>
              <a:rPr lang="en-US" dirty="0"/>
              <a:t>Hybrid Control you have say production ops who monitors your systems, but if you don’t turn on the logs you can’t take advantage of the inherited controls of the monitoring team. </a:t>
            </a:r>
          </a:p>
        </p:txBody>
      </p:sp>
      <p:sp>
        <p:nvSpPr>
          <p:cNvPr id="4" name="Slide Number Placeholder 3"/>
          <p:cNvSpPr>
            <a:spLocks noGrp="1"/>
          </p:cNvSpPr>
          <p:nvPr>
            <p:ph type="sldNum" sz="quarter" idx="5"/>
          </p:nvPr>
        </p:nvSpPr>
        <p:spPr/>
        <p:txBody>
          <a:bodyPr/>
          <a:lstStyle/>
          <a:p>
            <a:fld id="{D61FAE08-AEA5-4DAC-910C-FEC927AE5D8F}" type="slidenum">
              <a:rPr lang="en-US" smtClean="0"/>
              <a:t>39</a:t>
            </a:fld>
            <a:endParaRPr lang="en-US"/>
          </a:p>
        </p:txBody>
      </p:sp>
    </p:spTree>
    <p:extLst>
      <p:ext uri="{BB962C8B-B14F-4D97-AF65-F5344CB8AC3E}">
        <p14:creationId xmlns:p14="http://schemas.microsoft.com/office/powerpoint/2010/main" val="656328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system security planning is to improve protection of information</a:t>
            </a:r>
          </a:p>
          <a:p>
            <a:r>
              <a:rPr lang="en-US" dirty="0"/>
              <a:t>technology (IT) resources. All federal systems have some level of sensitivity and require</a:t>
            </a:r>
          </a:p>
          <a:p>
            <a:r>
              <a:rPr lang="en-US" dirty="0"/>
              <a:t>protection as part of good management practice. The protection of a system must be</a:t>
            </a:r>
          </a:p>
          <a:p>
            <a:r>
              <a:rPr lang="en-US" dirty="0"/>
              <a:t>documented in a system security plan. The completion of system security plans is a</a:t>
            </a:r>
          </a:p>
          <a:p>
            <a:r>
              <a:rPr lang="en-US" dirty="0"/>
              <a:t>requirement of the Office of Management and Budget (OMB) </a:t>
            </a:r>
          </a:p>
          <a:p>
            <a:endParaRPr lang="en-US" dirty="0"/>
          </a:p>
          <a:p>
            <a:r>
              <a:rPr lang="en-US" dirty="0"/>
              <a:t>The purpose of the security plan is to provide an overview of the security requirements of</a:t>
            </a:r>
          </a:p>
          <a:p>
            <a:r>
              <a:rPr lang="en-US" dirty="0"/>
              <a:t>the system and describe the controls in place or planned for meeting those requirements.</a:t>
            </a:r>
          </a:p>
          <a:p>
            <a:r>
              <a:rPr lang="en-US" dirty="0"/>
              <a:t>The system security plan also delineates responsibilities and expected behavior of all</a:t>
            </a:r>
          </a:p>
          <a:p>
            <a:r>
              <a:rPr lang="en-US" dirty="0"/>
              <a:t>individuals who access the system. The security plan should be viewed as documentation</a:t>
            </a:r>
          </a:p>
          <a:p>
            <a:r>
              <a:rPr lang="en-US" dirty="0"/>
              <a:t>of the structured process of planning adequate, cost-effective security protection for a</a:t>
            </a:r>
          </a:p>
          <a:p>
            <a:r>
              <a:rPr lang="en-US" dirty="0"/>
              <a:t>system. It should reflect input from various managers with responsibilities concerning</a:t>
            </a:r>
          </a:p>
          <a:p>
            <a:r>
              <a:rPr lang="en-US" dirty="0"/>
              <a:t>the system, including information owners, the system operator, and the system security</a:t>
            </a:r>
          </a:p>
          <a:p>
            <a:r>
              <a:rPr lang="en-US" dirty="0"/>
              <a:t>manager. Additional information may be included in the basic plan and the structure and</a:t>
            </a:r>
          </a:p>
          <a:p>
            <a:r>
              <a:rPr lang="en-US" dirty="0"/>
              <a:t>format organized according to agency needs, so long as the major sections described in</a:t>
            </a:r>
          </a:p>
          <a:p>
            <a:r>
              <a:rPr lang="en-US" dirty="0"/>
              <a:t>this document are adequately covered and readily identifiable.</a:t>
            </a:r>
          </a:p>
          <a:p>
            <a:endParaRPr lang="en-US" dirty="0"/>
          </a:p>
          <a:p>
            <a:r>
              <a:rPr lang="en-US" dirty="0"/>
              <a:t>The management control measures (in place or planned) that are intended to meet the protection requirements of the major application or general support system. Management controls focus on the management of the computer security system and the management of risk for a system. The types of control measures shall be consistent with the need for protection of the major application or general support system.</a:t>
            </a:r>
          </a:p>
        </p:txBody>
      </p:sp>
      <p:sp>
        <p:nvSpPr>
          <p:cNvPr id="4" name="Slide Number Placeholder 3"/>
          <p:cNvSpPr>
            <a:spLocks noGrp="1"/>
          </p:cNvSpPr>
          <p:nvPr>
            <p:ph type="sldNum" sz="quarter" idx="5"/>
          </p:nvPr>
        </p:nvSpPr>
        <p:spPr/>
        <p:txBody>
          <a:bodyPr/>
          <a:lstStyle/>
          <a:p>
            <a:fld id="{D61FAE08-AEA5-4DAC-910C-FEC927AE5D8F}" type="slidenum">
              <a:rPr lang="en-US" smtClean="0"/>
              <a:t>43</a:t>
            </a:fld>
            <a:endParaRPr lang="en-US"/>
          </a:p>
        </p:txBody>
      </p:sp>
    </p:spTree>
    <p:extLst>
      <p:ext uri="{BB962C8B-B14F-4D97-AF65-F5344CB8AC3E}">
        <p14:creationId xmlns:p14="http://schemas.microsoft.com/office/powerpoint/2010/main" val="4207642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assessment of risk is required as part of a risk-based approach to</a:t>
            </a:r>
          </a:p>
          <a:p>
            <a:r>
              <a:rPr lang="en-US" dirty="0"/>
              <a:t>determining adequate, cost-effective security for a system. The methods used to assess</a:t>
            </a:r>
          </a:p>
          <a:p>
            <a:r>
              <a:rPr lang="en-US" dirty="0"/>
              <a:t>the nature and level of risk to the system should include a consideration of the major</a:t>
            </a:r>
          </a:p>
          <a:p>
            <a:r>
              <a:rPr lang="en-US" dirty="0"/>
              <a:t>factors in risk management: the value of the system or application, threats,</a:t>
            </a:r>
          </a:p>
          <a:p>
            <a:r>
              <a:rPr lang="en-US" dirty="0"/>
              <a:t>vulnerabilities, and the effectiveness of current or proposed safeguards. The methods</a:t>
            </a:r>
          </a:p>
          <a:p>
            <a:r>
              <a:rPr lang="en-US" dirty="0"/>
              <a:t>used should be described in at least one paragraph. For example, did the selected risk</a:t>
            </a:r>
          </a:p>
          <a:p>
            <a:r>
              <a:rPr lang="en-US" dirty="0"/>
              <a:t>assessment methodology identify threats, vulnerabilities, and the additional security</a:t>
            </a:r>
          </a:p>
          <a:p>
            <a:r>
              <a:rPr lang="en-US" dirty="0"/>
              <a:t>measures required to mitigate or eliminate the potential that those threats/vulnerabilities</a:t>
            </a:r>
          </a:p>
          <a:p>
            <a:r>
              <a:rPr lang="en-US" dirty="0"/>
              <a:t>could have on the system or its assets? Include the date that the system risk assessment</a:t>
            </a:r>
          </a:p>
          <a:p>
            <a:r>
              <a:rPr lang="en-US" dirty="0"/>
              <a:t>was conducted. State how the identified risks relate to the requirements for</a:t>
            </a:r>
          </a:p>
          <a:p>
            <a:r>
              <a:rPr lang="en-US" dirty="0"/>
              <a:t>confidentiality, integrity, and availability determined for the system.</a:t>
            </a:r>
          </a:p>
        </p:txBody>
      </p:sp>
      <p:sp>
        <p:nvSpPr>
          <p:cNvPr id="4" name="Slide Number Placeholder 3"/>
          <p:cNvSpPr>
            <a:spLocks noGrp="1"/>
          </p:cNvSpPr>
          <p:nvPr>
            <p:ph type="sldNum" sz="quarter" idx="5"/>
          </p:nvPr>
        </p:nvSpPr>
        <p:spPr/>
        <p:txBody>
          <a:bodyPr/>
          <a:lstStyle/>
          <a:p>
            <a:fld id="{D61FAE08-AEA5-4DAC-910C-FEC927AE5D8F}" type="slidenum">
              <a:rPr lang="en-US" smtClean="0"/>
              <a:t>44</a:t>
            </a:fld>
            <a:endParaRPr lang="en-US"/>
          </a:p>
        </p:txBody>
      </p:sp>
    </p:spTree>
    <p:extLst>
      <p:ext uri="{BB962C8B-B14F-4D97-AF65-F5344CB8AC3E}">
        <p14:creationId xmlns:p14="http://schemas.microsoft.com/office/powerpoint/2010/main" val="2157059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49</a:t>
            </a:fld>
            <a:endParaRPr lang="en-US"/>
          </a:p>
        </p:txBody>
      </p:sp>
    </p:spTree>
    <p:extLst>
      <p:ext uri="{BB962C8B-B14F-4D97-AF65-F5344CB8AC3E}">
        <p14:creationId xmlns:p14="http://schemas.microsoft.com/office/powerpoint/2010/main" val="3370064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Security categorization provides a structured way to determine the criticality and sensitivity of the information being processed, stored, and transmitted by an information system. The security category is based on the potential impact (worst case) to an organization should certain events occur that jeopardize the information and information systems needed by the organization to accomplish its assigned mission, protect its assets and individuals, fulfill its legal responsibilities, and maintain its day-to-day functions.1 The information owner/information system owner identifies the types of information associated with the information system and assigns a security impact value (low, moderate, high) for the security objectives of confidentiality, integrity, or availability to each information type. The high water mark concept is used to determine the security impact level of the information system for the express purpose of prioritizing information security efforts among information systems and selecting an initial set of security controls from one of the three security control baselines in NIST SP 800-53</a:t>
            </a:r>
          </a:p>
        </p:txBody>
      </p:sp>
      <p:sp>
        <p:nvSpPr>
          <p:cNvPr id="4" name="Slide Number Placeholder 3"/>
          <p:cNvSpPr>
            <a:spLocks noGrp="1"/>
          </p:cNvSpPr>
          <p:nvPr>
            <p:ph type="sldNum" sz="quarter" idx="5"/>
          </p:nvPr>
        </p:nvSpPr>
        <p:spPr/>
        <p:txBody>
          <a:bodyPr/>
          <a:lstStyle/>
          <a:p>
            <a:fld id="{D61FAE08-AEA5-4DAC-910C-FEC927AE5D8F}" type="slidenum">
              <a:rPr lang="en-US" smtClean="0"/>
              <a:t>5</a:t>
            </a:fld>
            <a:endParaRPr lang="en-US"/>
          </a:p>
        </p:txBody>
      </p:sp>
    </p:spTree>
    <p:extLst>
      <p:ext uri="{BB962C8B-B14F-4D97-AF65-F5344CB8AC3E}">
        <p14:creationId xmlns:p14="http://schemas.microsoft.com/office/powerpoint/2010/main" val="281652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dirty="0"/>
              <a:t>NIST SP 800-60 addresses the FISMA direction to develop guidelines recommending the types of information and information systems to be included in each category of potential security impact. This guideline is intended to help agencies consistently map security impact levels to types of: (</a:t>
            </a:r>
            <a:r>
              <a:rPr lang="en-US" dirty="0" err="1"/>
              <a:t>i</a:t>
            </a:r>
            <a:r>
              <a:rPr lang="en-US" dirty="0"/>
              <a:t>) information (e.g., privacy, medical, proprietary, financial, contractor sensitive, trade secret, investigation); and (ii) information systems (e.g., mission critical, mission support, administrative). This guideline applies to all Federal information systems other than national security systems. National security systems store, process, or communicate national security information.2 </a:t>
            </a:r>
            <a:endParaRPr lang="en-US" b="0" i="0" u="none" strike="noStrike" dirty="0">
              <a:solidFill>
                <a:srgbClr val="006CB0"/>
              </a:solidFill>
              <a:effectLst/>
              <a:latin typeface="Helvetica Neue"/>
              <a:hlinkClick r:id="rId3" tooltip="NIST"/>
            </a:endParaRPr>
          </a:p>
          <a:p>
            <a:pPr algn="l" fontAlgn="base"/>
            <a:endParaRPr lang="en-US" b="0" i="0" u="none" strike="noStrike" dirty="0">
              <a:solidFill>
                <a:srgbClr val="006CB0"/>
              </a:solidFill>
              <a:effectLst/>
              <a:latin typeface="Helvetica Neue"/>
              <a:hlinkClick r:id="rId3" tooltip="NIST"/>
            </a:endParaRPr>
          </a:p>
          <a:p>
            <a:pPr algn="l" fontAlgn="base"/>
            <a:r>
              <a:rPr lang="en-US" b="0" i="0" u="none" strike="noStrike" dirty="0">
                <a:solidFill>
                  <a:srgbClr val="006CB0"/>
                </a:solidFill>
                <a:effectLst/>
                <a:latin typeface="Helvetica Neue"/>
                <a:hlinkClick r:id="rId3" tooltip="NIST"/>
              </a:rPr>
              <a:t>NIST</a:t>
            </a:r>
            <a:r>
              <a:rPr lang="en-US" b="0" i="0" dirty="0">
                <a:solidFill>
                  <a:srgbClr val="3A3A3A"/>
                </a:solidFill>
                <a:effectLst/>
                <a:latin typeface="Helvetica Neue"/>
              </a:rPr>
              <a:t>, Volume I: Guide for Mapping Types of Information and Information Systems to Security Categories (</a:t>
            </a:r>
            <a:r>
              <a:rPr lang="en-US" b="1" i="0" dirty="0">
                <a:solidFill>
                  <a:srgbClr val="3A3A3A"/>
                </a:solidFill>
                <a:effectLst/>
                <a:latin typeface="Helvetica Neue"/>
              </a:rPr>
              <a:t>NIST Special Publication 800-60</a:t>
            </a:r>
            <a:r>
              <a:rPr lang="en-US" b="0" i="0" dirty="0">
                <a:solidFill>
                  <a:srgbClr val="3A3A3A"/>
                </a:solidFill>
                <a:effectLst/>
                <a:latin typeface="Helvetica Neue"/>
              </a:rPr>
              <a:t>) (Aug. 2008) (</a:t>
            </a:r>
            <a:r>
              <a:rPr lang="en-US" b="0" i="0" u="none" strike="noStrike" dirty="0">
                <a:solidFill>
                  <a:srgbClr val="006CB0"/>
                </a:solidFill>
                <a:effectLst/>
                <a:latin typeface="Helvetica Neue"/>
                <a:hlinkClick r:id="rId4"/>
              </a:rPr>
              <a:t>full-text</a:t>
            </a:r>
            <a:r>
              <a:rPr lang="en-US" b="0" i="0" dirty="0">
                <a:solidFill>
                  <a:srgbClr val="3A3A3A"/>
                </a:solidFill>
                <a:effectLst/>
                <a:latin typeface="Helvetica Neue"/>
              </a:rPr>
              <a:t>).</a:t>
            </a:r>
          </a:p>
          <a:p>
            <a:pPr algn="l" fontAlgn="base"/>
            <a:endParaRPr lang="en-US" b="0" i="0" dirty="0">
              <a:solidFill>
                <a:srgbClr val="3A3A3A"/>
              </a:solidFill>
              <a:effectLst/>
              <a:latin typeface="Helvetica Neue"/>
            </a:endParaRPr>
          </a:p>
          <a:p>
            <a:pPr algn="l" fontAlgn="base"/>
            <a:r>
              <a:rPr lang="en-US" b="0" i="0" u="none" strike="noStrike" dirty="0">
                <a:solidFill>
                  <a:srgbClr val="006CB0"/>
                </a:solidFill>
                <a:effectLst/>
                <a:latin typeface="Helvetica Neue"/>
                <a:hlinkClick r:id="rId3" tooltip="NIST"/>
              </a:rPr>
              <a:t>NIST</a:t>
            </a:r>
            <a:r>
              <a:rPr lang="en-US" b="0" i="0" dirty="0">
                <a:solidFill>
                  <a:srgbClr val="3A3A3A"/>
                </a:solidFill>
                <a:effectLst/>
                <a:latin typeface="Helvetica Neue"/>
              </a:rPr>
              <a:t>, Volume 2: Appendices to Guide for Mapping Types of Information and Information Systems to Security Categories (</a:t>
            </a:r>
            <a:r>
              <a:rPr lang="en-US" b="1" i="0" dirty="0">
                <a:solidFill>
                  <a:srgbClr val="3A3A3A"/>
                </a:solidFill>
                <a:effectLst/>
                <a:latin typeface="Helvetica Neue"/>
              </a:rPr>
              <a:t>NIST Special Publication 800-60</a:t>
            </a:r>
            <a:r>
              <a:rPr lang="en-US" b="0" i="0" dirty="0">
                <a:solidFill>
                  <a:srgbClr val="3A3A3A"/>
                </a:solidFill>
                <a:effectLst/>
                <a:latin typeface="Helvetica Neue"/>
              </a:rPr>
              <a:t>) (Aug. 2008) (</a:t>
            </a:r>
            <a:r>
              <a:rPr lang="en-US" b="0" i="0" u="none" strike="noStrike" dirty="0">
                <a:solidFill>
                  <a:srgbClr val="006CB0"/>
                </a:solidFill>
                <a:effectLst/>
                <a:latin typeface="Helvetica Neue"/>
                <a:hlinkClick r:id="rId5"/>
              </a:rPr>
              <a:t>full-text</a:t>
            </a:r>
            <a:r>
              <a:rPr lang="en-US" b="0" i="0" dirty="0">
                <a:solidFill>
                  <a:srgbClr val="3A3A3A"/>
                </a:solidFill>
                <a:effectLst/>
                <a:latin typeface="Helvetica Neue"/>
              </a:rPr>
              <a:t>).</a:t>
            </a:r>
          </a:p>
          <a:p>
            <a:pPr algn="l" fontAlgn="base"/>
            <a:endParaRPr lang="en-US" b="0" i="0" dirty="0">
              <a:solidFill>
                <a:srgbClr val="3A3A3A"/>
              </a:solidFill>
              <a:effectLst/>
              <a:latin typeface="Helvetica Neue"/>
            </a:endParaRPr>
          </a:p>
          <a:p>
            <a:pPr marL="171450" indent="-171450" algn="l" fontAlgn="base">
              <a:buFont typeface="Arial" panose="020B0604020202020204" pitchFamily="34" charset="0"/>
              <a:buChar char="•"/>
            </a:pPr>
            <a:endParaRPr lang="en-US" b="0" i="0" dirty="0">
              <a:solidFill>
                <a:srgbClr val="3A3A3A"/>
              </a:solidFill>
              <a:effectLst/>
              <a:latin typeface="Helvetica Neue"/>
            </a:endParaRPr>
          </a:p>
          <a:p>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6</a:t>
            </a:fld>
            <a:endParaRPr lang="en-US"/>
          </a:p>
        </p:txBody>
      </p:sp>
    </p:spTree>
    <p:extLst>
      <p:ext uri="{BB962C8B-B14F-4D97-AF65-F5344CB8AC3E}">
        <p14:creationId xmlns:p14="http://schemas.microsoft.com/office/powerpoint/2010/main" val="408792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accordance with FIPS 199, agencies shall identify all of the applicable information types that</a:t>
            </a:r>
          </a:p>
          <a:p>
            <a:r>
              <a:rPr lang="en-US" dirty="0"/>
              <a:t>are representative of input, stored, processed, and/or output data from each system. The initial</a:t>
            </a:r>
          </a:p>
          <a:p>
            <a:r>
              <a:rPr lang="en-US" dirty="0"/>
              <a:t>activity in mapping types of Federal information and information systems to security objectives</a:t>
            </a:r>
          </a:p>
          <a:p>
            <a:r>
              <a:rPr lang="en-US" dirty="0"/>
              <a:t>and impact levels is the development of an information taxonomy, or creation of a catalog of</a:t>
            </a:r>
          </a:p>
          <a:p>
            <a:r>
              <a:rPr lang="en-US" dirty="0"/>
              <a:t>information types.</a:t>
            </a:r>
          </a:p>
          <a:p>
            <a:endParaRPr lang="en-US" dirty="0"/>
          </a:p>
          <a:p>
            <a:r>
              <a:rPr lang="en-US" dirty="0"/>
              <a:t>The four business areas separate government operations into high-level categories relating: </a:t>
            </a:r>
          </a:p>
          <a:p>
            <a:r>
              <a:rPr lang="en-US" dirty="0"/>
              <a:t>• The purpose of government (services for citizens); </a:t>
            </a:r>
          </a:p>
          <a:p>
            <a:r>
              <a:rPr lang="en-US" dirty="0"/>
              <a:t>• The mechanisms the government uses to achieve its purpose (mode of delivery); </a:t>
            </a:r>
          </a:p>
          <a:p>
            <a:r>
              <a:rPr lang="en-US" dirty="0"/>
              <a:t>• The support functions necessary to conduct government operations (support delivery of services); and </a:t>
            </a:r>
          </a:p>
          <a:p>
            <a:r>
              <a:rPr lang="en-US" dirty="0"/>
              <a:t>• The resource management functions that support all areas of the government’s business (management of government resources). </a:t>
            </a:r>
          </a:p>
        </p:txBody>
      </p:sp>
      <p:sp>
        <p:nvSpPr>
          <p:cNvPr id="4" name="Slide Number Placeholder 3"/>
          <p:cNvSpPr>
            <a:spLocks noGrp="1"/>
          </p:cNvSpPr>
          <p:nvPr>
            <p:ph type="sldNum" sz="quarter" idx="5"/>
          </p:nvPr>
        </p:nvSpPr>
        <p:spPr/>
        <p:txBody>
          <a:bodyPr/>
          <a:lstStyle/>
          <a:p>
            <a:fld id="{D61FAE08-AEA5-4DAC-910C-FEC927AE5D8F}" type="slidenum">
              <a:rPr lang="en-US" smtClean="0"/>
              <a:t>7</a:t>
            </a:fld>
            <a:endParaRPr lang="en-US"/>
          </a:p>
        </p:txBody>
      </p:sp>
    </p:spTree>
    <p:extLst>
      <p:ext uri="{BB962C8B-B14F-4D97-AF65-F5344CB8AC3E}">
        <p14:creationId xmlns:p14="http://schemas.microsoft.com/office/powerpoint/2010/main" val="30344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Mission-based information types are, by definition, specific to individual departments and agencies or to specific sets of departments and agencies. The BRM services for citizens business area provides the primary frame of reference for determining the security objectives impact levels for mission-based information and information systems. The consequences or impact of unauthorized disclosure of information, modification or destruction of information, and disruption of access to or use of information are defined by the nature and beneficiary of the service being provided or supported. The BRM establishes 26 direct services and delivery support lines of business with 98 associated information types</a:t>
            </a:r>
          </a:p>
        </p:txBody>
      </p:sp>
      <p:sp>
        <p:nvSpPr>
          <p:cNvPr id="4" name="Slide Number Placeholder 3"/>
          <p:cNvSpPr>
            <a:spLocks noGrp="1"/>
          </p:cNvSpPr>
          <p:nvPr>
            <p:ph type="sldNum" sz="quarter" idx="5"/>
          </p:nvPr>
        </p:nvSpPr>
        <p:spPr/>
        <p:txBody>
          <a:bodyPr/>
          <a:lstStyle/>
          <a:p>
            <a:fld id="{D61FAE08-AEA5-4DAC-910C-FEC927AE5D8F}" type="slidenum">
              <a:rPr lang="en-US" smtClean="0"/>
              <a:t>8</a:t>
            </a:fld>
            <a:endParaRPr lang="en-US"/>
          </a:p>
        </p:txBody>
      </p:sp>
    </p:spTree>
    <p:extLst>
      <p:ext uri="{BB962C8B-B14F-4D97-AF65-F5344CB8AC3E}">
        <p14:creationId xmlns:p14="http://schemas.microsoft.com/office/powerpoint/2010/main" val="274813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approach to establishing mission-based information types at an agency level begins by documenting the agency’s business and mission areas. The owner, or designee, of each information system is responsible for identifying the information types stored in, processed by, or generated by that information system. In the case of mission-based information, the responsible individuals, in coordination with management, operational, and security stakeholders, should compile a comprehensive set of lines of business and mission areas conducted by the agency. In addition, the responsible individuals should identify the applicable sub-functions necessary to conduct agency business and in turn accomplish the agency’s mission. For example, one mission conducted by an agency might be law enforcement. Subfunctions that are part of the agency’s law enforcement mission might include criminal investigation and surveillance, criminal apprehension, criminal incarceration, citizen protection, crime prevention, and property protection. Each of these sub-functions would represent an information type. </a:t>
            </a:r>
          </a:p>
        </p:txBody>
      </p:sp>
      <p:sp>
        <p:nvSpPr>
          <p:cNvPr id="4" name="Slide Number Placeholder 3"/>
          <p:cNvSpPr>
            <a:spLocks noGrp="1"/>
          </p:cNvSpPr>
          <p:nvPr>
            <p:ph type="sldNum" sz="quarter" idx="5"/>
          </p:nvPr>
        </p:nvSpPr>
        <p:spPr/>
        <p:txBody>
          <a:bodyPr/>
          <a:lstStyle/>
          <a:p>
            <a:fld id="{D61FAE08-AEA5-4DAC-910C-FEC927AE5D8F}" type="slidenum">
              <a:rPr lang="en-US" smtClean="0"/>
              <a:t>9</a:t>
            </a:fld>
            <a:endParaRPr lang="en-US"/>
          </a:p>
        </p:txBody>
      </p:sp>
    </p:spTree>
    <p:extLst>
      <p:ext uri="{BB962C8B-B14F-4D97-AF65-F5344CB8AC3E}">
        <p14:creationId xmlns:p14="http://schemas.microsoft.com/office/powerpoint/2010/main" val="2763685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a Disaster Management Information System.  Specifically the Levee Safety Program.</a:t>
            </a:r>
          </a:p>
          <a:p>
            <a:endParaRPr lang="en-US" dirty="0"/>
          </a:p>
          <a:p>
            <a:r>
              <a:rPr lang="en-US" dirty="0"/>
              <a:t>Just so we are on the same page this is what the Levee program is..</a:t>
            </a:r>
          </a:p>
          <a:p>
            <a:endParaRPr lang="en-US" dirty="0"/>
          </a:p>
          <a:p>
            <a:r>
              <a:rPr lang="en-US" b="0" i="0" dirty="0">
                <a:solidFill>
                  <a:srgbClr val="212529"/>
                </a:solidFill>
                <a:effectLst/>
                <a:latin typeface="Open Sans"/>
              </a:rPr>
              <a:t>Levee systems are part of our nation’s landscape and important to communities because of the benefits they provide. For example, more than ten million people live or work behind levees in the U.S. Army Corps of Engineers Levee Safety Program. And, public and private property worth more than one trillion dollars are behind these levees. These 14,100 miles of levee reduce flood risk to people, businesses, critical infrastructure and the environment, but it’s important to recognize they don’t eliminate flooding. Additionally, levee conditions, storm/flood intensity and frequency, and populations around these levees change. So, the USACE Levee Safety Program works with local levee sponsors and stakeholders to make sure these levees provide their intended benefits. Working together to assess, manage and communicate flood risks to residents and businesses is our priority because, more than anything, life safety is paramount.</a:t>
            </a:r>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10</a:t>
            </a:fld>
            <a:endParaRPr lang="en-US"/>
          </a:p>
        </p:txBody>
      </p:sp>
    </p:spTree>
    <p:extLst>
      <p:ext uri="{BB962C8B-B14F-4D97-AF65-F5344CB8AC3E}">
        <p14:creationId xmlns:p14="http://schemas.microsoft.com/office/powerpoint/2010/main" val="147860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Roboto"/>
              </a:rPr>
              <a:t>The National Levee Database (NLD), developed by the U.S. Army Corps of Engineers (USACE), is the focal point for comprehensive information about our nation's levees. The database contains information to facilitate and link activities, such as flood risk communication, levee system evaluation for the National Flood Insurance Program, levee system inspections, flood plain management, and risk assessments. The NLD continues to be a dynamic database with ongoing efforts to add levee data from federal agencies, states, and tribes across the United States.</a:t>
            </a:r>
            <a:endParaRPr lang="en-US" dirty="0"/>
          </a:p>
        </p:txBody>
      </p:sp>
      <p:sp>
        <p:nvSpPr>
          <p:cNvPr id="4" name="Slide Number Placeholder 3"/>
          <p:cNvSpPr>
            <a:spLocks noGrp="1"/>
          </p:cNvSpPr>
          <p:nvPr>
            <p:ph type="sldNum" sz="quarter" idx="5"/>
          </p:nvPr>
        </p:nvSpPr>
        <p:spPr/>
        <p:txBody>
          <a:bodyPr/>
          <a:lstStyle/>
          <a:p>
            <a:fld id="{D61FAE08-AEA5-4DAC-910C-FEC927AE5D8F}" type="slidenum">
              <a:rPr lang="en-US" smtClean="0"/>
              <a:t>11</a:t>
            </a:fld>
            <a:endParaRPr lang="en-US"/>
          </a:p>
        </p:txBody>
      </p:sp>
    </p:spTree>
    <p:extLst>
      <p:ext uri="{BB962C8B-B14F-4D97-AF65-F5344CB8AC3E}">
        <p14:creationId xmlns:p14="http://schemas.microsoft.com/office/powerpoint/2010/main" val="166783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DDE08D-E698-4ED0-ACD0-E912F3C00B9C}" type="datetime1">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38035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1244D2-D6DC-45DE-9743-6A5FA1E67F98}" type="datetime1">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59574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9175BA-CADB-4882-9E6D-FC0E4D587064}" type="datetime1">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62827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F6DD8-86FF-4DFA-8704-8590D35DDD5A}" type="datetime1">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9990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738CF-B3E7-4DAE-A88E-5CE03C76EF81}" type="datetime1">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9659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0E261F-ABF2-4213-A486-694784B91BE6}" type="datetime1">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217997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B53FD-8062-444D-8697-75E35954E5E6}" type="datetime1">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02234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04C9B6-1623-4859-9D4F-972D344D8E16}" type="datetime1">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280871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25810-EDA2-4EC8-B0B6-D15EBF9CCD20}" type="datetime1">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5379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6E86F-90CD-45D5-B590-8AF510282908}" type="datetime1">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408413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6B43BF-96FE-4EFB-BB91-A5B415106352}" type="datetime1">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5FB44-7746-41C3-A2F8-A34E863EED2F}" type="slidenum">
              <a:rPr lang="en-US" smtClean="0"/>
              <a:t>‹#›</a:t>
            </a:fld>
            <a:endParaRPr lang="en-US"/>
          </a:p>
        </p:txBody>
      </p:sp>
    </p:spTree>
    <p:extLst>
      <p:ext uri="{BB962C8B-B14F-4D97-AF65-F5344CB8AC3E}">
        <p14:creationId xmlns:p14="http://schemas.microsoft.com/office/powerpoint/2010/main" val="60386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9CAE2-8059-4741-BC15-4CF3680FD2A4}" type="datetime1">
              <a:rPr lang="en-US" smtClean="0"/>
              <a:t>3/7/2023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5FB44-7746-41C3-A2F8-A34E863EED2F}" type="slidenum">
              <a:rPr lang="en-US" smtClean="0"/>
              <a:t>‹#›</a:t>
            </a:fld>
            <a:endParaRPr lang="en-US"/>
          </a:p>
        </p:txBody>
      </p:sp>
    </p:spTree>
    <p:extLst>
      <p:ext uri="{BB962C8B-B14F-4D97-AF65-F5344CB8AC3E}">
        <p14:creationId xmlns:p14="http://schemas.microsoft.com/office/powerpoint/2010/main" val="426162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mmunity.mis.temple.edu/mis5214sec001sp2017/files/2017/02/nistspecialpublication800-60v2r1.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community.mis.temple.edu/mis5214sec001sp2017/files/2017/02/nistspecialpublication800-60v2r1.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#3</a:t>
            </a:r>
          </a:p>
        </p:txBody>
      </p:sp>
      <p:sp>
        <p:nvSpPr>
          <p:cNvPr id="3" name="Subtitle 2"/>
          <p:cNvSpPr>
            <a:spLocks noGrp="1"/>
          </p:cNvSpPr>
          <p:nvPr>
            <p:ph type="subTitle" idx="1"/>
          </p:nvPr>
        </p:nvSpPr>
        <p:spPr/>
        <p:txBody>
          <a:bodyPr/>
          <a:lstStyle/>
          <a:p>
            <a:r>
              <a:rPr lang="en-US" dirty="0"/>
              <a:t>MIS5214</a:t>
            </a:r>
          </a:p>
          <a:p>
            <a:endParaRPr lang="en-US" dirty="0"/>
          </a:p>
          <a:p>
            <a:r>
              <a:rPr lang="en-US" sz="4400" dirty="0"/>
              <a:t>Planning and Policy</a:t>
            </a:r>
          </a:p>
        </p:txBody>
      </p:sp>
      <p:sp>
        <p:nvSpPr>
          <p:cNvPr id="4" name="Slide Number Placeholder 3"/>
          <p:cNvSpPr>
            <a:spLocks noGrp="1"/>
          </p:cNvSpPr>
          <p:nvPr>
            <p:ph type="sldNum" sz="quarter" idx="12"/>
          </p:nvPr>
        </p:nvSpPr>
        <p:spPr/>
        <p:txBody>
          <a:bodyPr/>
          <a:lstStyle/>
          <a:p>
            <a:fld id="{9E95FB44-7746-41C3-A2F8-A34E863EED2F}" type="slidenum">
              <a:rPr lang="en-US" smtClean="0"/>
              <a:t>1</a:t>
            </a:fld>
            <a:endParaRPr lang="en-US"/>
          </a:p>
        </p:txBody>
      </p:sp>
    </p:spTree>
    <p:extLst>
      <p:ext uri="{BB962C8B-B14F-4D97-AF65-F5344CB8AC3E}">
        <p14:creationId xmlns:p14="http://schemas.microsoft.com/office/powerpoint/2010/main" val="157431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a:t>Disaster Management Information Systems </a:t>
            </a:r>
          </a:p>
        </p:txBody>
      </p:sp>
      <p:pic>
        <p:nvPicPr>
          <p:cNvPr id="3" name="Picture 2"/>
          <p:cNvPicPr>
            <a:picLocks noChangeAspect="1"/>
          </p:cNvPicPr>
          <p:nvPr/>
        </p:nvPicPr>
        <p:blipFill>
          <a:blip r:embed="rId3"/>
          <a:stretch>
            <a:fillRect/>
          </a:stretch>
        </p:blipFill>
        <p:spPr>
          <a:xfrm>
            <a:off x="5376232" y="1171170"/>
            <a:ext cx="6600944" cy="5538102"/>
          </a:xfrm>
          <a:prstGeom prst="rect">
            <a:avLst/>
          </a:prstGeom>
          <a:noFill/>
          <a:ln w="25400">
            <a:solidFill>
              <a:schemeClr val="tx1"/>
            </a:solidFill>
          </a:ln>
        </p:spPr>
      </p:pic>
      <p:pic>
        <p:nvPicPr>
          <p:cNvPr id="4" name="Picture 3"/>
          <p:cNvPicPr>
            <a:picLocks noChangeAspect="1"/>
          </p:cNvPicPr>
          <p:nvPr/>
        </p:nvPicPr>
        <p:blipFill>
          <a:blip r:embed="rId4"/>
          <a:stretch>
            <a:fillRect/>
          </a:stretch>
        </p:blipFill>
        <p:spPr>
          <a:xfrm>
            <a:off x="1118534" y="1444715"/>
            <a:ext cx="3519567" cy="4942371"/>
          </a:xfrm>
          <a:prstGeom prst="rect">
            <a:avLst/>
          </a:prstGeom>
          <a:ln w="41275">
            <a:solidFill>
              <a:schemeClr val="tx1"/>
            </a:solidFill>
          </a:ln>
        </p:spPr>
      </p:pic>
      <p:pic>
        <p:nvPicPr>
          <p:cNvPr id="7" name="Picture 6"/>
          <p:cNvPicPr>
            <a:picLocks noChangeAspect="1"/>
          </p:cNvPicPr>
          <p:nvPr/>
        </p:nvPicPr>
        <p:blipFill>
          <a:blip r:embed="rId5"/>
          <a:stretch>
            <a:fillRect/>
          </a:stretch>
        </p:blipFill>
        <p:spPr>
          <a:xfrm>
            <a:off x="1317590" y="4054206"/>
            <a:ext cx="2184719" cy="371271"/>
          </a:xfrm>
          <a:prstGeom prst="rect">
            <a:avLst/>
          </a:prstGeom>
          <a:ln w="25400">
            <a:solidFill>
              <a:srgbClr val="FF0000"/>
            </a:solidFill>
          </a:ln>
        </p:spPr>
      </p:pic>
      <p:sp>
        <p:nvSpPr>
          <p:cNvPr id="5" name="Slide Number Placeholder 4"/>
          <p:cNvSpPr>
            <a:spLocks noGrp="1"/>
          </p:cNvSpPr>
          <p:nvPr>
            <p:ph type="sldNum" sz="quarter" idx="12"/>
          </p:nvPr>
        </p:nvSpPr>
        <p:spPr/>
        <p:txBody>
          <a:bodyPr/>
          <a:lstStyle/>
          <a:p>
            <a:fld id="{9E95FB44-7746-41C3-A2F8-A34E863EED2F}" type="slidenum">
              <a:rPr lang="en-US" smtClean="0"/>
              <a:t>10</a:t>
            </a:fld>
            <a:endParaRPr lang="en-US"/>
          </a:p>
        </p:txBody>
      </p:sp>
    </p:spTree>
    <p:extLst>
      <p:ext uri="{BB962C8B-B14F-4D97-AF65-F5344CB8AC3E}">
        <p14:creationId xmlns:p14="http://schemas.microsoft.com/office/powerpoint/2010/main" val="33494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16664" y="130693"/>
            <a:ext cx="7598008" cy="6237055"/>
          </a:xfrm>
          <a:prstGeom prst="rect">
            <a:avLst/>
          </a:prstGeom>
          <a:ln w="25400">
            <a:solidFill>
              <a:schemeClr val="tx1"/>
            </a:solidFill>
          </a:ln>
        </p:spPr>
      </p:pic>
      <p:pic>
        <p:nvPicPr>
          <p:cNvPr id="5" name="Picture 4"/>
          <p:cNvPicPr>
            <a:picLocks noChangeAspect="1"/>
          </p:cNvPicPr>
          <p:nvPr/>
        </p:nvPicPr>
        <p:blipFill>
          <a:blip r:embed="rId4"/>
          <a:stretch>
            <a:fillRect/>
          </a:stretch>
        </p:blipFill>
        <p:spPr>
          <a:xfrm>
            <a:off x="9828441" y="3084987"/>
            <a:ext cx="1542223" cy="209056"/>
          </a:xfrm>
          <a:prstGeom prst="rect">
            <a:avLst/>
          </a:prstGeom>
          <a:ln w="25400">
            <a:solidFill>
              <a:srgbClr val="FF0000"/>
            </a:solidFill>
          </a:ln>
        </p:spPr>
      </p:pic>
      <p:pic>
        <p:nvPicPr>
          <p:cNvPr id="7" name="Picture 6"/>
          <p:cNvPicPr>
            <a:picLocks noChangeAspect="1"/>
          </p:cNvPicPr>
          <p:nvPr/>
        </p:nvPicPr>
        <p:blipFill>
          <a:blip r:embed="rId5"/>
          <a:stretch>
            <a:fillRect/>
          </a:stretch>
        </p:blipFill>
        <p:spPr>
          <a:xfrm>
            <a:off x="142565" y="130693"/>
            <a:ext cx="6632808" cy="6660473"/>
          </a:xfrm>
          <a:prstGeom prst="rect">
            <a:avLst/>
          </a:prstGeom>
          <a:ln w="25400">
            <a:solidFill>
              <a:schemeClr val="tx1"/>
            </a:solidFill>
          </a:ln>
        </p:spPr>
      </p:pic>
      <p:sp>
        <p:nvSpPr>
          <p:cNvPr id="2" name="Slide Number Placeholder 1"/>
          <p:cNvSpPr>
            <a:spLocks noGrp="1"/>
          </p:cNvSpPr>
          <p:nvPr>
            <p:ph type="sldNum" sz="quarter" idx="12"/>
          </p:nvPr>
        </p:nvSpPr>
        <p:spPr/>
        <p:txBody>
          <a:bodyPr/>
          <a:lstStyle/>
          <a:p>
            <a:fld id="{9E95FB44-7746-41C3-A2F8-A34E863EED2F}" type="slidenum">
              <a:rPr lang="en-US" smtClean="0"/>
              <a:t>11</a:t>
            </a:fld>
            <a:endParaRPr lang="en-US"/>
          </a:p>
        </p:txBody>
      </p:sp>
    </p:spTree>
    <p:extLst>
      <p:ext uri="{BB962C8B-B14F-4D97-AF65-F5344CB8AC3E}">
        <p14:creationId xmlns:p14="http://schemas.microsoft.com/office/powerpoint/2010/main" val="33086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655" y="189256"/>
            <a:ext cx="9470834" cy="1325563"/>
          </a:xfrm>
        </p:spPr>
        <p:txBody>
          <a:bodyPr>
            <a:normAutofit/>
          </a:bodyPr>
          <a:lstStyle/>
          <a:p>
            <a:r>
              <a:rPr lang="en-US" sz="3400" b="1" dirty="0"/>
              <a:t>2 Broad Types of Information and Information Systems</a:t>
            </a:r>
          </a:p>
        </p:txBody>
      </p:sp>
      <p:sp>
        <p:nvSpPr>
          <p:cNvPr id="3" name="Content Placeholder 2"/>
          <p:cNvSpPr>
            <a:spLocks noGrp="1"/>
          </p:cNvSpPr>
          <p:nvPr>
            <p:ph idx="1"/>
          </p:nvPr>
        </p:nvSpPr>
        <p:spPr>
          <a:xfrm>
            <a:off x="2533880" y="1690688"/>
            <a:ext cx="9658121" cy="4486275"/>
          </a:xfrm>
        </p:spPr>
        <p:txBody>
          <a:bodyPr/>
          <a:lstStyle/>
          <a:p>
            <a:pPr marL="514350" indent="-514350">
              <a:buFont typeface="+mj-lt"/>
              <a:buAutoNum type="arabicPeriod"/>
            </a:pPr>
            <a:r>
              <a:rPr lang="en-US" dirty="0"/>
              <a:t>Mission-based Information &amp; Information Systems</a:t>
            </a:r>
          </a:p>
          <a:p>
            <a:pPr marL="514350" indent="-514350">
              <a:buFont typeface="+mj-lt"/>
              <a:buAutoNum type="arabicPeriod"/>
            </a:pPr>
            <a:endParaRPr lang="en-US" dirty="0"/>
          </a:p>
          <a:p>
            <a:pPr marL="514350" indent="-514350">
              <a:buFont typeface="+mj-lt"/>
              <a:buAutoNum type="arabicPeriod"/>
            </a:pPr>
            <a:r>
              <a:rPr lang="en-US" b="1" dirty="0"/>
              <a:t>Management and Support Information &amp; Information Systems</a:t>
            </a:r>
          </a:p>
          <a:p>
            <a:pPr marL="514350" indent="-514350">
              <a:buFont typeface="+mj-lt"/>
              <a:buAutoNum type="arabicPeriod"/>
            </a:pPr>
            <a:endParaRPr lang="en-US" dirty="0"/>
          </a:p>
          <a:p>
            <a:pPr marL="971550" lvl="1" indent="-514350">
              <a:buFont typeface="+mj-lt"/>
              <a:buAutoNum type="romanLcPeriod"/>
            </a:pPr>
            <a:r>
              <a:rPr lang="en-US" sz="2800" b="1" dirty="0"/>
              <a:t>Services Delivery Support Functions </a:t>
            </a:r>
          </a:p>
          <a:p>
            <a:pPr marL="971550" lvl="1" indent="-514350">
              <a:buFont typeface="+mj-lt"/>
              <a:buAutoNum type="romanLcPeriod"/>
            </a:pPr>
            <a:endParaRPr lang="en-US" sz="2800" b="1" dirty="0"/>
          </a:p>
          <a:p>
            <a:pPr marL="971550" lvl="1" indent="-514350">
              <a:buFont typeface="+mj-lt"/>
              <a:buAutoNum type="romanLcPeriod"/>
            </a:pPr>
            <a:r>
              <a:rPr lang="en-US" sz="2800" b="1" dirty="0"/>
              <a:t>Government Resource Management Functions</a:t>
            </a:r>
          </a:p>
        </p:txBody>
      </p:sp>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1" y="0"/>
            <a:ext cx="2500654" cy="3029639"/>
          </a:xfrm>
          <a:prstGeom prst="rect">
            <a:avLst/>
          </a:prstGeom>
        </p:spPr>
      </p:pic>
      <p:sp>
        <p:nvSpPr>
          <p:cNvPr id="5" name="Slide Number Placeholder 4"/>
          <p:cNvSpPr>
            <a:spLocks noGrp="1"/>
          </p:cNvSpPr>
          <p:nvPr>
            <p:ph type="sldNum" sz="quarter" idx="12"/>
          </p:nvPr>
        </p:nvSpPr>
        <p:spPr/>
        <p:txBody>
          <a:bodyPr/>
          <a:lstStyle/>
          <a:p>
            <a:fld id="{9E95FB44-7746-41C3-A2F8-A34E863EED2F}" type="slidenum">
              <a:rPr lang="en-US" smtClean="0"/>
              <a:t>12</a:t>
            </a:fld>
            <a:endParaRPr lang="en-US"/>
          </a:p>
        </p:txBody>
      </p:sp>
    </p:spTree>
    <p:extLst>
      <p:ext uri="{BB962C8B-B14F-4D97-AF65-F5344CB8AC3E}">
        <p14:creationId xmlns:p14="http://schemas.microsoft.com/office/powerpoint/2010/main" val="2118966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 y="0"/>
            <a:ext cx="12184117" cy="1325563"/>
          </a:xfrm>
        </p:spPr>
        <p:txBody>
          <a:bodyPr>
            <a:normAutofit/>
          </a:bodyPr>
          <a:lstStyle/>
          <a:p>
            <a:r>
              <a:rPr lang="en-US" sz="3600" b="1" dirty="0"/>
              <a:t>Services Delivery Support Functions and Information Types</a:t>
            </a:r>
          </a:p>
        </p:txBody>
      </p:sp>
      <p:sp>
        <p:nvSpPr>
          <p:cNvPr id="3" name="Content Placeholder 2"/>
          <p:cNvSpPr>
            <a:spLocks noGrp="1"/>
          </p:cNvSpPr>
          <p:nvPr>
            <p:ph idx="1"/>
          </p:nvPr>
        </p:nvSpPr>
        <p:spPr>
          <a:xfrm>
            <a:off x="3090040" y="1093076"/>
            <a:ext cx="8263759" cy="5083887"/>
          </a:xfrm>
        </p:spPr>
        <p:txBody>
          <a:bodyPr>
            <a:normAutofit/>
          </a:bodyPr>
          <a:lstStyle/>
          <a:p>
            <a:pPr marL="514350" indent="-514350">
              <a:buFont typeface="+mj-lt"/>
              <a:buAutoNum type="arabicPeriod"/>
            </a:pPr>
            <a:r>
              <a:rPr lang="en-US" sz="3200" dirty="0"/>
              <a:t>Controls and Oversight</a:t>
            </a:r>
          </a:p>
          <a:p>
            <a:pPr marL="514350" indent="-514350">
              <a:buFont typeface="+mj-lt"/>
              <a:buAutoNum type="arabicPeriod"/>
            </a:pPr>
            <a:r>
              <a:rPr lang="en-US" sz="3200" dirty="0"/>
              <a:t>Regulatory Development</a:t>
            </a:r>
          </a:p>
          <a:p>
            <a:pPr marL="514350" indent="-514350">
              <a:buFont typeface="+mj-lt"/>
              <a:buAutoNum type="arabicPeriod"/>
            </a:pPr>
            <a:r>
              <a:rPr lang="en-US" sz="3200" dirty="0"/>
              <a:t>Planning and Budgeting</a:t>
            </a:r>
          </a:p>
          <a:p>
            <a:pPr marL="514350" indent="-514350">
              <a:buFont typeface="+mj-lt"/>
              <a:buAutoNum type="arabicPeriod"/>
            </a:pPr>
            <a:r>
              <a:rPr lang="en-US" sz="3200" dirty="0"/>
              <a:t>Internal Risk Management and Mitigation</a:t>
            </a:r>
          </a:p>
          <a:p>
            <a:pPr marL="514350" indent="-514350">
              <a:buFont typeface="+mj-lt"/>
              <a:buAutoNum type="arabicPeriod"/>
            </a:pPr>
            <a:r>
              <a:rPr lang="en-US" sz="3200" dirty="0"/>
              <a:t>Revenue Collection</a:t>
            </a:r>
          </a:p>
          <a:p>
            <a:pPr marL="514350" indent="-514350">
              <a:buFont typeface="+mj-lt"/>
              <a:buAutoNum type="arabicPeriod"/>
            </a:pPr>
            <a:r>
              <a:rPr lang="en-US" sz="3200" dirty="0"/>
              <a:t>Public Affairs</a:t>
            </a:r>
          </a:p>
          <a:p>
            <a:pPr marL="514350" indent="-514350">
              <a:buFont typeface="+mj-lt"/>
              <a:buAutoNum type="arabicPeriod"/>
            </a:pPr>
            <a:r>
              <a:rPr lang="en-US" sz="3200" dirty="0"/>
              <a:t>Legislative Relations</a:t>
            </a:r>
          </a:p>
          <a:p>
            <a:pPr marL="514350" indent="-514350">
              <a:buFont typeface="+mj-lt"/>
              <a:buAutoNum type="arabicPeriod"/>
            </a:pPr>
            <a:r>
              <a:rPr lang="en-US" sz="3200" dirty="0"/>
              <a:t>General Government</a:t>
            </a:r>
          </a:p>
        </p:txBody>
      </p:sp>
      <p:sp>
        <p:nvSpPr>
          <p:cNvPr id="4" name="Slide Number Placeholder 3"/>
          <p:cNvSpPr>
            <a:spLocks noGrp="1"/>
          </p:cNvSpPr>
          <p:nvPr>
            <p:ph type="sldNum" sz="quarter" idx="12"/>
          </p:nvPr>
        </p:nvSpPr>
        <p:spPr/>
        <p:txBody>
          <a:bodyPr/>
          <a:lstStyle/>
          <a:p>
            <a:fld id="{9E95FB44-7746-41C3-A2F8-A34E863EED2F}" type="slidenum">
              <a:rPr lang="en-US" smtClean="0"/>
              <a:t>13</a:t>
            </a:fld>
            <a:endParaRPr lang="en-US"/>
          </a:p>
        </p:txBody>
      </p:sp>
    </p:spTree>
    <p:extLst>
      <p:ext uri="{BB962C8B-B14F-4D97-AF65-F5344CB8AC3E}">
        <p14:creationId xmlns:p14="http://schemas.microsoft.com/office/powerpoint/2010/main" val="425064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3600" b="1" dirty="0"/>
              <a:t>Management and Support Information and Information Systems</a:t>
            </a:r>
            <a:endParaRPr lang="en-US" sz="3600" dirty="0"/>
          </a:p>
        </p:txBody>
      </p:sp>
      <p:pic>
        <p:nvPicPr>
          <p:cNvPr id="4" name="Picture 3"/>
          <p:cNvPicPr>
            <a:picLocks noChangeAspect="1"/>
          </p:cNvPicPr>
          <p:nvPr/>
        </p:nvPicPr>
        <p:blipFill>
          <a:blip r:embed="rId2">
            <a:duotone>
              <a:prstClr val="black"/>
              <a:schemeClr val="accent6">
                <a:tint val="45000"/>
                <a:satMod val="400000"/>
              </a:schemeClr>
            </a:duotone>
          </a:blip>
          <a:stretch>
            <a:fillRect/>
          </a:stretch>
        </p:blipFill>
        <p:spPr>
          <a:xfrm>
            <a:off x="826295" y="1489435"/>
            <a:ext cx="10027857" cy="4510211"/>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14</a:t>
            </a:fld>
            <a:endParaRPr lang="en-US"/>
          </a:p>
        </p:txBody>
      </p:sp>
    </p:spTree>
    <p:extLst>
      <p:ext uri="{BB962C8B-B14F-4D97-AF65-F5344CB8AC3E}">
        <p14:creationId xmlns:p14="http://schemas.microsoft.com/office/powerpoint/2010/main" val="937882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51034"/>
          </a:xfrm>
        </p:spPr>
        <p:txBody>
          <a:bodyPr>
            <a:noAutofit/>
          </a:bodyPr>
          <a:lstStyle/>
          <a:p>
            <a:r>
              <a:rPr lang="en-US" sz="3200" b="1" dirty="0"/>
              <a:t>Government Resource Management Functions &amp; Information Types</a:t>
            </a:r>
          </a:p>
        </p:txBody>
      </p:sp>
      <p:sp>
        <p:nvSpPr>
          <p:cNvPr id="3" name="Content Placeholder 2"/>
          <p:cNvSpPr>
            <a:spLocks noGrp="1"/>
          </p:cNvSpPr>
          <p:nvPr>
            <p:ph idx="1"/>
          </p:nvPr>
        </p:nvSpPr>
        <p:spPr>
          <a:xfrm>
            <a:off x="2795752" y="1825625"/>
            <a:ext cx="8558048" cy="4351338"/>
          </a:xfrm>
        </p:spPr>
        <p:txBody>
          <a:bodyPr>
            <a:normAutofit/>
          </a:bodyPr>
          <a:lstStyle/>
          <a:p>
            <a:pPr marL="514350" indent="-514350">
              <a:buFont typeface="+mj-lt"/>
              <a:buAutoNum type="arabicPeriod"/>
            </a:pPr>
            <a:r>
              <a:rPr lang="en-US" sz="3200" dirty="0"/>
              <a:t>Administrative Management</a:t>
            </a:r>
          </a:p>
          <a:p>
            <a:pPr marL="514350" indent="-514350">
              <a:buFont typeface="+mj-lt"/>
              <a:buAutoNum type="arabicPeriod"/>
            </a:pPr>
            <a:r>
              <a:rPr lang="en-US" sz="3200" dirty="0"/>
              <a:t>Financial Management</a:t>
            </a:r>
          </a:p>
          <a:p>
            <a:pPr marL="514350" indent="-514350">
              <a:buFont typeface="+mj-lt"/>
              <a:buAutoNum type="arabicPeriod"/>
            </a:pPr>
            <a:r>
              <a:rPr lang="en-US" sz="3200" dirty="0"/>
              <a:t>Human Resources Management</a:t>
            </a:r>
          </a:p>
          <a:p>
            <a:pPr marL="514350" indent="-514350">
              <a:buFont typeface="+mj-lt"/>
              <a:buAutoNum type="arabicPeriod"/>
            </a:pPr>
            <a:r>
              <a:rPr lang="en-US" sz="3200" dirty="0"/>
              <a:t>Supply Chain Management</a:t>
            </a:r>
          </a:p>
          <a:p>
            <a:pPr marL="514350" indent="-514350">
              <a:buFont typeface="+mj-lt"/>
              <a:buAutoNum type="arabicPeriod"/>
            </a:pPr>
            <a:r>
              <a:rPr lang="en-US" sz="3200" dirty="0"/>
              <a:t>Information and Technology Management</a:t>
            </a:r>
          </a:p>
        </p:txBody>
      </p:sp>
      <p:sp>
        <p:nvSpPr>
          <p:cNvPr id="4" name="Slide Number Placeholder 3"/>
          <p:cNvSpPr>
            <a:spLocks noGrp="1"/>
          </p:cNvSpPr>
          <p:nvPr>
            <p:ph type="sldNum" sz="quarter" idx="12"/>
          </p:nvPr>
        </p:nvSpPr>
        <p:spPr/>
        <p:txBody>
          <a:bodyPr/>
          <a:lstStyle/>
          <a:p>
            <a:fld id="{9E95FB44-7746-41C3-A2F8-A34E863EED2F}" type="slidenum">
              <a:rPr lang="en-US" smtClean="0"/>
              <a:t>15</a:t>
            </a:fld>
            <a:endParaRPr lang="en-US"/>
          </a:p>
        </p:txBody>
      </p:sp>
    </p:spTree>
    <p:extLst>
      <p:ext uri="{BB962C8B-B14F-4D97-AF65-F5344CB8AC3E}">
        <p14:creationId xmlns:p14="http://schemas.microsoft.com/office/powerpoint/2010/main" val="292368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3600" b="1" dirty="0"/>
              <a:t>Management and Support Information and Information Systems</a:t>
            </a:r>
            <a:endParaRPr lang="en-US" sz="3600" dirty="0"/>
          </a:p>
        </p:txBody>
      </p:sp>
      <p:pic>
        <p:nvPicPr>
          <p:cNvPr id="5" name="Picture 4"/>
          <p:cNvPicPr>
            <a:picLocks noChangeAspect="1"/>
          </p:cNvPicPr>
          <p:nvPr/>
        </p:nvPicPr>
        <p:blipFill>
          <a:blip r:embed="rId2">
            <a:duotone>
              <a:prstClr val="black"/>
              <a:schemeClr val="accent6">
                <a:tint val="45000"/>
                <a:satMod val="400000"/>
              </a:schemeClr>
            </a:duotone>
          </a:blip>
          <a:stretch>
            <a:fillRect/>
          </a:stretch>
        </p:blipFill>
        <p:spPr>
          <a:xfrm>
            <a:off x="743826" y="1827803"/>
            <a:ext cx="9948756" cy="3994928"/>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16</a:t>
            </a:fld>
            <a:endParaRPr lang="en-US"/>
          </a:p>
        </p:txBody>
      </p:sp>
    </p:spTree>
    <p:extLst>
      <p:ext uri="{BB962C8B-B14F-4D97-AF65-F5344CB8AC3E}">
        <p14:creationId xmlns:p14="http://schemas.microsoft.com/office/powerpoint/2010/main" val="31747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8296" y="1691148"/>
            <a:ext cx="9332136" cy="4604874"/>
          </a:xfrm>
          <a:prstGeom prst="rect">
            <a:avLst/>
          </a:prstGeom>
        </p:spPr>
      </p:pic>
      <p:pic>
        <p:nvPicPr>
          <p:cNvPr id="5" name="Picture 4"/>
          <p:cNvPicPr>
            <a:picLocks noChangeAspect="1"/>
          </p:cNvPicPr>
          <p:nvPr/>
        </p:nvPicPr>
        <p:blipFill>
          <a:blip r:embed="rId3">
            <a:duotone>
              <a:prstClr val="black"/>
              <a:schemeClr val="accent6">
                <a:tint val="45000"/>
                <a:satMod val="400000"/>
              </a:schemeClr>
            </a:duotone>
          </a:blip>
          <a:stretch>
            <a:fillRect/>
          </a:stretch>
        </p:blipFill>
        <p:spPr>
          <a:xfrm>
            <a:off x="230199" y="2489812"/>
            <a:ext cx="2638097" cy="3196156"/>
          </a:xfrm>
          <a:prstGeom prst="rect">
            <a:avLst/>
          </a:prstGeom>
        </p:spPr>
      </p:pic>
      <p:sp>
        <p:nvSpPr>
          <p:cNvPr id="6" name="Rectangle 5"/>
          <p:cNvSpPr/>
          <p:nvPr/>
        </p:nvSpPr>
        <p:spPr>
          <a:xfrm>
            <a:off x="55085" y="6330262"/>
            <a:ext cx="8492359" cy="369332"/>
          </a:xfrm>
          <a:prstGeom prst="rect">
            <a:avLst/>
          </a:prstGeom>
        </p:spPr>
        <p:txBody>
          <a:bodyPr wrap="square">
            <a:spAutoFit/>
          </a:bodyPr>
          <a:lstStyle/>
          <a:p>
            <a:r>
              <a:rPr lang="en-US" dirty="0"/>
              <a:t>http://nvlpubs.nist.gov/nistpubs/Legacy/SP/nistspecialpublication800-60v1r1.pdf</a:t>
            </a:r>
          </a:p>
        </p:txBody>
      </p:sp>
      <p:sp>
        <p:nvSpPr>
          <p:cNvPr id="2" name="Rounded Rectangle 1"/>
          <p:cNvSpPr/>
          <p:nvPr/>
        </p:nvSpPr>
        <p:spPr>
          <a:xfrm>
            <a:off x="3349128" y="3112561"/>
            <a:ext cx="1333041" cy="110689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0" y="0"/>
            <a:ext cx="10515600" cy="1325563"/>
          </a:xfrm>
        </p:spPr>
        <p:txBody>
          <a:bodyPr/>
          <a:lstStyle/>
          <a:p>
            <a:r>
              <a:rPr lang="en-US" dirty="0"/>
              <a:t>1. Identify Information Types </a:t>
            </a:r>
          </a:p>
        </p:txBody>
      </p:sp>
      <p:sp>
        <p:nvSpPr>
          <p:cNvPr id="3" name="Slide Number Placeholder 2"/>
          <p:cNvSpPr>
            <a:spLocks noGrp="1"/>
          </p:cNvSpPr>
          <p:nvPr>
            <p:ph type="sldNum" sz="quarter" idx="12"/>
          </p:nvPr>
        </p:nvSpPr>
        <p:spPr/>
        <p:txBody>
          <a:bodyPr/>
          <a:lstStyle/>
          <a:p>
            <a:fld id="{9E95FB44-7746-41C3-A2F8-A34E863EED2F}" type="slidenum">
              <a:rPr lang="en-US" smtClean="0"/>
              <a:t>17</a:t>
            </a:fld>
            <a:endParaRPr lang="en-US"/>
          </a:p>
        </p:txBody>
      </p:sp>
    </p:spTree>
    <p:extLst>
      <p:ext uri="{BB962C8B-B14F-4D97-AF65-F5344CB8AC3E}">
        <p14:creationId xmlns:p14="http://schemas.microsoft.com/office/powerpoint/2010/main" val="272874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Disaster Management Information Types</a:t>
            </a:r>
          </a:p>
        </p:txBody>
      </p:sp>
      <p:sp>
        <p:nvSpPr>
          <p:cNvPr id="3" name="Content Placeholder 2"/>
          <p:cNvSpPr>
            <a:spLocks noGrp="1"/>
          </p:cNvSpPr>
          <p:nvPr>
            <p:ph idx="1"/>
          </p:nvPr>
        </p:nvSpPr>
        <p:spPr/>
        <p:txBody>
          <a:bodyPr/>
          <a:lstStyle/>
          <a:p>
            <a:endParaRPr lang="en-US" dirty="0"/>
          </a:p>
        </p:txBody>
      </p:sp>
      <p:grpSp>
        <p:nvGrpSpPr>
          <p:cNvPr id="9" name="Group 8"/>
          <p:cNvGrpSpPr/>
          <p:nvPr/>
        </p:nvGrpSpPr>
        <p:grpSpPr>
          <a:xfrm>
            <a:off x="0" y="1543714"/>
            <a:ext cx="12244550" cy="5314286"/>
            <a:chOff x="0" y="204297"/>
            <a:chExt cx="12244550" cy="5314286"/>
          </a:xfrm>
        </p:grpSpPr>
        <p:pic>
          <p:nvPicPr>
            <p:cNvPr id="4" name="Picture 3"/>
            <p:cNvPicPr>
              <a:picLocks noChangeAspect="1"/>
            </p:cNvPicPr>
            <p:nvPr/>
          </p:nvPicPr>
          <p:blipFill>
            <a:blip r:embed="rId2">
              <a:duotone>
                <a:prstClr val="black"/>
                <a:schemeClr val="accent6">
                  <a:tint val="45000"/>
                  <a:satMod val="400000"/>
                </a:schemeClr>
              </a:duotone>
            </a:blip>
            <a:stretch>
              <a:fillRect/>
            </a:stretch>
          </p:blipFill>
          <p:spPr>
            <a:xfrm>
              <a:off x="0" y="204297"/>
              <a:ext cx="6323809" cy="5314286"/>
            </a:xfrm>
            <a:prstGeom prst="rect">
              <a:avLst/>
            </a:prstGeom>
          </p:spPr>
        </p:pic>
        <p:pic>
          <p:nvPicPr>
            <p:cNvPr id="6" name="Picture 5"/>
            <p:cNvPicPr>
              <a:picLocks noChangeAspect="1"/>
            </p:cNvPicPr>
            <p:nvPr/>
          </p:nvPicPr>
          <p:blipFill>
            <a:blip r:embed="rId3">
              <a:duotone>
                <a:prstClr val="black"/>
                <a:schemeClr val="accent6">
                  <a:tint val="45000"/>
                  <a:satMod val="400000"/>
                </a:schemeClr>
              </a:duotone>
            </a:blip>
            <a:stretch>
              <a:fillRect/>
            </a:stretch>
          </p:blipFill>
          <p:spPr>
            <a:xfrm>
              <a:off x="6092169" y="429199"/>
              <a:ext cx="6152381" cy="2066667"/>
            </a:xfrm>
            <a:prstGeom prst="rect">
              <a:avLst/>
            </a:prstGeom>
          </p:spPr>
        </p:pic>
      </p:grpSp>
      <p:pic>
        <p:nvPicPr>
          <p:cNvPr id="7" name="Picture 6"/>
          <p:cNvPicPr>
            <a:picLocks noChangeAspect="1"/>
          </p:cNvPicPr>
          <p:nvPr/>
        </p:nvPicPr>
        <p:blipFill>
          <a:blip r:embed="rId4"/>
          <a:stretch>
            <a:fillRect/>
          </a:stretch>
        </p:blipFill>
        <p:spPr>
          <a:xfrm>
            <a:off x="9027479" y="3913211"/>
            <a:ext cx="2326321" cy="2815225"/>
          </a:xfrm>
          <a:prstGeom prst="rect">
            <a:avLst/>
          </a:prstGeom>
        </p:spPr>
      </p:pic>
      <p:sp>
        <p:nvSpPr>
          <p:cNvPr id="5" name="Rounded Rectangle 4"/>
          <p:cNvSpPr/>
          <p:nvPr/>
        </p:nvSpPr>
        <p:spPr>
          <a:xfrm>
            <a:off x="132203" y="4200857"/>
            <a:ext cx="1872868" cy="7300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3386193" y="1171567"/>
            <a:ext cx="6765983" cy="2649673"/>
          </a:xfrm>
          <a:prstGeom prst="rect">
            <a:avLst/>
          </a:prstGeom>
          <a:ln w="79375">
            <a:solidFill>
              <a:srgbClr val="FF0000"/>
            </a:solidFill>
          </a:ln>
        </p:spPr>
      </p:pic>
      <p:sp>
        <p:nvSpPr>
          <p:cNvPr id="8" name="Slide Number Placeholder 7"/>
          <p:cNvSpPr>
            <a:spLocks noGrp="1"/>
          </p:cNvSpPr>
          <p:nvPr>
            <p:ph type="sldNum" sz="quarter" idx="12"/>
          </p:nvPr>
        </p:nvSpPr>
        <p:spPr/>
        <p:txBody>
          <a:bodyPr/>
          <a:lstStyle/>
          <a:p>
            <a:fld id="{9E95FB44-7746-41C3-A2F8-A34E863EED2F}" type="slidenum">
              <a:rPr lang="en-US" smtClean="0"/>
              <a:t>18</a:t>
            </a:fld>
            <a:endParaRPr lang="en-US"/>
          </a:p>
        </p:txBody>
      </p:sp>
    </p:spTree>
    <p:extLst>
      <p:ext uri="{BB962C8B-B14F-4D97-AF65-F5344CB8AC3E}">
        <p14:creationId xmlns:p14="http://schemas.microsoft.com/office/powerpoint/2010/main" val="390174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516" y="134214"/>
            <a:ext cx="8845484" cy="1325563"/>
          </a:xfrm>
        </p:spPr>
        <p:txBody>
          <a:bodyPr>
            <a:normAutofit/>
          </a:bodyPr>
          <a:lstStyle/>
          <a:p>
            <a:pPr marL="742950" indent="-742950">
              <a:buFont typeface="+mj-lt"/>
              <a:buAutoNum type="arabicPeriod" startAt="2"/>
            </a:pPr>
            <a:r>
              <a:rPr lang="en-US" b="1" dirty="0"/>
              <a:t>Select Provisional Impact Levels for the identified information system</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108803" cy="3867808"/>
          </a:xfrm>
          <a:prstGeom prst="rect">
            <a:avLst/>
          </a:prstGeom>
          <a:ln w="25400">
            <a:solidFill>
              <a:schemeClr val="tx1"/>
            </a:solidFill>
          </a:ln>
        </p:spPr>
      </p:pic>
      <p:pic>
        <p:nvPicPr>
          <p:cNvPr id="10" name="Picture 9"/>
          <p:cNvPicPr>
            <a:picLocks noChangeAspect="1"/>
          </p:cNvPicPr>
          <p:nvPr/>
        </p:nvPicPr>
        <p:blipFill>
          <a:blip r:embed="rId4"/>
          <a:stretch>
            <a:fillRect/>
          </a:stretch>
        </p:blipFill>
        <p:spPr>
          <a:xfrm>
            <a:off x="3237040" y="2055814"/>
            <a:ext cx="8818326" cy="4351338"/>
          </a:xfrm>
          <a:prstGeom prst="rect">
            <a:avLst/>
          </a:prstGeom>
        </p:spPr>
      </p:pic>
      <p:sp>
        <p:nvSpPr>
          <p:cNvPr id="11" name="Rounded Rectangle 10"/>
          <p:cNvSpPr/>
          <p:nvPr/>
        </p:nvSpPr>
        <p:spPr>
          <a:xfrm>
            <a:off x="5334332" y="3452014"/>
            <a:ext cx="1366344" cy="94449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19</a:t>
            </a:fld>
            <a:endParaRPr lang="en-US"/>
          </a:p>
        </p:txBody>
      </p:sp>
    </p:spTree>
    <p:extLst>
      <p:ext uri="{BB962C8B-B14F-4D97-AF65-F5344CB8AC3E}">
        <p14:creationId xmlns:p14="http://schemas.microsoft.com/office/powerpoint/2010/main" val="286555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Agenda</a:t>
            </a:r>
          </a:p>
        </p:txBody>
      </p:sp>
      <p:sp>
        <p:nvSpPr>
          <p:cNvPr id="3" name="Content Placeholder 2"/>
          <p:cNvSpPr>
            <a:spLocks noGrp="1"/>
          </p:cNvSpPr>
          <p:nvPr>
            <p:ph idx="1"/>
          </p:nvPr>
        </p:nvSpPr>
        <p:spPr>
          <a:xfrm>
            <a:off x="838200" y="1046136"/>
            <a:ext cx="10515600" cy="5130827"/>
          </a:xfrm>
        </p:spPr>
        <p:txBody>
          <a:bodyPr>
            <a:normAutofit fontScale="92500" lnSpcReduction="10000"/>
          </a:bodyPr>
          <a:lstStyle/>
          <a:p>
            <a:r>
              <a:rPr lang="en-US" dirty="0"/>
              <a:t>NIST Risk Management Framework and FIPS 199</a:t>
            </a:r>
          </a:p>
          <a:p>
            <a:r>
              <a:rPr lang="en-US" dirty="0"/>
              <a:t>Use of NIST SP 800-60 Volume 1 and Volume 2</a:t>
            </a:r>
          </a:p>
          <a:p>
            <a:r>
              <a:rPr lang="en-US" dirty="0"/>
              <a:t>Exercise – </a:t>
            </a:r>
            <a:r>
              <a:rPr lang="en-US" i="1" dirty="0"/>
              <a:t>Finalize impact levels</a:t>
            </a:r>
          </a:p>
          <a:p>
            <a:r>
              <a:rPr lang="en-US" i="1" dirty="0"/>
              <a:t>Exercise – Determine and finalize impact levels</a:t>
            </a:r>
          </a:p>
          <a:p>
            <a:r>
              <a:rPr lang="en-US" i="1" dirty="0"/>
              <a:t>Exercise – Determine Information and Information System Types and provisional security categorization</a:t>
            </a:r>
          </a:p>
          <a:p>
            <a:r>
              <a:rPr lang="en-US" dirty="0"/>
              <a:t>Security Control Baselines – review</a:t>
            </a:r>
          </a:p>
          <a:p>
            <a:pPr lvl="1"/>
            <a:r>
              <a:rPr lang="en-US" dirty="0"/>
              <a:t>FIPS 200  and NIST 800-53 Security Control Baselines</a:t>
            </a:r>
          </a:p>
          <a:p>
            <a:pPr lvl="1"/>
            <a:r>
              <a:rPr lang="en-US" dirty="0"/>
              <a:t>Security Control Families</a:t>
            </a:r>
          </a:p>
          <a:p>
            <a:r>
              <a:rPr lang="en-US" dirty="0"/>
              <a:t>Risk Assessment Controls</a:t>
            </a:r>
          </a:p>
          <a:p>
            <a:r>
              <a:rPr lang="en-US" dirty="0"/>
              <a:t>Team Exercise </a:t>
            </a:r>
            <a:r>
              <a:rPr lang="en-US" i="1" dirty="0"/>
              <a:t>Find and assess risk assessment policy</a:t>
            </a:r>
          </a:p>
          <a:p>
            <a:r>
              <a:rPr lang="en-US" dirty="0"/>
              <a:t>Next Time: Case Study 1</a:t>
            </a:r>
          </a:p>
          <a:p>
            <a:endParaRPr lang="en-US" dirty="0"/>
          </a:p>
        </p:txBody>
      </p:sp>
      <p:sp>
        <p:nvSpPr>
          <p:cNvPr id="4" name="Slide Number Placeholder 3"/>
          <p:cNvSpPr>
            <a:spLocks noGrp="1"/>
          </p:cNvSpPr>
          <p:nvPr>
            <p:ph type="sldNum" sz="quarter" idx="12"/>
          </p:nvPr>
        </p:nvSpPr>
        <p:spPr/>
        <p:txBody>
          <a:bodyPr/>
          <a:lstStyle/>
          <a:p>
            <a:fld id="{9E95FB44-7746-41C3-A2F8-A34E863EED2F}" type="slidenum">
              <a:rPr lang="en-US" smtClean="0"/>
              <a:t>2</a:t>
            </a:fld>
            <a:endParaRPr lang="en-US"/>
          </a:p>
        </p:txBody>
      </p:sp>
    </p:spTree>
    <p:extLst>
      <p:ext uri="{BB962C8B-B14F-4D97-AF65-F5344CB8AC3E}">
        <p14:creationId xmlns:p14="http://schemas.microsoft.com/office/powerpoint/2010/main" val="134968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679633" y="-1"/>
            <a:ext cx="8512364" cy="1325563"/>
          </a:xfrm>
        </p:spPr>
        <p:txBody>
          <a:bodyPr>
            <a:normAutofit/>
          </a:bodyPr>
          <a:lstStyle/>
          <a:p>
            <a:r>
              <a:rPr lang="en-US" sz="4000" b="1" dirty="0"/>
              <a:t>Disaster Management Information Types</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535052" cy="4398124"/>
          </a:xfrm>
          <a:prstGeom prst="rect">
            <a:avLst/>
          </a:prstGeom>
          <a:ln w="25400">
            <a:solidFill>
              <a:schemeClr val="tx1"/>
            </a:solidFill>
          </a:ln>
        </p:spPr>
      </p:pic>
      <p:grpSp>
        <p:nvGrpSpPr>
          <p:cNvPr id="8" name="Group 7"/>
          <p:cNvGrpSpPr/>
          <p:nvPr/>
        </p:nvGrpSpPr>
        <p:grpSpPr>
          <a:xfrm>
            <a:off x="3817007" y="1849934"/>
            <a:ext cx="7752875" cy="4385613"/>
            <a:chOff x="5279792" y="1343158"/>
            <a:chExt cx="4584936" cy="2593587"/>
          </a:xfrm>
        </p:grpSpPr>
        <p:pic>
          <p:nvPicPr>
            <p:cNvPr id="6" name="Picture 5"/>
            <p:cNvPicPr>
              <a:picLocks noChangeAspect="1"/>
            </p:cNvPicPr>
            <p:nvPr/>
          </p:nvPicPr>
          <p:blipFill>
            <a:blip r:embed="rId4">
              <a:duotone>
                <a:prstClr val="black"/>
                <a:srgbClr val="D9C3A5">
                  <a:tint val="50000"/>
                  <a:satMod val="180000"/>
                </a:srgbClr>
              </a:duotone>
            </a:blip>
            <a:stretch>
              <a:fillRect/>
            </a:stretch>
          </p:blipFill>
          <p:spPr>
            <a:xfrm>
              <a:off x="5279792" y="1343158"/>
              <a:ext cx="4584936" cy="2298818"/>
            </a:xfrm>
            <a:prstGeom prst="rect">
              <a:avLst/>
            </a:prstGeom>
          </p:spPr>
        </p:pic>
        <p:pic>
          <p:nvPicPr>
            <p:cNvPr id="7" name="Picture 6"/>
            <p:cNvPicPr>
              <a:picLocks noChangeAspect="1"/>
            </p:cNvPicPr>
            <p:nvPr/>
          </p:nvPicPr>
          <p:blipFill>
            <a:blip r:embed="rId5">
              <a:duotone>
                <a:prstClr val="black"/>
                <a:srgbClr val="D9C3A5">
                  <a:tint val="50000"/>
                  <a:satMod val="180000"/>
                </a:srgbClr>
              </a:duotone>
            </a:blip>
            <a:stretch>
              <a:fillRect/>
            </a:stretch>
          </p:blipFill>
          <p:spPr>
            <a:xfrm>
              <a:off x="5279792" y="3644630"/>
              <a:ext cx="4584936" cy="292115"/>
            </a:xfrm>
            <a:prstGeom prst="rect">
              <a:avLst/>
            </a:prstGeom>
          </p:spPr>
        </p:pic>
      </p:grpSp>
      <p:sp>
        <p:nvSpPr>
          <p:cNvPr id="15" name="Right Arrow 14"/>
          <p:cNvSpPr/>
          <p:nvPr/>
        </p:nvSpPr>
        <p:spPr>
          <a:xfrm>
            <a:off x="2985571" y="4990641"/>
            <a:ext cx="694062" cy="3194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E95FB44-7746-41C3-A2F8-A34E863EED2F}" type="slidenum">
              <a:rPr lang="en-US" smtClean="0"/>
              <a:t>20</a:t>
            </a:fld>
            <a:endParaRPr lang="en-US"/>
          </a:p>
        </p:txBody>
      </p:sp>
    </p:spTree>
    <p:extLst>
      <p:ext uri="{BB962C8B-B14F-4D97-AF65-F5344CB8AC3E}">
        <p14:creationId xmlns:p14="http://schemas.microsoft.com/office/powerpoint/2010/main" val="13563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dirty="0"/>
              <a:t>Disaster Management Information Impact</a:t>
            </a:r>
          </a:p>
        </p:txBody>
      </p:sp>
      <p:grpSp>
        <p:nvGrpSpPr>
          <p:cNvPr id="6" name="Group 5"/>
          <p:cNvGrpSpPr/>
          <p:nvPr/>
        </p:nvGrpSpPr>
        <p:grpSpPr>
          <a:xfrm>
            <a:off x="451692" y="1569507"/>
            <a:ext cx="11208843" cy="2671987"/>
            <a:chOff x="3709816" y="2197469"/>
            <a:chExt cx="4426177" cy="958899"/>
          </a:xfrm>
        </p:grpSpPr>
        <p:pic>
          <p:nvPicPr>
            <p:cNvPr id="4" name="Picture 3"/>
            <p:cNvPicPr>
              <a:picLocks noChangeAspect="1"/>
            </p:cNvPicPr>
            <p:nvPr/>
          </p:nvPicPr>
          <p:blipFill>
            <a:blip r:embed="rId2">
              <a:duotone>
                <a:prstClr val="black"/>
                <a:srgbClr val="D9C3A5">
                  <a:tint val="50000"/>
                  <a:satMod val="180000"/>
                </a:srgbClr>
              </a:duotone>
            </a:blip>
            <a:stretch>
              <a:fillRect/>
            </a:stretch>
          </p:blipFill>
          <p:spPr>
            <a:xfrm>
              <a:off x="3709816" y="2197469"/>
              <a:ext cx="4419827" cy="546128"/>
            </a:xfrm>
            <a:prstGeom prst="rect">
              <a:avLst/>
            </a:prstGeom>
          </p:spPr>
        </p:pic>
        <p:pic>
          <p:nvPicPr>
            <p:cNvPr id="5" name="Picture 4"/>
            <p:cNvPicPr>
              <a:picLocks noChangeAspect="1"/>
            </p:cNvPicPr>
            <p:nvPr/>
          </p:nvPicPr>
          <p:blipFill>
            <a:blip r:embed="rId3">
              <a:duotone>
                <a:prstClr val="black"/>
                <a:srgbClr val="D9C3A5">
                  <a:tint val="50000"/>
                  <a:satMod val="180000"/>
                </a:srgbClr>
              </a:duotone>
            </a:blip>
            <a:stretch>
              <a:fillRect/>
            </a:stretch>
          </p:blipFill>
          <p:spPr>
            <a:xfrm>
              <a:off x="3709816" y="2743597"/>
              <a:ext cx="4426177" cy="412771"/>
            </a:xfrm>
            <a:prstGeom prst="rect">
              <a:avLst/>
            </a:prstGeom>
          </p:spPr>
        </p:pic>
      </p:grpSp>
      <p:sp>
        <p:nvSpPr>
          <p:cNvPr id="3" name="Slide Number Placeholder 2"/>
          <p:cNvSpPr>
            <a:spLocks noGrp="1"/>
          </p:cNvSpPr>
          <p:nvPr>
            <p:ph type="sldNum" sz="quarter" idx="12"/>
          </p:nvPr>
        </p:nvSpPr>
        <p:spPr/>
        <p:txBody>
          <a:bodyPr/>
          <a:lstStyle/>
          <a:p>
            <a:fld id="{9E95FB44-7746-41C3-A2F8-A34E863EED2F}" type="slidenum">
              <a:rPr lang="en-US" smtClean="0"/>
              <a:t>21</a:t>
            </a:fld>
            <a:endParaRPr lang="en-US"/>
          </a:p>
        </p:txBody>
      </p:sp>
    </p:spTree>
    <p:extLst>
      <p:ext uri="{BB962C8B-B14F-4D97-AF65-F5344CB8AC3E}">
        <p14:creationId xmlns:p14="http://schemas.microsoft.com/office/powerpoint/2010/main" val="35305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a:t>
            </a:r>
          </a:p>
        </p:txBody>
      </p:sp>
      <p:sp>
        <p:nvSpPr>
          <p:cNvPr id="3" name="Content Placeholder 2"/>
          <p:cNvSpPr>
            <a:spLocks noGrp="1"/>
          </p:cNvSpPr>
          <p:nvPr>
            <p:ph idx="1"/>
          </p:nvPr>
        </p:nvSpPr>
        <p:spPr>
          <a:xfrm>
            <a:off x="530081" y="1253331"/>
            <a:ext cx="10515600" cy="4351338"/>
          </a:xfrm>
        </p:spPr>
        <p:txBody>
          <a:bodyPr/>
          <a:lstStyle/>
          <a:p>
            <a:r>
              <a:rPr lang="en-US" i="1" dirty="0"/>
              <a:t>Using </a:t>
            </a:r>
            <a:r>
              <a:rPr lang="en-US" i="1" dirty="0">
                <a:hlinkClick r:id="rId3"/>
              </a:rPr>
              <a:t>NIST SP 800-60 V.2 R1 </a:t>
            </a:r>
            <a:r>
              <a:rPr lang="en-US" i="1" dirty="0"/>
              <a:t>determine the Impact Levels for the Disaster Information Types</a:t>
            </a:r>
          </a:p>
        </p:txBody>
      </p:sp>
      <p:pic>
        <p:nvPicPr>
          <p:cNvPr id="4" name="Picture 3"/>
          <p:cNvPicPr>
            <a:picLocks noChangeAspect="1"/>
          </p:cNvPicPr>
          <p:nvPr/>
        </p:nvPicPr>
        <p:blipFill>
          <a:blip r:embed="rId4"/>
          <a:stretch>
            <a:fillRect/>
          </a:stretch>
        </p:blipFill>
        <p:spPr>
          <a:xfrm>
            <a:off x="1474840" y="2527191"/>
            <a:ext cx="8871368" cy="2743722"/>
          </a:xfrm>
          <a:prstGeom prst="rect">
            <a:avLst/>
          </a:prstGeom>
        </p:spPr>
      </p:pic>
      <p:sp>
        <p:nvSpPr>
          <p:cNvPr id="6" name="TextBox 5"/>
          <p:cNvSpPr txBox="1"/>
          <p:nvPr/>
        </p:nvSpPr>
        <p:spPr>
          <a:xfrm>
            <a:off x="5589918" y="3744516"/>
            <a:ext cx="395926" cy="400110"/>
          </a:xfrm>
          <a:prstGeom prst="rect">
            <a:avLst/>
          </a:prstGeom>
          <a:noFill/>
        </p:spPr>
        <p:txBody>
          <a:bodyPr wrap="square" rtlCol="0">
            <a:spAutoFit/>
          </a:bodyPr>
          <a:lstStyle/>
          <a:p>
            <a:r>
              <a:rPr lang="en-US" sz="2000" b="1" dirty="0"/>
              <a:t>?</a:t>
            </a:r>
          </a:p>
        </p:txBody>
      </p:sp>
      <p:sp>
        <p:nvSpPr>
          <p:cNvPr id="7" name="TextBox 6"/>
          <p:cNvSpPr txBox="1"/>
          <p:nvPr/>
        </p:nvSpPr>
        <p:spPr>
          <a:xfrm>
            <a:off x="6765948" y="3744516"/>
            <a:ext cx="395926" cy="400110"/>
          </a:xfrm>
          <a:prstGeom prst="rect">
            <a:avLst/>
          </a:prstGeom>
          <a:noFill/>
        </p:spPr>
        <p:txBody>
          <a:bodyPr wrap="square" rtlCol="0">
            <a:spAutoFit/>
          </a:bodyPr>
          <a:lstStyle/>
          <a:p>
            <a:r>
              <a:rPr lang="en-US" sz="2000" b="1" dirty="0"/>
              <a:t>?</a:t>
            </a:r>
          </a:p>
        </p:txBody>
      </p:sp>
      <p:sp>
        <p:nvSpPr>
          <p:cNvPr id="8" name="TextBox 7"/>
          <p:cNvSpPr txBox="1"/>
          <p:nvPr/>
        </p:nvSpPr>
        <p:spPr>
          <a:xfrm>
            <a:off x="7789716" y="3744516"/>
            <a:ext cx="395926" cy="400110"/>
          </a:xfrm>
          <a:prstGeom prst="rect">
            <a:avLst/>
          </a:prstGeom>
          <a:noFill/>
        </p:spPr>
        <p:txBody>
          <a:bodyPr wrap="square" rtlCol="0">
            <a:spAutoFit/>
          </a:bodyPr>
          <a:lstStyle/>
          <a:p>
            <a:r>
              <a:rPr lang="en-US" sz="2000" b="1" dirty="0"/>
              <a:t>?</a:t>
            </a:r>
          </a:p>
        </p:txBody>
      </p:sp>
      <p:sp>
        <p:nvSpPr>
          <p:cNvPr id="10" name="TextBox 9"/>
          <p:cNvSpPr txBox="1"/>
          <p:nvPr/>
        </p:nvSpPr>
        <p:spPr>
          <a:xfrm>
            <a:off x="5589918" y="4026102"/>
            <a:ext cx="395926" cy="400110"/>
          </a:xfrm>
          <a:prstGeom prst="rect">
            <a:avLst/>
          </a:prstGeom>
          <a:noFill/>
        </p:spPr>
        <p:txBody>
          <a:bodyPr wrap="square" rtlCol="0">
            <a:spAutoFit/>
          </a:bodyPr>
          <a:lstStyle/>
          <a:p>
            <a:r>
              <a:rPr lang="en-US" sz="2000" b="1" dirty="0"/>
              <a:t>?</a:t>
            </a:r>
          </a:p>
        </p:txBody>
      </p:sp>
      <p:sp>
        <p:nvSpPr>
          <p:cNvPr id="11" name="TextBox 10"/>
          <p:cNvSpPr txBox="1"/>
          <p:nvPr/>
        </p:nvSpPr>
        <p:spPr>
          <a:xfrm>
            <a:off x="6765948" y="4026102"/>
            <a:ext cx="395926" cy="400110"/>
          </a:xfrm>
          <a:prstGeom prst="rect">
            <a:avLst/>
          </a:prstGeom>
          <a:noFill/>
        </p:spPr>
        <p:txBody>
          <a:bodyPr wrap="square" rtlCol="0">
            <a:spAutoFit/>
          </a:bodyPr>
          <a:lstStyle/>
          <a:p>
            <a:r>
              <a:rPr lang="en-US" sz="2000" b="1" dirty="0"/>
              <a:t>?</a:t>
            </a:r>
          </a:p>
        </p:txBody>
      </p:sp>
      <p:sp>
        <p:nvSpPr>
          <p:cNvPr id="12" name="TextBox 11"/>
          <p:cNvSpPr txBox="1"/>
          <p:nvPr/>
        </p:nvSpPr>
        <p:spPr>
          <a:xfrm>
            <a:off x="7789716" y="4026102"/>
            <a:ext cx="395926" cy="400110"/>
          </a:xfrm>
          <a:prstGeom prst="rect">
            <a:avLst/>
          </a:prstGeom>
          <a:noFill/>
        </p:spPr>
        <p:txBody>
          <a:bodyPr wrap="square" rtlCol="0">
            <a:spAutoFit/>
          </a:bodyPr>
          <a:lstStyle/>
          <a:p>
            <a:r>
              <a:rPr lang="en-US" sz="2000" b="1" dirty="0"/>
              <a:t>?</a:t>
            </a:r>
          </a:p>
        </p:txBody>
      </p:sp>
      <p:sp>
        <p:nvSpPr>
          <p:cNvPr id="14" name="TextBox 13"/>
          <p:cNvSpPr txBox="1"/>
          <p:nvPr/>
        </p:nvSpPr>
        <p:spPr>
          <a:xfrm>
            <a:off x="5589918" y="4307688"/>
            <a:ext cx="395926" cy="400110"/>
          </a:xfrm>
          <a:prstGeom prst="rect">
            <a:avLst/>
          </a:prstGeom>
          <a:noFill/>
        </p:spPr>
        <p:txBody>
          <a:bodyPr wrap="square" rtlCol="0">
            <a:spAutoFit/>
          </a:bodyPr>
          <a:lstStyle/>
          <a:p>
            <a:r>
              <a:rPr lang="en-US" sz="2000" b="1" dirty="0"/>
              <a:t>?</a:t>
            </a:r>
          </a:p>
        </p:txBody>
      </p:sp>
      <p:sp>
        <p:nvSpPr>
          <p:cNvPr id="15" name="TextBox 14"/>
          <p:cNvSpPr txBox="1"/>
          <p:nvPr/>
        </p:nvSpPr>
        <p:spPr>
          <a:xfrm>
            <a:off x="6765948" y="4307688"/>
            <a:ext cx="395926" cy="400110"/>
          </a:xfrm>
          <a:prstGeom prst="rect">
            <a:avLst/>
          </a:prstGeom>
          <a:noFill/>
        </p:spPr>
        <p:txBody>
          <a:bodyPr wrap="square" rtlCol="0">
            <a:spAutoFit/>
          </a:bodyPr>
          <a:lstStyle/>
          <a:p>
            <a:r>
              <a:rPr lang="en-US" sz="2000" b="1" dirty="0"/>
              <a:t>?</a:t>
            </a:r>
          </a:p>
        </p:txBody>
      </p:sp>
      <p:sp>
        <p:nvSpPr>
          <p:cNvPr id="16" name="TextBox 15"/>
          <p:cNvSpPr txBox="1"/>
          <p:nvPr/>
        </p:nvSpPr>
        <p:spPr>
          <a:xfrm>
            <a:off x="7789716" y="4307688"/>
            <a:ext cx="395926" cy="400110"/>
          </a:xfrm>
          <a:prstGeom prst="rect">
            <a:avLst/>
          </a:prstGeom>
          <a:noFill/>
        </p:spPr>
        <p:txBody>
          <a:bodyPr wrap="square" rtlCol="0">
            <a:spAutoFit/>
          </a:bodyPr>
          <a:lstStyle/>
          <a:p>
            <a:r>
              <a:rPr lang="en-US" sz="2000" b="1" dirty="0"/>
              <a:t>?</a:t>
            </a:r>
          </a:p>
        </p:txBody>
      </p:sp>
      <p:sp>
        <p:nvSpPr>
          <p:cNvPr id="17" name="TextBox 16"/>
          <p:cNvSpPr txBox="1"/>
          <p:nvPr/>
        </p:nvSpPr>
        <p:spPr>
          <a:xfrm>
            <a:off x="5589918" y="4551641"/>
            <a:ext cx="395926" cy="400110"/>
          </a:xfrm>
          <a:prstGeom prst="rect">
            <a:avLst/>
          </a:prstGeom>
          <a:noFill/>
        </p:spPr>
        <p:txBody>
          <a:bodyPr wrap="square" rtlCol="0">
            <a:spAutoFit/>
          </a:bodyPr>
          <a:lstStyle/>
          <a:p>
            <a:r>
              <a:rPr lang="en-US" sz="2000" b="1" dirty="0"/>
              <a:t>?</a:t>
            </a:r>
          </a:p>
        </p:txBody>
      </p:sp>
      <p:sp>
        <p:nvSpPr>
          <p:cNvPr id="18" name="TextBox 17"/>
          <p:cNvSpPr txBox="1"/>
          <p:nvPr/>
        </p:nvSpPr>
        <p:spPr>
          <a:xfrm>
            <a:off x="6765948" y="4551641"/>
            <a:ext cx="395926" cy="400110"/>
          </a:xfrm>
          <a:prstGeom prst="rect">
            <a:avLst/>
          </a:prstGeom>
          <a:noFill/>
        </p:spPr>
        <p:txBody>
          <a:bodyPr wrap="square" rtlCol="0">
            <a:spAutoFit/>
          </a:bodyPr>
          <a:lstStyle/>
          <a:p>
            <a:r>
              <a:rPr lang="en-US" sz="2000" b="1" dirty="0"/>
              <a:t>?</a:t>
            </a:r>
          </a:p>
        </p:txBody>
      </p:sp>
      <p:sp>
        <p:nvSpPr>
          <p:cNvPr id="19" name="TextBox 18"/>
          <p:cNvSpPr txBox="1"/>
          <p:nvPr/>
        </p:nvSpPr>
        <p:spPr>
          <a:xfrm>
            <a:off x="7789716" y="4551641"/>
            <a:ext cx="395926" cy="400110"/>
          </a:xfrm>
          <a:prstGeom prst="rect">
            <a:avLst/>
          </a:prstGeom>
          <a:noFill/>
        </p:spPr>
        <p:txBody>
          <a:bodyPr wrap="square" rtlCol="0">
            <a:spAutoFit/>
          </a:bodyPr>
          <a:lstStyle/>
          <a:p>
            <a:r>
              <a:rPr lang="en-US" sz="2000" b="1" dirty="0"/>
              <a:t>?</a:t>
            </a:r>
          </a:p>
        </p:txBody>
      </p:sp>
      <p:sp>
        <p:nvSpPr>
          <p:cNvPr id="9" name="Slide Number Placeholder 8"/>
          <p:cNvSpPr>
            <a:spLocks noGrp="1"/>
          </p:cNvSpPr>
          <p:nvPr>
            <p:ph type="sldNum" sz="quarter" idx="12"/>
          </p:nvPr>
        </p:nvSpPr>
        <p:spPr/>
        <p:txBody>
          <a:bodyPr/>
          <a:lstStyle/>
          <a:p>
            <a:fld id="{9E95FB44-7746-41C3-A2F8-A34E863EED2F}" type="slidenum">
              <a:rPr lang="en-US" smtClean="0"/>
              <a:t>22</a:t>
            </a:fld>
            <a:endParaRPr lang="en-US"/>
          </a:p>
        </p:txBody>
      </p:sp>
      <p:sp>
        <p:nvSpPr>
          <p:cNvPr id="5" name="Rectangle 4">
            <a:extLst>
              <a:ext uri="{FF2B5EF4-FFF2-40B4-BE49-F238E27FC236}">
                <a16:creationId xmlns:a16="http://schemas.microsoft.com/office/drawing/2014/main" id="{4D66E6E7-0ABA-420E-B149-817C8A6ACF55}"/>
              </a:ext>
            </a:extLst>
          </p:cNvPr>
          <p:cNvSpPr/>
          <p:nvPr/>
        </p:nvSpPr>
        <p:spPr>
          <a:xfrm>
            <a:off x="1513586" y="4872415"/>
            <a:ext cx="3500117" cy="3812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7CFF531-A66A-4BA3-BD9A-C2327BF83969}"/>
              </a:ext>
            </a:extLst>
          </p:cNvPr>
          <p:cNvSpPr/>
          <p:nvPr/>
        </p:nvSpPr>
        <p:spPr>
          <a:xfrm>
            <a:off x="5013704" y="4870860"/>
            <a:ext cx="1379348" cy="3812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E5A292-D5AD-40C1-A2CF-1400FC1BF2B2}"/>
              </a:ext>
            </a:extLst>
          </p:cNvPr>
          <p:cNvSpPr/>
          <p:nvPr/>
        </p:nvSpPr>
        <p:spPr>
          <a:xfrm>
            <a:off x="6393212" y="4870860"/>
            <a:ext cx="941280" cy="3812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3D9D29-6268-4E95-B4BE-0147C3D40947}"/>
              </a:ext>
            </a:extLst>
          </p:cNvPr>
          <p:cNvSpPr/>
          <p:nvPr/>
        </p:nvSpPr>
        <p:spPr>
          <a:xfrm>
            <a:off x="7334652" y="4870860"/>
            <a:ext cx="1073179" cy="3812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1C6EB6C-54C8-4A0D-8C07-8A8DA7778D50}"/>
              </a:ext>
            </a:extLst>
          </p:cNvPr>
          <p:cNvSpPr txBox="1"/>
          <p:nvPr/>
        </p:nvSpPr>
        <p:spPr>
          <a:xfrm>
            <a:off x="1589811" y="4845952"/>
            <a:ext cx="3500117" cy="369332"/>
          </a:xfrm>
          <a:prstGeom prst="rect">
            <a:avLst/>
          </a:prstGeom>
          <a:noFill/>
        </p:spPr>
        <p:txBody>
          <a:bodyPr wrap="square" rtlCol="0">
            <a:spAutoFit/>
          </a:bodyPr>
          <a:lstStyle/>
          <a:p>
            <a:r>
              <a:rPr lang="en-US" b="1" dirty="0"/>
              <a:t>Information System Impact Rating:</a:t>
            </a:r>
          </a:p>
        </p:txBody>
      </p:sp>
      <p:sp>
        <p:nvSpPr>
          <p:cNvPr id="23" name="TextBox 22">
            <a:extLst>
              <a:ext uri="{FF2B5EF4-FFF2-40B4-BE49-F238E27FC236}">
                <a16:creationId xmlns:a16="http://schemas.microsoft.com/office/drawing/2014/main" id="{29C2CA4F-A77C-4BFF-8072-C5ECB5625D99}"/>
              </a:ext>
            </a:extLst>
          </p:cNvPr>
          <p:cNvSpPr txBox="1"/>
          <p:nvPr/>
        </p:nvSpPr>
        <p:spPr>
          <a:xfrm>
            <a:off x="5605914" y="4853602"/>
            <a:ext cx="395926" cy="400110"/>
          </a:xfrm>
          <a:prstGeom prst="rect">
            <a:avLst/>
          </a:prstGeom>
          <a:noFill/>
        </p:spPr>
        <p:txBody>
          <a:bodyPr wrap="square" rtlCol="0">
            <a:spAutoFit/>
          </a:bodyPr>
          <a:lstStyle/>
          <a:p>
            <a:r>
              <a:rPr lang="en-US" sz="2000" b="1" dirty="0"/>
              <a:t>?</a:t>
            </a:r>
          </a:p>
        </p:txBody>
      </p:sp>
      <p:sp>
        <p:nvSpPr>
          <p:cNvPr id="24" name="TextBox 23">
            <a:extLst>
              <a:ext uri="{FF2B5EF4-FFF2-40B4-BE49-F238E27FC236}">
                <a16:creationId xmlns:a16="http://schemas.microsoft.com/office/drawing/2014/main" id="{5D507CE8-347C-4F8D-9053-53FCB7D56438}"/>
              </a:ext>
            </a:extLst>
          </p:cNvPr>
          <p:cNvSpPr txBox="1"/>
          <p:nvPr/>
        </p:nvSpPr>
        <p:spPr>
          <a:xfrm>
            <a:off x="6781944" y="4853602"/>
            <a:ext cx="395926" cy="400110"/>
          </a:xfrm>
          <a:prstGeom prst="rect">
            <a:avLst/>
          </a:prstGeom>
          <a:noFill/>
        </p:spPr>
        <p:txBody>
          <a:bodyPr wrap="square" rtlCol="0">
            <a:spAutoFit/>
          </a:bodyPr>
          <a:lstStyle/>
          <a:p>
            <a:r>
              <a:rPr lang="en-US" sz="2000" b="1" dirty="0"/>
              <a:t>?</a:t>
            </a:r>
          </a:p>
        </p:txBody>
      </p:sp>
      <p:sp>
        <p:nvSpPr>
          <p:cNvPr id="25" name="TextBox 24">
            <a:extLst>
              <a:ext uri="{FF2B5EF4-FFF2-40B4-BE49-F238E27FC236}">
                <a16:creationId xmlns:a16="http://schemas.microsoft.com/office/drawing/2014/main" id="{C75A996A-2F68-4D11-8C68-2E25B89DFFCC}"/>
              </a:ext>
            </a:extLst>
          </p:cNvPr>
          <p:cNvSpPr txBox="1"/>
          <p:nvPr/>
        </p:nvSpPr>
        <p:spPr>
          <a:xfrm>
            <a:off x="7805712" y="4853602"/>
            <a:ext cx="395926" cy="400110"/>
          </a:xfrm>
          <a:prstGeom prst="rect">
            <a:avLst/>
          </a:prstGeom>
          <a:noFill/>
        </p:spPr>
        <p:txBody>
          <a:bodyPr wrap="square" rtlCol="0">
            <a:spAutoFit/>
          </a:bodyPr>
          <a:lstStyle/>
          <a:p>
            <a:r>
              <a:rPr lang="en-US" sz="2000" b="1" dirty="0"/>
              <a:t>?</a:t>
            </a:r>
          </a:p>
        </p:txBody>
      </p:sp>
      <p:sp>
        <p:nvSpPr>
          <p:cNvPr id="26" name="Rectangle 25">
            <a:extLst>
              <a:ext uri="{FF2B5EF4-FFF2-40B4-BE49-F238E27FC236}">
                <a16:creationId xmlns:a16="http://schemas.microsoft.com/office/drawing/2014/main" id="{98A37A51-316B-47B8-880F-7F4BD2607ECC}"/>
              </a:ext>
            </a:extLst>
          </p:cNvPr>
          <p:cNvSpPr/>
          <p:nvPr/>
        </p:nvSpPr>
        <p:spPr>
          <a:xfrm>
            <a:off x="8401322" y="4877402"/>
            <a:ext cx="1285119" cy="38129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03F7B44-71B2-4F91-A615-23DD9346174D}"/>
              </a:ext>
            </a:extLst>
          </p:cNvPr>
          <p:cNvSpPr txBox="1"/>
          <p:nvPr/>
        </p:nvSpPr>
        <p:spPr>
          <a:xfrm>
            <a:off x="8843712" y="3727172"/>
            <a:ext cx="395926" cy="400110"/>
          </a:xfrm>
          <a:prstGeom prst="rect">
            <a:avLst/>
          </a:prstGeom>
          <a:noFill/>
        </p:spPr>
        <p:txBody>
          <a:bodyPr wrap="square" rtlCol="0">
            <a:spAutoFit/>
          </a:bodyPr>
          <a:lstStyle/>
          <a:p>
            <a:r>
              <a:rPr lang="en-US" sz="2000" b="1" dirty="0"/>
              <a:t>?</a:t>
            </a:r>
          </a:p>
        </p:txBody>
      </p:sp>
      <p:sp>
        <p:nvSpPr>
          <p:cNvPr id="28" name="TextBox 27">
            <a:extLst>
              <a:ext uri="{FF2B5EF4-FFF2-40B4-BE49-F238E27FC236}">
                <a16:creationId xmlns:a16="http://schemas.microsoft.com/office/drawing/2014/main" id="{8F2B8BFC-D457-4146-B3A5-C46E8030AFA4}"/>
              </a:ext>
            </a:extLst>
          </p:cNvPr>
          <p:cNvSpPr txBox="1"/>
          <p:nvPr/>
        </p:nvSpPr>
        <p:spPr>
          <a:xfrm>
            <a:off x="8843712" y="4008758"/>
            <a:ext cx="395926" cy="400110"/>
          </a:xfrm>
          <a:prstGeom prst="rect">
            <a:avLst/>
          </a:prstGeom>
          <a:noFill/>
        </p:spPr>
        <p:txBody>
          <a:bodyPr wrap="square" rtlCol="0">
            <a:spAutoFit/>
          </a:bodyPr>
          <a:lstStyle/>
          <a:p>
            <a:r>
              <a:rPr lang="en-US" sz="2000" b="1" dirty="0"/>
              <a:t>?</a:t>
            </a:r>
          </a:p>
        </p:txBody>
      </p:sp>
      <p:sp>
        <p:nvSpPr>
          <p:cNvPr id="29" name="TextBox 28">
            <a:extLst>
              <a:ext uri="{FF2B5EF4-FFF2-40B4-BE49-F238E27FC236}">
                <a16:creationId xmlns:a16="http://schemas.microsoft.com/office/drawing/2014/main" id="{14C27C12-3E92-4EFE-8721-160CD792ECE6}"/>
              </a:ext>
            </a:extLst>
          </p:cNvPr>
          <p:cNvSpPr txBox="1"/>
          <p:nvPr/>
        </p:nvSpPr>
        <p:spPr>
          <a:xfrm>
            <a:off x="8843712" y="4290344"/>
            <a:ext cx="395926" cy="400110"/>
          </a:xfrm>
          <a:prstGeom prst="rect">
            <a:avLst/>
          </a:prstGeom>
          <a:noFill/>
        </p:spPr>
        <p:txBody>
          <a:bodyPr wrap="square" rtlCol="0">
            <a:spAutoFit/>
          </a:bodyPr>
          <a:lstStyle/>
          <a:p>
            <a:r>
              <a:rPr lang="en-US" sz="2000" b="1" dirty="0"/>
              <a:t>?</a:t>
            </a:r>
          </a:p>
        </p:txBody>
      </p:sp>
      <p:sp>
        <p:nvSpPr>
          <p:cNvPr id="30" name="TextBox 29">
            <a:extLst>
              <a:ext uri="{FF2B5EF4-FFF2-40B4-BE49-F238E27FC236}">
                <a16:creationId xmlns:a16="http://schemas.microsoft.com/office/drawing/2014/main" id="{51F3B1D7-03F0-4D20-BD80-A0E41CEA987C}"/>
              </a:ext>
            </a:extLst>
          </p:cNvPr>
          <p:cNvSpPr txBox="1"/>
          <p:nvPr/>
        </p:nvSpPr>
        <p:spPr>
          <a:xfrm>
            <a:off x="8843712" y="4534297"/>
            <a:ext cx="395926" cy="400110"/>
          </a:xfrm>
          <a:prstGeom prst="rect">
            <a:avLst/>
          </a:prstGeom>
          <a:noFill/>
        </p:spPr>
        <p:txBody>
          <a:bodyPr wrap="square" rtlCol="0">
            <a:spAutoFit/>
          </a:bodyPr>
          <a:lstStyle/>
          <a:p>
            <a:r>
              <a:rPr lang="en-US" sz="2000" b="1" dirty="0"/>
              <a:t>?</a:t>
            </a:r>
          </a:p>
        </p:txBody>
      </p:sp>
      <p:sp>
        <p:nvSpPr>
          <p:cNvPr id="31" name="TextBox 30">
            <a:extLst>
              <a:ext uri="{FF2B5EF4-FFF2-40B4-BE49-F238E27FC236}">
                <a16:creationId xmlns:a16="http://schemas.microsoft.com/office/drawing/2014/main" id="{7569A895-F835-42C1-918F-8FF2915A5606}"/>
              </a:ext>
            </a:extLst>
          </p:cNvPr>
          <p:cNvSpPr txBox="1"/>
          <p:nvPr/>
        </p:nvSpPr>
        <p:spPr>
          <a:xfrm>
            <a:off x="8859708" y="4836258"/>
            <a:ext cx="395926" cy="400110"/>
          </a:xfrm>
          <a:prstGeom prst="rect">
            <a:avLst/>
          </a:prstGeom>
          <a:noFill/>
        </p:spPr>
        <p:txBody>
          <a:bodyPr wrap="square" rtlCol="0">
            <a:spAutoFit/>
          </a:bodyPr>
          <a:lstStyle/>
          <a:p>
            <a:r>
              <a:rPr lang="en-US" sz="2000" b="1" dirty="0"/>
              <a:t>?</a:t>
            </a:r>
          </a:p>
        </p:txBody>
      </p:sp>
    </p:spTree>
    <p:extLst>
      <p:ext uri="{BB962C8B-B14F-4D97-AF65-F5344CB8AC3E}">
        <p14:creationId xmlns:p14="http://schemas.microsoft.com/office/powerpoint/2010/main" val="375835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39055" y="1278425"/>
            <a:ext cx="3251949" cy="2061962"/>
          </a:xfrm>
          <a:prstGeom prst="rect">
            <a:avLst/>
          </a:prstGeom>
        </p:spPr>
      </p:pic>
      <p:sp>
        <p:nvSpPr>
          <p:cNvPr id="2" name="Title 1"/>
          <p:cNvSpPr>
            <a:spLocks noGrp="1"/>
          </p:cNvSpPr>
          <p:nvPr>
            <p:ph type="title"/>
          </p:nvPr>
        </p:nvSpPr>
        <p:spPr>
          <a:xfrm>
            <a:off x="0" y="0"/>
            <a:ext cx="3546801" cy="1450109"/>
          </a:xfrm>
        </p:spPr>
        <p:txBody>
          <a:bodyPr>
            <a:noAutofit/>
          </a:bodyPr>
          <a:lstStyle/>
          <a:p>
            <a:pPr algn="ctr"/>
            <a:r>
              <a:rPr lang="en-US" sz="2800" b="1" dirty="0"/>
              <a:t>Disaster Management Information Types</a:t>
            </a:r>
            <a:br>
              <a:rPr lang="en-US" sz="2800" b="1" dirty="0"/>
            </a:br>
            <a:endParaRPr lang="en-US" sz="2800" b="1" dirty="0"/>
          </a:p>
        </p:txBody>
      </p:sp>
      <p:pic>
        <p:nvPicPr>
          <p:cNvPr id="4" name="Picture 3"/>
          <p:cNvPicPr>
            <a:picLocks noChangeAspect="1"/>
          </p:cNvPicPr>
          <p:nvPr/>
        </p:nvPicPr>
        <p:blipFill>
          <a:blip r:embed="rId4">
            <a:duotone>
              <a:prstClr val="black"/>
              <a:srgbClr val="D9C3A5">
                <a:tint val="50000"/>
                <a:satMod val="180000"/>
              </a:srgbClr>
            </a:duotone>
          </a:blip>
          <a:stretch>
            <a:fillRect/>
          </a:stretch>
        </p:blipFill>
        <p:spPr>
          <a:xfrm>
            <a:off x="3625776" y="193761"/>
            <a:ext cx="8317622" cy="2433285"/>
          </a:xfrm>
          <a:prstGeom prst="rect">
            <a:avLst/>
          </a:prstGeom>
        </p:spPr>
      </p:pic>
      <p:pic>
        <p:nvPicPr>
          <p:cNvPr id="5" name="Picture 4"/>
          <p:cNvPicPr>
            <a:picLocks noChangeAspect="1"/>
          </p:cNvPicPr>
          <p:nvPr/>
        </p:nvPicPr>
        <p:blipFill>
          <a:blip r:embed="rId5">
            <a:duotone>
              <a:prstClr val="black"/>
              <a:srgbClr val="D9C3A5">
                <a:tint val="50000"/>
                <a:satMod val="180000"/>
              </a:srgbClr>
            </a:duotone>
          </a:blip>
          <a:stretch>
            <a:fillRect/>
          </a:stretch>
        </p:blipFill>
        <p:spPr>
          <a:xfrm>
            <a:off x="3620339" y="2702407"/>
            <a:ext cx="8323060" cy="1852141"/>
          </a:xfrm>
          <a:prstGeom prst="rect">
            <a:avLst/>
          </a:prstGeom>
        </p:spPr>
      </p:pic>
      <p:grpSp>
        <p:nvGrpSpPr>
          <p:cNvPr id="13" name="Group 12"/>
          <p:cNvGrpSpPr/>
          <p:nvPr/>
        </p:nvGrpSpPr>
        <p:grpSpPr>
          <a:xfrm>
            <a:off x="3620339" y="4629909"/>
            <a:ext cx="8388649" cy="2161487"/>
            <a:chOff x="3535496" y="4497931"/>
            <a:chExt cx="8388649" cy="2161487"/>
          </a:xfrm>
        </p:grpSpPr>
        <p:sp>
          <p:nvSpPr>
            <p:cNvPr id="12" name="Rectangle 11"/>
            <p:cNvSpPr/>
            <p:nvPr/>
          </p:nvSpPr>
          <p:spPr>
            <a:xfrm>
              <a:off x="3535496" y="4497931"/>
              <a:ext cx="8388649" cy="2161487"/>
            </a:xfrm>
            <a:prstGeom prst="rect">
              <a:avLst/>
            </a:prstGeom>
            <a:solidFill>
              <a:srgbClr val="F5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546801" y="4516585"/>
              <a:ext cx="8377344" cy="2133590"/>
              <a:chOff x="3647805" y="4223033"/>
              <a:chExt cx="4572235" cy="1154238"/>
            </a:xfrm>
          </p:grpSpPr>
          <p:pic>
            <p:nvPicPr>
              <p:cNvPr id="7" name="Picture 6"/>
              <p:cNvPicPr>
                <a:picLocks noChangeAspect="1"/>
              </p:cNvPicPr>
              <p:nvPr/>
            </p:nvPicPr>
            <p:blipFill>
              <a:blip r:embed="rId6">
                <a:duotone>
                  <a:prstClr val="black"/>
                  <a:srgbClr val="D9C3A5">
                    <a:tint val="50000"/>
                    <a:satMod val="180000"/>
                  </a:srgbClr>
                </a:duotone>
              </a:blip>
              <a:stretch>
                <a:fillRect/>
              </a:stretch>
            </p:blipFill>
            <p:spPr>
              <a:xfrm>
                <a:off x="3647805" y="4223033"/>
                <a:ext cx="4540483" cy="901746"/>
              </a:xfrm>
              <a:prstGeom prst="rect">
                <a:avLst/>
              </a:prstGeom>
              <a:ln>
                <a:noFill/>
              </a:ln>
            </p:spPr>
          </p:pic>
          <p:pic>
            <p:nvPicPr>
              <p:cNvPr id="8" name="Picture 7"/>
              <p:cNvPicPr>
                <a:picLocks noChangeAspect="1"/>
              </p:cNvPicPr>
              <p:nvPr/>
            </p:nvPicPr>
            <p:blipFill>
              <a:blip r:embed="rId7">
                <a:duotone>
                  <a:prstClr val="black"/>
                  <a:srgbClr val="D9C3A5">
                    <a:tint val="50000"/>
                    <a:satMod val="180000"/>
                  </a:srgbClr>
                </a:duotone>
              </a:blip>
              <a:stretch>
                <a:fillRect/>
              </a:stretch>
            </p:blipFill>
            <p:spPr>
              <a:xfrm>
                <a:off x="3673206" y="5269315"/>
                <a:ext cx="4546834" cy="107956"/>
              </a:xfrm>
              <a:prstGeom prst="rect">
                <a:avLst/>
              </a:prstGeom>
              <a:ln>
                <a:noFill/>
              </a:ln>
            </p:spPr>
          </p:pic>
        </p:grpSp>
      </p:grpSp>
      <p:sp>
        <p:nvSpPr>
          <p:cNvPr id="14" name="Rounded Rectangle 13"/>
          <p:cNvSpPr/>
          <p:nvPr/>
        </p:nvSpPr>
        <p:spPr>
          <a:xfrm>
            <a:off x="2094188" y="2309406"/>
            <a:ext cx="1366344" cy="11357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23</a:t>
            </a:fld>
            <a:endParaRPr lang="en-US"/>
          </a:p>
        </p:txBody>
      </p:sp>
    </p:spTree>
    <p:extLst>
      <p:ext uri="{BB962C8B-B14F-4D97-AF65-F5344CB8AC3E}">
        <p14:creationId xmlns:p14="http://schemas.microsoft.com/office/powerpoint/2010/main" val="8081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39055" y="1278425"/>
            <a:ext cx="3251949" cy="2061962"/>
          </a:xfrm>
          <a:prstGeom prst="rect">
            <a:avLst/>
          </a:prstGeom>
        </p:spPr>
      </p:pic>
      <p:sp>
        <p:nvSpPr>
          <p:cNvPr id="2" name="Title 1"/>
          <p:cNvSpPr>
            <a:spLocks noGrp="1"/>
          </p:cNvSpPr>
          <p:nvPr>
            <p:ph type="title"/>
          </p:nvPr>
        </p:nvSpPr>
        <p:spPr>
          <a:xfrm>
            <a:off x="0" y="0"/>
            <a:ext cx="3546801" cy="1450109"/>
          </a:xfrm>
        </p:spPr>
        <p:txBody>
          <a:bodyPr>
            <a:noAutofit/>
          </a:bodyPr>
          <a:lstStyle/>
          <a:p>
            <a:pPr algn="ctr"/>
            <a:r>
              <a:rPr lang="en-US" sz="2800" b="1" dirty="0"/>
              <a:t>Disaster Management Information Types</a:t>
            </a:r>
            <a:br>
              <a:rPr lang="en-US" sz="2800" b="1" dirty="0"/>
            </a:br>
            <a:endParaRPr lang="en-US" sz="2800" b="1" dirty="0"/>
          </a:p>
        </p:txBody>
      </p:sp>
      <p:sp>
        <p:nvSpPr>
          <p:cNvPr id="14" name="Rounded Rectangle 13"/>
          <p:cNvSpPr/>
          <p:nvPr/>
        </p:nvSpPr>
        <p:spPr>
          <a:xfrm>
            <a:off x="2094188" y="2309406"/>
            <a:ext cx="1366344" cy="11357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685856" y="701087"/>
            <a:ext cx="8393542" cy="2886420"/>
            <a:chOff x="3867986" y="749364"/>
            <a:chExt cx="8393542" cy="2886420"/>
          </a:xfrm>
        </p:grpSpPr>
        <p:sp>
          <p:nvSpPr>
            <p:cNvPr id="16" name="Rectangle 15"/>
            <p:cNvSpPr/>
            <p:nvPr/>
          </p:nvSpPr>
          <p:spPr>
            <a:xfrm>
              <a:off x="3867986" y="749364"/>
              <a:ext cx="8393542" cy="2886420"/>
            </a:xfrm>
            <a:prstGeom prst="rect">
              <a:avLst/>
            </a:prstGeom>
            <a:solidFill>
              <a:srgbClr val="F5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867986" y="749364"/>
              <a:ext cx="8324014" cy="2886420"/>
              <a:chOff x="4371886" y="2914623"/>
              <a:chExt cx="3448227" cy="1195701"/>
            </a:xfrm>
          </p:grpSpPr>
          <p:pic>
            <p:nvPicPr>
              <p:cNvPr id="3" name="Picture 2"/>
              <p:cNvPicPr>
                <a:picLocks noChangeAspect="1"/>
              </p:cNvPicPr>
              <p:nvPr/>
            </p:nvPicPr>
            <p:blipFill>
              <a:blip r:embed="rId3">
                <a:duotone>
                  <a:prstClr val="black"/>
                  <a:srgbClr val="D9C3A5">
                    <a:tint val="50000"/>
                    <a:satMod val="180000"/>
                  </a:srgbClr>
                </a:duotone>
              </a:blip>
              <a:stretch>
                <a:fillRect/>
              </a:stretch>
            </p:blipFill>
            <p:spPr>
              <a:xfrm>
                <a:off x="4371886" y="2914623"/>
                <a:ext cx="3448227" cy="1028753"/>
              </a:xfrm>
              <a:prstGeom prst="rect">
                <a:avLst/>
              </a:prstGeom>
            </p:spPr>
          </p:pic>
          <p:pic>
            <p:nvPicPr>
              <p:cNvPr id="6" name="Picture 5"/>
              <p:cNvPicPr>
                <a:picLocks noChangeAspect="1"/>
              </p:cNvPicPr>
              <p:nvPr/>
            </p:nvPicPr>
            <p:blipFill>
              <a:blip r:embed="rId4">
                <a:duotone>
                  <a:prstClr val="black"/>
                  <a:srgbClr val="D9C3A5">
                    <a:tint val="50000"/>
                    <a:satMod val="180000"/>
                  </a:srgbClr>
                </a:duotone>
              </a:blip>
              <a:stretch>
                <a:fillRect/>
              </a:stretch>
            </p:blipFill>
            <p:spPr>
              <a:xfrm>
                <a:off x="4371886" y="4002368"/>
                <a:ext cx="3175163" cy="107956"/>
              </a:xfrm>
              <a:prstGeom prst="rect">
                <a:avLst/>
              </a:prstGeom>
            </p:spPr>
          </p:pic>
        </p:grpSp>
      </p:grpSp>
      <p:sp>
        <p:nvSpPr>
          <p:cNvPr id="18" name="Slide Number Placeholder 17"/>
          <p:cNvSpPr>
            <a:spLocks noGrp="1"/>
          </p:cNvSpPr>
          <p:nvPr>
            <p:ph type="sldNum" sz="quarter" idx="12"/>
          </p:nvPr>
        </p:nvSpPr>
        <p:spPr/>
        <p:txBody>
          <a:bodyPr/>
          <a:lstStyle/>
          <a:p>
            <a:fld id="{9E95FB44-7746-41C3-A2F8-A34E863EED2F}" type="slidenum">
              <a:rPr lang="en-US" smtClean="0"/>
              <a:t>24</a:t>
            </a:fld>
            <a:endParaRPr lang="en-US"/>
          </a:p>
        </p:txBody>
      </p:sp>
    </p:spTree>
    <p:extLst>
      <p:ext uri="{BB962C8B-B14F-4D97-AF65-F5344CB8AC3E}">
        <p14:creationId xmlns:p14="http://schemas.microsoft.com/office/powerpoint/2010/main" val="1019355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a:t>
            </a:r>
          </a:p>
        </p:txBody>
      </p:sp>
      <p:sp>
        <p:nvSpPr>
          <p:cNvPr id="3" name="Content Placeholder 2"/>
          <p:cNvSpPr>
            <a:spLocks noGrp="1"/>
          </p:cNvSpPr>
          <p:nvPr>
            <p:ph idx="1"/>
          </p:nvPr>
        </p:nvSpPr>
        <p:spPr>
          <a:xfrm>
            <a:off x="533400" y="1201628"/>
            <a:ext cx="11658600" cy="4351338"/>
          </a:xfrm>
        </p:spPr>
        <p:txBody>
          <a:bodyPr/>
          <a:lstStyle/>
          <a:p>
            <a:r>
              <a:rPr lang="en-US" i="1" dirty="0"/>
              <a:t>Determine the Summary Impact Levels for the Disaster Information Types</a:t>
            </a:r>
          </a:p>
        </p:txBody>
      </p:sp>
      <p:pic>
        <p:nvPicPr>
          <p:cNvPr id="5" name="Picture 4"/>
          <p:cNvPicPr>
            <a:picLocks noChangeAspect="1"/>
          </p:cNvPicPr>
          <p:nvPr/>
        </p:nvPicPr>
        <p:blipFill>
          <a:blip r:embed="rId2"/>
          <a:stretch>
            <a:fillRect/>
          </a:stretch>
        </p:blipFill>
        <p:spPr>
          <a:xfrm>
            <a:off x="998284" y="2130221"/>
            <a:ext cx="9740850" cy="3026980"/>
          </a:xfrm>
          <a:prstGeom prst="rect">
            <a:avLst/>
          </a:prstGeom>
        </p:spPr>
      </p:pic>
      <p:sp>
        <p:nvSpPr>
          <p:cNvPr id="10" name="TextBox 9"/>
          <p:cNvSpPr txBox="1"/>
          <p:nvPr/>
        </p:nvSpPr>
        <p:spPr>
          <a:xfrm>
            <a:off x="9185516" y="3452452"/>
            <a:ext cx="395926" cy="400110"/>
          </a:xfrm>
          <a:prstGeom prst="rect">
            <a:avLst/>
          </a:prstGeom>
          <a:noFill/>
        </p:spPr>
        <p:txBody>
          <a:bodyPr wrap="square" rtlCol="0">
            <a:spAutoFit/>
          </a:bodyPr>
          <a:lstStyle/>
          <a:p>
            <a:r>
              <a:rPr lang="en-US" sz="2000" b="1" dirty="0"/>
              <a:t>?</a:t>
            </a:r>
          </a:p>
        </p:txBody>
      </p:sp>
      <p:sp>
        <p:nvSpPr>
          <p:cNvPr id="11" name="TextBox 10"/>
          <p:cNvSpPr txBox="1"/>
          <p:nvPr/>
        </p:nvSpPr>
        <p:spPr>
          <a:xfrm>
            <a:off x="9185516" y="3771746"/>
            <a:ext cx="395926" cy="400110"/>
          </a:xfrm>
          <a:prstGeom prst="rect">
            <a:avLst/>
          </a:prstGeom>
          <a:noFill/>
        </p:spPr>
        <p:txBody>
          <a:bodyPr wrap="square" rtlCol="0">
            <a:spAutoFit/>
          </a:bodyPr>
          <a:lstStyle/>
          <a:p>
            <a:r>
              <a:rPr lang="en-US" sz="2000" b="1" dirty="0"/>
              <a:t>?</a:t>
            </a:r>
          </a:p>
        </p:txBody>
      </p:sp>
      <p:sp>
        <p:nvSpPr>
          <p:cNvPr id="12" name="TextBox 11"/>
          <p:cNvSpPr txBox="1"/>
          <p:nvPr/>
        </p:nvSpPr>
        <p:spPr>
          <a:xfrm>
            <a:off x="9185516" y="4053332"/>
            <a:ext cx="395926" cy="400110"/>
          </a:xfrm>
          <a:prstGeom prst="rect">
            <a:avLst/>
          </a:prstGeom>
          <a:noFill/>
        </p:spPr>
        <p:txBody>
          <a:bodyPr wrap="square" rtlCol="0">
            <a:spAutoFit/>
          </a:bodyPr>
          <a:lstStyle/>
          <a:p>
            <a:r>
              <a:rPr lang="en-US" sz="2000" b="1" dirty="0"/>
              <a:t>?</a:t>
            </a:r>
          </a:p>
        </p:txBody>
      </p:sp>
      <p:sp>
        <p:nvSpPr>
          <p:cNvPr id="13" name="TextBox 12"/>
          <p:cNvSpPr txBox="1"/>
          <p:nvPr/>
        </p:nvSpPr>
        <p:spPr>
          <a:xfrm>
            <a:off x="9200903" y="4385525"/>
            <a:ext cx="395926" cy="400110"/>
          </a:xfrm>
          <a:prstGeom prst="rect">
            <a:avLst/>
          </a:prstGeom>
          <a:noFill/>
        </p:spPr>
        <p:txBody>
          <a:bodyPr wrap="square" rtlCol="0">
            <a:spAutoFit/>
          </a:bodyPr>
          <a:lstStyle/>
          <a:p>
            <a:r>
              <a:rPr lang="en-US" sz="2000" b="1" dirty="0"/>
              <a:t>?</a:t>
            </a:r>
          </a:p>
        </p:txBody>
      </p:sp>
      <p:sp>
        <p:nvSpPr>
          <p:cNvPr id="14" name="Slide Number Placeholder 13"/>
          <p:cNvSpPr>
            <a:spLocks noGrp="1"/>
          </p:cNvSpPr>
          <p:nvPr>
            <p:ph type="sldNum" sz="quarter" idx="12"/>
          </p:nvPr>
        </p:nvSpPr>
        <p:spPr/>
        <p:txBody>
          <a:bodyPr/>
          <a:lstStyle/>
          <a:p>
            <a:fld id="{9E95FB44-7746-41C3-A2F8-A34E863EED2F}" type="slidenum">
              <a:rPr lang="en-US" smtClean="0"/>
              <a:t>25</a:t>
            </a:fld>
            <a:endParaRPr lang="en-US"/>
          </a:p>
        </p:txBody>
      </p:sp>
    </p:spTree>
    <p:extLst>
      <p:ext uri="{BB962C8B-B14F-4D97-AF65-F5344CB8AC3E}">
        <p14:creationId xmlns:p14="http://schemas.microsoft.com/office/powerpoint/2010/main" val="2274227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 – Answer…</a:t>
            </a:r>
          </a:p>
        </p:txBody>
      </p:sp>
      <p:sp>
        <p:nvSpPr>
          <p:cNvPr id="3" name="Content Placeholder 2"/>
          <p:cNvSpPr>
            <a:spLocks noGrp="1"/>
          </p:cNvSpPr>
          <p:nvPr>
            <p:ph idx="1"/>
          </p:nvPr>
        </p:nvSpPr>
        <p:spPr>
          <a:xfrm>
            <a:off x="533400" y="1201628"/>
            <a:ext cx="11658600" cy="4351338"/>
          </a:xfrm>
        </p:spPr>
        <p:txBody>
          <a:bodyPr/>
          <a:lstStyle/>
          <a:p>
            <a:r>
              <a:rPr lang="en-US" i="1" dirty="0"/>
              <a:t>Summary Impact Levels for the Disaster Information Types</a:t>
            </a:r>
          </a:p>
        </p:txBody>
      </p:sp>
      <p:pic>
        <p:nvPicPr>
          <p:cNvPr id="4" name="Picture 3"/>
          <p:cNvPicPr>
            <a:picLocks noChangeAspect="1"/>
          </p:cNvPicPr>
          <p:nvPr/>
        </p:nvPicPr>
        <p:blipFill>
          <a:blip r:embed="rId2"/>
          <a:stretch>
            <a:fillRect/>
          </a:stretch>
        </p:blipFill>
        <p:spPr>
          <a:xfrm>
            <a:off x="1095703" y="2182066"/>
            <a:ext cx="10491307" cy="3219799"/>
          </a:xfrm>
          <a:prstGeom prst="rect">
            <a:avLst/>
          </a:prstGeom>
        </p:spPr>
      </p:pic>
      <p:sp>
        <p:nvSpPr>
          <p:cNvPr id="6" name="Slide Number Placeholder 5"/>
          <p:cNvSpPr>
            <a:spLocks noGrp="1"/>
          </p:cNvSpPr>
          <p:nvPr>
            <p:ph type="sldNum" sz="quarter" idx="12"/>
          </p:nvPr>
        </p:nvSpPr>
        <p:spPr/>
        <p:txBody>
          <a:bodyPr/>
          <a:lstStyle/>
          <a:p>
            <a:fld id="{9E95FB44-7746-41C3-A2F8-A34E863EED2F}" type="slidenum">
              <a:rPr lang="en-US" smtClean="0"/>
              <a:t>26</a:t>
            </a:fld>
            <a:endParaRPr lang="en-US"/>
          </a:p>
        </p:txBody>
      </p:sp>
    </p:spTree>
    <p:extLst>
      <p:ext uri="{BB962C8B-B14F-4D97-AF65-F5344CB8AC3E}">
        <p14:creationId xmlns:p14="http://schemas.microsoft.com/office/powerpoint/2010/main" val="1899302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 -</a:t>
            </a:r>
          </a:p>
        </p:txBody>
      </p:sp>
      <p:sp>
        <p:nvSpPr>
          <p:cNvPr id="3" name="Content Placeholder 2"/>
          <p:cNvSpPr>
            <a:spLocks noGrp="1"/>
          </p:cNvSpPr>
          <p:nvPr>
            <p:ph idx="1"/>
          </p:nvPr>
        </p:nvSpPr>
        <p:spPr>
          <a:xfrm>
            <a:off x="533400" y="1201628"/>
            <a:ext cx="11306666" cy="4351338"/>
          </a:xfrm>
        </p:spPr>
        <p:txBody>
          <a:bodyPr/>
          <a:lstStyle/>
          <a:p>
            <a:r>
              <a:rPr lang="en-US" i="1" dirty="0"/>
              <a:t>Determine the Overall Impact Levels for the Disaster Information Types</a:t>
            </a:r>
          </a:p>
        </p:txBody>
      </p:sp>
      <p:pic>
        <p:nvPicPr>
          <p:cNvPr id="4" name="Picture 3"/>
          <p:cNvPicPr>
            <a:picLocks noChangeAspect="1"/>
          </p:cNvPicPr>
          <p:nvPr/>
        </p:nvPicPr>
        <p:blipFill>
          <a:blip r:embed="rId2"/>
          <a:stretch>
            <a:fillRect/>
          </a:stretch>
        </p:blipFill>
        <p:spPr>
          <a:xfrm>
            <a:off x="1351129" y="2451538"/>
            <a:ext cx="9485995" cy="3264751"/>
          </a:xfrm>
          <a:prstGeom prst="rect">
            <a:avLst/>
          </a:prstGeom>
        </p:spPr>
      </p:pic>
      <p:sp>
        <p:nvSpPr>
          <p:cNvPr id="7" name="TextBox 6"/>
          <p:cNvSpPr txBox="1"/>
          <p:nvPr/>
        </p:nvSpPr>
        <p:spPr>
          <a:xfrm>
            <a:off x="5671851" y="4937896"/>
            <a:ext cx="445169" cy="400110"/>
          </a:xfrm>
          <a:prstGeom prst="rect">
            <a:avLst/>
          </a:prstGeom>
          <a:noFill/>
        </p:spPr>
        <p:txBody>
          <a:bodyPr wrap="square" rtlCol="0">
            <a:spAutoFit/>
          </a:bodyPr>
          <a:lstStyle/>
          <a:p>
            <a:r>
              <a:rPr lang="en-US" sz="2000" b="1" dirty="0"/>
              <a:t>?</a:t>
            </a:r>
          </a:p>
        </p:txBody>
      </p:sp>
      <p:sp>
        <p:nvSpPr>
          <p:cNvPr id="8" name="TextBox 7"/>
          <p:cNvSpPr txBox="1"/>
          <p:nvPr/>
        </p:nvSpPr>
        <p:spPr>
          <a:xfrm>
            <a:off x="6963016" y="4937896"/>
            <a:ext cx="395926" cy="400110"/>
          </a:xfrm>
          <a:prstGeom prst="rect">
            <a:avLst/>
          </a:prstGeom>
          <a:noFill/>
        </p:spPr>
        <p:txBody>
          <a:bodyPr wrap="square" rtlCol="0">
            <a:spAutoFit/>
          </a:bodyPr>
          <a:lstStyle/>
          <a:p>
            <a:r>
              <a:rPr lang="en-US" sz="2000" b="1" dirty="0"/>
              <a:t>?</a:t>
            </a:r>
          </a:p>
        </p:txBody>
      </p:sp>
      <p:sp>
        <p:nvSpPr>
          <p:cNvPr id="9" name="TextBox 8"/>
          <p:cNvSpPr txBox="1"/>
          <p:nvPr/>
        </p:nvSpPr>
        <p:spPr>
          <a:xfrm>
            <a:off x="8056525" y="4937896"/>
            <a:ext cx="395926" cy="400110"/>
          </a:xfrm>
          <a:prstGeom prst="rect">
            <a:avLst/>
          </a:prstGeom>
          <a:noFill/>
        </p:spPr>
        <p:txBody>
          <a:bodyPr wrap="square" rtlCol="0">
            <a:spAutoFit/>
          </a:bodyPr>
          <a:lstStyle/>
          <a:p>
            <a:r>
              <a:rPr lang="en-US" sz="2000" b="1" dirty="0"/>
              <a:t>?</a:t>
            </a:r>
          </a:p>
        </p:txBody>
      </p:sp>
      <p:sp>
        <p:nvSpPr>
          <p:cNvPr id="5" name="Slide Number Placeholder 4"/>
          <p:cNvSpPr>
            <a:spLocks noGrp="1"/>
          </p:cNvSpPr>
          <p:nvPr>
            <p:ph type="sldNum" sz="quarter" idx="12"/>
          </p:nvPr>
        </p:nvSpPr>
        <p:spPr/>
        <p:txBody>
          <a:bodyPr/>
          <a:lstStyle/>
          <a:p>
            <a:fld id="{9E95FB44-7746-41C3-A2F8-A34E863EED2F}" type="slidenum">
              <a:rPr lang="en-US" smtClean="0"/>
              <a:t>27</a:t>
            </a:fld>
            <a:endParaRPr lang="en-US"/>
          </a:p>
        </p:txBody>
      </p:sp>
    </p:spTree>
    <p:extLst>
      <p:ext uri="{BB962C8B-B14F-4D97-AF65-F5344CB8AC3E}">
        <p14:creationId xmlns:p14="http://schemas.microsoft.com/office/powerpoint/2010/main" val="500518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 - Answer</a:t>
            </a:r>
          </a:p>
        </p:txBody>
      </p:sp>
      <p:sp>
        <p:nvSpPr>
          <p:cNvPr id="3" name="Content Placeholder 2"/>
          <p:cNvSpPr>
            <a:spLocks noGrp="1"/>
          </p:cNvSpPr>
          <p:nvPr>
            <p:ph idx="1"/>
          </p:nvPr>
        </p:nvSpPr>
        <p:spPr>
          <a:xfrm>
            <a:off x="533400" y="1201628"/>
            <a:ext cx="11306666" cy="4351338"/>
          </a:xfrm>
        </p:spPr>
        <p:txBody>
          <a:bodyPr/>
          <a:lstStyle/>
          <a:p>
            <a:r>
              <a:rPr lang="en-US" i="1" dirty="0"/>
              <a:t>Overall Impact Levels for the Disaster Information Types</a:t>
            </a:r>
          </a:p>
        </p:txBody>
      </p:sp>
      <p:pic>
        <p:nvPicPr>
          <p:cNvPr id="5" name="Picture 4"/>
          <p:cNvPicPr>
            <a:picLocks noChangeAspect="1"/>
          </p:cNvPicPr>
          <p:nvPr/>
        </p:nvPicPr>
        <p:blipFill>
          <a:blip r:embed="rId2"/>
          <a:stretch>
            <a:fillRect/>
          </a:stretch>
        </p:blipFill>
        <p:spPr>
          <a:xfrm>
            <a:off x="817646" y="1915510"/>
            <a:ext cx="9949964" cy="3429000"/>
          </a:xfrm>
          <a:prstGeom prst="rect">
            <a:avLst/>
          </a:prstGeom>
        </p:spPr>
      </p:pic>
      <p:sp>
        <p:nvSpPr>
          <p:cNvPr id="6" name="Slide Number Placeholder 5"/>
          <p:cNvSpPr>
            <a:spLocks noGrp="1"/>
          </p:cNvSpPr>
          <p:nvPr>
            <p:ph type="sldNum" sz="quarter" idx="12"/>
          </p:nvPr>
        </p:nvSpPr>
        <p:spPr/>
        <p:txBody>
          <a:bodyPr/>
          <a:lstStyle/>
          <a:p>
            <a:fld id="{9E95FB44-7746-41C3-A2F8-A34E863EED2F}" type="slidenum">
              <a:rPr lang="en-US" smtClean="0"/>
              <a:t>28</a:t>
            </a:fld>
            <a:endParaRPr lang="en-US"/>
          </a:p>
        </p:txBody>
      </p:sp>
    </p:spTree>
    <p:extLst>
      <p:ext uri="{BB962C8B-B14F-4D97-AF65-F5344CB8AC3E}">
        <p14:creationId xmlns:p14="http://schemas.microsoft.com/office/powerpoint/2010/main" val="2127635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a:t>
            </a:r>
          </a:p>
        </p:txBody>
      </p:sp>
      <p:sp>
        <p:nvSpPr>
          <p:cNvPr id="3" name="Content Placeholder 2"/>
          <p:cNvSpPr>
            <a:spLocks noGrp="1"/>
          </p:cNvSpPr>
          <p:nvPr>
            <p:ph idx="1"/>
          </p:nvPr>
        </p:nvSpPr>
        <p:spPr>
          <a:xfrm>
            <a:off x="533400" y="1201628"/>
            <a:ext cx="10515600" cy="4351338"/>
          </a:xfrm>
        </p:spPr>
        <p:txBody>
          <a:bodyPr/>
          <a:lstStyle/>
          <a:p>
            <a:r>
              <a:rPr lang="en-US" i="1" dirty="0"/>
              <a:t>Determine the Overall Impact Level of Disaster Information Systems</a:t>
            </a:r>
          </a:p>
        </p:txBody>
      </p:sp>
      <p:pic>
        <p:nvPicPr>
          <p:cNvPr id="4" name="Picture 3"/>
          <p:cNvPicPr>
            <a:picLocks noChangeAspect="1"/>
          </p:cNvPicPr>
          <p:nvPr/>
        </p:nvPicPr>
        <p:blipFill>
          <a:blip r:embed="rId2"/>
          <a:stretch>
            <a:fillRect/>
          </a:stretch>
        </p:blipFill>
        <p:spPr>
          <a:xfrm>
            <a:off x="816433" y="1996956"/>
            <a:ext cx="9949534" cy="3432345"/>
          </a:xfrm>
          <a:prstGeom prst="rect">
            <a:avLst/>
          </a:prstGeom>
        </p:spPr>
      </p:pic>
      <p:sp>
        <p:nvSpPr>
          <p:cNvPr id="6" name="TextBox 5"/>
          <p:cNvSpPr txBox="1"/>
          <p:nvPr/>
        </p:nvSpPr>
        <p:spPr>
          <a:xfrm>
            <a:off x="9123005" y="4621682"/>
            <a:ext cx="395926" cy="400110"/>
          </a:xfrm>
          <a:prstGeom prst="rect">
            <a:avLst/>
          </a:prstGeom>
          <a:noFill/>
        </p:spPr>
        <p:txBody>
          <a:bodyPr wrap="square" rtlCol="0">
            <a:spAutoFit/>
          </a:bodyPr>
          <a:lstStyle/>
          <a:p>
            <a:r>
              <a:rPr lang="en-US" sz="2000" b="1" dirty="0"/>
              <a:t>?</a:t>
            </a:r>
          </a:p>
        </p:txBody>
      </p:sp>
      <p:sp>
        <p:nvSpPr>
          <p:cNvPr id="7" name="Slide Number Placeholder 6"/>
          <p:cNvSpPr>
            <a:spLocks noGrp="1"/>
          </p:cNvSpPr>
          <p:nvPr>
            <p:ph type="sldNum" sz="quarter" idx="12"/>
          </p:nvPr>
        </p:nvSpPr>
        <p:spPr/>
        <p:txBody>
          <a:bodyPr/>
          <a:lstStyle/>
          <a:p>
            <a:fld id="{9E95FB44-7746-41C3-A2F8-A34E863EED2F}" type="slidenum">
              <a:rPr lang="en-US" smtClean="0"/>
              <a:t>29</a:t>
            </a:fld>
            <a:endParaRPr lang="en-US"/>
          </a:p>
        </p:txBody>
      </p:sp>
    </p:spTree>
    <p:extLst>
      <p:ext uri="{BB962C8B-B14F-4D97-AF65-F5344CB8AC3E}">
        <p14:creationId xmlns:p14="http://schemas.microsoft.com/office/powerpoint/2010/main" val="389439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NIST Risk Management Framework</a:t>
            </a:r>
          </a:p>
        </p:txBody>
      </p:sp>
      <p:pic>
        <p:nvPicPr>
          <p:cNvPr id="4" name="Picture 3"/>
          <p:cNvPicPr>
            <a:picLocks noChangeAspect="1"/>
          </p:cNvPicPr>
          <p:nvPr/>
        </p:nvPicPr>
        <p:blipFill>
          <a:blip r:embed="rId3"/>
          <a:stretch>
            <a:fillRect/>
          </a:stretch>
        </p:blipFill>
        <p:spPr>
          <a:xfrm>
            <a:off x="1791091" y="2065843"/>
            <a:ext cx="7003203" cy="3616881"/>
          </a:xfrm>
          <a:prstGeom prst="rect">
            <a:avLst/>
          </a:prstGeom>
        </p:spPr>
      </p:pic>
      <p:sp>
        <p:nvSpPr>
          <p:cNvPr id="5" name="Rounded Rectangle 4"/>
          <p:cNvSpPr/>
          <p:nvPr/>
        </p:nvSpPr>
        <p:spPr>
          <a:xfrm>
            <a:off x="4477731" y="2300140"/>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86160" y="2300140"/>
            <a:ext cx="673997" cy="245097"/>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3</a:t>
            </a:fld>
            <a:endParaRPr lang="en-US"/>
          </a:p>
        </p:txBody>
      </p:sp>
    </p:spTree>
    <p:extLst>
      <p:ext uri="{BB962C8B-B14F-4D97-AF65-F5344CB8AC3E}">
        <p14:creationId xmlns:p14="http://schemas.microsoft.com/office/powerpoint/2010/main" val="26479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3"/>
            <a:ext cx="10515600" cy="1325563"/>
          </a:xfrm>
        </p:spPr>
        <p:txBody>
          <a:bodyPr/>
          <a:lstStyle/>
          <a:p>
            <a:r>
              <a:rPr lang="en-US" dirty="0"/>
              <a:t>Exercise - Answer</a:t>
            </a:r>
          </a:p>
        </p:txBody>
      </p:sp>
      <p:sp>
        <p:nvSpPr>
          <p:cNvPr id="3" name="Content Placeholder 2"/>
          <p:cNvSpPr>
            <a:spLocks noGrp="1"/>
          </p:cNvSpPr>
          <p:nvPr>
            <p:ph idx="1"/>
          </p:nvPr>
        </p:nvSpPr>
        <p:spPr>
          <a:xfrm>
            <a:off x="533400" y="1201628"/>
            <a:ext cx="10515600" cy="4351338"/>
          </a:xfrm>
        </p:spPr>
        <p:txBody>
          <a:bodyPr/>
          <a:lstStyle/>
          <a:p>
            <a:r>
              <a:rPr lang="en-US" i="1" dirty="0"/>
              <a:t>Overall Impact Level of Disaster Information Systems</a:t>
            </a:r>
          </a:p>
        </p:txBody>
      </p:sp>
      <p:pic>
        <p:nvPicPr>
          <p:cNvPr id="7" name="Picture 6"/>
          <p:cNvPicPr>
            <a:picLocks noChangeAspect="1"/>
          </p:cNvPicPr>
          <p:nvPr/>
        </p:nvPicPr>
        <p:blipFill>
          <a:blip r:embed="rId2"/>
          <a:stretch>
            <a:fillRect/>
          </a:stretch>
        </p:blipFill>
        <p:spPr>
          <a:xfrm>
            <a:off x="808529" y="2052545"/>
            <a:ext cx="10695774" cy="3591510"/>
          </a:xfrm>
          <a:prstGeom prst="rect">
            <a:avLst/>
          </a:prstGeom>
        </p:spPr>
      </p:pic>
      <p:sp>
        <p:nvSpPr>
          <p:cNvPr id="8" name="Slide Number Placeholder 7"/>
          <p:cNvSpPr>
            <a:spLocks noGrp="1"/>
          </p:cNvSpPr>
          <p:nvPr>
            <p:ph type="sldNum" sz="quarter" idx="12"/>
          </p:nvPr>
        </p:nvSpPr>
        <p:spPr/>
        <p:txBody>
          <a:bodyPr/>
          <a:lstStyle/>
          <a:p>
            <a:fld id="{9E95FB44-7746-41C3-A2F8-A34E863EED2F}" type="slidenum">
              <a:rPr lang="en-US" smtClean="0"/>
              <a:t>30</a:t>
            </a:fld>
            <a:endParaRPr lang="en-US"/>
          </a:p>
        </p:txBody>
      </p:sp>
    </p:spTree>
    <p:extLst>
      <p:ext uri="{BB962C8B-B14F-4D97-AF65-F5344CB8AC3E}">
        <p14:creationId xmlns:p14="http://schemas.microsoft.com/office/powerpoint/2010/main" val="3938872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516" y="134214"/>
            <a:ext cx="8845484" cy="1325563"/>
          </a:xfrm>
        </p:spPr>
        <p:txBody>
          <a:bodyPr>
            <a:normAutofit/>
          </a:bodyPr>
          <a:lstStyle/>
          <a:p>
            <a:pPr marL="742950" indent="-742950">
              <a:buFont typeface="+mj-lt"/>
              <a:buAutoNum type="arabicPeriod" startAt="3"/>
            </a:pPr>
            <a:r>
              <a:rPr lang="en-US" b="1" dirty="0"/>
              <a:t>Adjust Information Impact Level</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108803" cy="3867808"/>
          </a:xfrm>
          <a:prstGeom prst="rect">
            <a:avLst/>
          </a:prstGeom>
          <a:ln w="25400">
            <a:solidFill>
              <a:schemeClr val="tx1"/>
            </a:solidFill>
          </a:ln>
        </p:spPr>
      </p:pic>
      <p:pic>
        <p:nvPicPr>
          <p:cNvPr id="10" name="Picture 9"/>
          <p:cNvPicPr>
            <a:picLocks noChangeAspect="1"/>
          </p:cNvPicPr>
          <p:nvPr/>
        </p:nvPicPr>
        <p:blipFill>
          <a:blip r:embed="rId4"/>
          <a:stretch>
            <a:fillRect/>
          </a:stretch>
        </p:blipFill>
        <p:spPr>
          <a:xfrm>
            <a:off x="3237040" y="2055814"/>
            <a:ext cx="8818326" cy="4351338"/>
          </a:xfrm>
          <a:prstGeom prst="rect">
            <a:avLst/>
          </a:prstGeom>
        </p:spPr>
      </p:pic>
      <p:sp>
        <p:nvSpPr>
          <p:cNvPr id="11" name="Rounded Rectangle 10"/>
          <p:cNvSpPr/>
          <p:nvPr/>
        </p:nvSpPr>
        <p:spPr>
          <a:xfrm>
            <a:off x="6963031" y="3355001"/>
            <a:ext cx="3180210" cy="1396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31</a:t>
            </a:fld>
            <a:endParaRPr lang="en-US"/>
          </a:p>
        </p:txBody>
      </p:sp>
    </p:spTree>
    <p:extLst>
      <p:ext uri="{BB962C8B-B14F-4D97-AF65-F5344CB8AC3E}">
        <p14:creationId xmlns:p14="http://schemas.microsoft.com/office/powerpoint/2010/main" val="318649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04973"/>
          </a:xfrm>
        </p:spPr>
        <p:txBody>
          <a:bodyPr/>
          <a:lstStyle/>
          <a:p>
            <a:r>
              <a:rPr lang="en-US" dirty="0"/>
              <a:t>Exercise  </a:t>
            </a:r>
          </a:p>
        </p:txBody>
      </p:sp>
      <p:sp>
        <p:nvSpPr>
          <p:cNvPr id="3" name="Content Placeholder 2"/>
          <p:cNvSpPr>
            <a:spLocks noGrp="1"/>
          </p:cNvSpPr>
          <p:nvPr>
            <p:ph idx="1"/>
          </p:nvPr>
        </p:nvSpPr>
        <p:spPr>
          <a:xfrm>
            <a:off x="772212" y="904974"/>
            <a:ext cx="10238295" cy="5590094"/>
          </a:xfrm>
        </p:spPr>
        <p:txBody>
          <a:bodyPr>
            <a:normAutofit/>
          </a:bodyPr>
          <a:lstStyle/>
          <a:p>
            <a:pPr marL="0" indent="0">
              <a:buNone/>
            </a:pPr>
            <a:r>
              <a:rPr lang="en-US" dirty="0"/>
              <a:t>Using </a:t>
            </a:r>
            <a:r>
              <a:rPr lang="en-US" dirty="0">
                <a:hlinkClick r:id="rId2"/>
              </a:rPr>
              <a:t>NIST SP 800 60 V2R1</a:t>
            </a:r>
            <a:endParaRPr lang="en-US" dirty="0"/>
          </a:p>
          <a:p>
            <a:pPr lvl="1"/>
            <a:r>
              <a:rPr lang="en-US" dirty="0"/>
              <a:t>Look at the “Special Factors” affecting CIA impact levels for each Disaster Management information type and adjust the table accordingly adding a column “Adjusted Summary Impact Level”</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20 minutes, then class discussion</a:t>
            </a:r>
          </a:p>
          <a:p>
            <a:pPr marL="514350" indent="-514350">
              <a:buFont typeface="+mj-lt"/>
              <a:buAutoNum type="arabicPeriod"/>
            </a:pPr>
            <a:endParaRPr lang="en-US" dirty="0"/>
          </a:p>
        </p:txBody>
      </p:sp>
      <p:pic>
        <p:nvPicPr>
          <p:cNvPr id="4" name="Picture 3"/>
          <p:cNvPicPr>
            <a:picLocks noChangeAspect="1"/>
          </p:cNvPicPr>
          <p:nvPr/>
        </p:nvPicPr>
        <p:blipFill>
          <a:blip r:embed="rId3"/>
          <a:stretch>
            <a:fillRect/>
          </a:stretch>
        </p:blipFill>
        <p:spPr>
          <a:xfrm>
            <a:off x="1994701" y="2968293"/>
            <a:ext cx="8202598" cy="2750213"/>
          </a:xfrm>
          <a:prstGeom prst="rect">
            <a:avLst/>
          </a:prstGeom>
        </p:spPr>
      </p:pic>
      <p:sp>
        <p:nvSpPr>
          <p:cNvPr id="6" name="Slide Number Placeholder 5"/>
          <p:cNvSpPr>
            <a:spLocks noGrp="1"/>
          </p:cNvSpPr>
          <p:nvPr>
            <p:ph type="sldNum" sz="quarter" idx="12"/>
          </p:nvPr>
        </p:nvSpPr>
        <p:spPr/>
        <p:txBody>
          <a:bodyPr/>
          <a:lstStyle/>
          <a:p>
            <a:fld id="{9E95FB44-7746-41C3-A2F8-A34E863EED2F}" type="slidenum">
              <a:rPr lang="en-US" smtClean="0"/>
              <a:t>32</a:t>
            </a:fld>
            <a:endParaRPr lang="en-US"/>
          </a:p>
        </p:txBody>
      </p:sp>
    </p:spTree>
    <p:extLst>
      <p:ext uri="{BB962C8B-B14F-4D97-AF65-F5344CB8AC3E}">
        <p14:creationId xmlns:p14="http://schemas.microsoft.com/office/powerpoint/2010/main" val="3985885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516" y="134214"/>
            <a:ext cx="8845484" cy="1325563"/>
          </a:xfrm>
        </p:spPr>
        <p:txBody>
          <a:bodyPr>
            <a:normAutofit/>
          </a:bodyPr>
          <a:lstStyle/>
          <a:p>
            <a:pPr marL="742950" indent="-742950">
              <a:buFont typeface="+mj-lt"/>
              <a:buAutoNum type="arabicPeriod" startAt="2"/>
            </a:pPr>
            <a:r>
              <a:rPr lang="en-US" b="1" dirty="0"/>
              <a:t>Select Provisional Impact Levels for the identified information system</a:t>
            </a: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0" y="-1"/>
            <a:ext cx="3108803" cy="3867808"/>
          </a:xfrm>
          <a:prstGeom prst="rect">
            <a:avLst/>
          </a:prstGeom>
          <a:ln w="25400">
            <a:solidFill>
              <a:schemeClr val="tx1"/>
            </a:solidFill>
          </a:ln>
        </p:spPr>
      </p:pic>
      <p:pic>
        <p:nvPicPr>
          <p:cNvPr id="10" name="Picture 9"/>
          <p:cNvPicPr>
            <a:picLocks noChangeAspect="1"/>
          </p:cNvPicPr>
          <p:nvPr/>
        </p:nvPicPr>
        <p:blipFill>
          <a:blip r:embed="rId4"/>
          <a:stretch>
            <a:fillRect/>
          </a:stretch>
        </p:blipFill>
        <p:spPr>
          <a:xfrm>
            <a:off x="3237040" y="2055814"/>
            <a:ext cx="8818326" cy="4351338"/>
          </a:xfrm>
          <a:prstGeom prst="rect">
            <a:avLst/>
          </a:prstGeom>
        </p:spPr>
      </p:pic>
      <p:sp>
        <p:nvSpPr>
          <p:cNvPr id="11" name="Rounded Rectangle 10"/>
          <p:cNvSpPr/>
          <p:nvPr/>
        </p:nvSpPr>
        <p:spPr>
          <a:xfrm>
            <a:off x="10368913" y="3433267"/>
            <a:ext cx="1366344" cy="102561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33</a:t>
            </a:fld>
            <a:endParaRPr lang="en-US"/>
          </a:p>
        </p:txBody>
      </p:sp>
    </p:spTree>
    <p:extLst>
      <p:ext uri="{BB962C8B-B14F-4D97-AF65-F5344CB8AC3E}">
        <p14:creationId xmlns:p14="http://schemas.microsoft.com/office/powerpoint/2010/main" val="379541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0E65-268B-4789-856E-9943865CC288}"/>
              </a:ext>
            </a:extLst>
          </p:cNvPr>
          <p:cNvSpPr>
            <a:spLocks noGrp="1"/>
          </p:cNvSpPr>
          <p:nvPr>
            <p:ph type="title"/>
          </p:nvPr>
        </p:nvSpPr>
        <p:spPr>
          <a:xfrm>
            <a:off x="0" y="1"/>
            <a:ext cx="10515600" cy="781050"/>
          </a:xfrm>
        </p:spPr>
        <p:txBody>
          <a:bodyPr/>
          <a:lstStyle/>
          <a:p>
            <a:r>
              <a:rPr lang="en-US" dirty="0"/>
              <a:t>Exercise</a:t>
            </a:r>
          </a:p>
        </p:txBody>
      </p:sp>
      <p:sp>
        <p:nvSpPr>
          <p:cNvPr id="3" name="Content Placeholder 2">
            <a:extLst>
              <a:ext uri="{FF2B5EF4-FFF2-40B4-BE49-F238E27FC236}">
                <a16:creationId xmlns:a16="http://schemas.microsoft.com/office/drawing/2014/main" id="{DFF5173B-3F09-4FE5-B07F-ECD929386982}"/>
              </a:ext>
            </a:extLst>
          </p:cNvPr>
          <p:cNvSpPr>
            <a:spLocks noGrp="1"/>
          </p:cNvSpPr>
          <p:nvPr>
            <p:ph idx="1"/>
          </p:nvPr>
        </p:nvSpPr>
        <p:spPr>
          <a:xfrm>
            <a:off x="371475" y="781051"/>
            <a:ext cx="11639549" cy="5940423"/>
          </a:xfrm>
        </p:spPr>
        <p:txBody>
          <a:bodyPr>
            <a:normAutofit fontScale="92500" lnSpcReduction="20000"/>
          </a:bodyPr>
          <a:lstStyle/>
          <a:p>
            <a:pPr marL="0" indent="0">
              <a:buNone/>
            </a:pPr>
            <a:r>
              <a:rPr lang="en-US" sz="2000" dirty="0"/>
              <a:t>Find a preliminary categorization for the following information system and adjust the categorization based on your analysis – present justifications for both preliminary and adjusted categorizations</a:t>
            </a:r>
          </a:p>
          <a:p>
            <a:pPr marL="0" indent="0">
              <a:buNone/>
            </a:pPr>
            <a:r>
              <a:rPr lang="en-US" sz="2000" b="1" dirty="0"/>
              <a:t>Purpose: </a:t>
            </a:r>
            <a:r>
              <a:rPr lang="en-US" sz="2000" dirty="0"/>
              <a:t>The system has two overarching purposes: </a:t>
            </a:r>
          </a:p>
          <a:p>
            <a:pPr marL="971550" lvl="1" indent="-514350">
              <a:buFont typeface="+mj-lt"/>
              <a:buAutoNum type="arabicPeriod"/>
            </a:pPr>
            <a:r>
              <a:rPr lang="en-US" sz="1900" dirty="0"/>
              <a:t>For clients it is a system intended to help understand sewage and storm water collection and treatment systems (i.e. pipe networks, pump stations, and treatment plants) and their capacities, overflow characteristics and controls</a:t>
            </a:r>
          </a:p>
          <a:p>
            <a:pPr marL="914400" lvl="1" indent="-457200">
              <a:buFont typeface="+mj-lt"/>
              <a:buAutoNum type="arabicPeriod"/>
            </a:pPr>
            <a:r>
              <a:rPr lang="en-US" sz="1900" dirty="0"/>
              <a:t>For the firm the system is intended to provide revenue through pay by clients for: </a:t>
            </a:r>
          </a:p>
          <a:p>
            <a:pPr lvl="2"/>
            <a:r>
              <a:rPr lang="en-US" sz="1800" dirty="0"/>
              <a:t>Direct use of the service(s) of the system</a:t>
            </a:r>
          </a:p>
          <a:p>
            <a:pPr lvl="2"/>
            <a:r>
              <a:rPr lang="en-US" sz="1800" dirty="0"/>
              <a:t>Help in benefiting from the service(s) of the system</a:t>
            </a:r>
          </a:p>
          <a:p>
            <a:pPr lvl="2"/>
            <a:r>
              <a:rPr lang="en-US" sz="1800" dirty="0"/>
              <a:t>Having the firm apply the service(s) of the system to derive beneficial information for the clients</a:t>
            </a:r>
          </a:p>
          <a:p>
            <a:pPr marL="0" indent="0">
              <a:buNone/>
            </a:pPr>
            <a:r>
              <a:rPr lang="en-US" sz="2000" b="1" dirty="0"/>
              <a:t>Users:</a:t>
            </a:r>
            <a:endParaRPr lang="en-US" sz="2000" dirty="0"/>
          </a:p>
          <a:p>
            <a:pPr marL="971550" lvl="1" indent="-514350">
              <a:buFont typeface="+mj-lt"/>
              <a:buAutoNum type="arabicPeriod"/>
            </a:pPr>
            <a:r>
              <a:rPr lang="en-US" sz="1600" dirty="0"/>
              <a:t>Municipal and regional water and sewer utilities and governmental organizations will use the system to help plan capital improvement, operations, and maintenance of sewer systems (i.e. treatment plants and collection networks)</a:t>
            </a:r>
          </a:p>
          <a:p>
            <a:pPr marL="971550" lvl="1" indent="-514350">
              <a:buFont typeface="+mj-lt"/>
              <a:buAutoNum type="arabicPeriod"/>
            </a:pPr>
            <a:r>
              <a:rPr lang="en-US" sz="1600" dirty="0"/>
              <a:t>External consultants helping municipal and regional water and sewer utilities and organizations will use the system to help their clients plan capital improvement, operations, and maintenance of sewer systems</a:t>
            </a:r>
          </a:p>
          <a:p>
            <a:pPr marL="971550" lvl="1" indent="-514350">
              <a:buFont typeface="+mj-lt"/>
              <a:buAutoNum type="arabicPeriod"/>
            </a:pPr>
            <a:r>
              <a:rPr lang="en-US" sz="1600" dirty="0"/>
              <a:t>Internal consultants within the firm helping municipal and regional water and sewer utilities and organizations will use the system to help their client plan capital improvement, operations, and maintenance of sewer systems</a:t>
            </a:r>
          </a:p>
          <a:p>
            <a:pPr marL="971550" lvl="1" indent="-514350">
              <a:buFont typeface="+mj-lt"/>
              <a:buAutoNum type="arabicPeriod"/>
            </a:pPr>
            <a:r>
              <a:rPr lang="en-US" sz="1600" dirty="0"/>
              <a:t>The firm’s technical information system development staff will work directly on the information system to provide, maintain, enhance and extend the services of the information system to (1), (2) and (3) above</a:t>
            </a:r>
          </a:p>
          <a:p>
            <a:pPr marL="0" indent="0">
              <a:buNone/>
            </a:pPr>
            <a:r>
              <a:rPr lang="en-US" sz="2400" dirty="0"/>
              <a:t> </a:t>
            </a:r>
            <a:r>
              <a:rPr lang="en-US" sz="2000" dirty="0"/>
              <a:t>The system will be developed in a phased approach</a:t>
            </a:r>
          </a:p>
          <a:p>
            <a:pPr lvl="1"/>
            <a:r>
              <a:rPr lang="en-US" sz="1600" dirty="0"/>
              <a:t>The first phase (“V1”) will provide capabilities for sewer system pipe network information CRUD (create, read, update and delete) and read = display and query</a:t>
            </a:r>
          </a:p>
          <a:p>
            <a:pPr lvl="1"/>
            <a:r>
              <a:rPr lang="en-US" sz="1600" dirty="0"/>
              <a:t>Subsequent phases (“V2”, “V3”…) focus on providing modeling and analysis services including: capacity planning, overflow prediction and management, defect prediction, and maintenance management</a:t>
            </a:r>
          </a:p>
        </p:txBody>
      </p:sp>
      <p:sp>
        <p:nvSpPr>
          <p:cNvPr id="4" name="Slide Number Placeholder 3">
            <a:extLst>
              <a:ext uri="{FF2B5EF4-FFF2-40B4-BE49-F238E27FC236}">
                <a16:creationId xmlns:a16="http://schemas.microsoft.com/office/drawing/2014/main" id="{1720A977-2F7B-4AB3-84A2-C81C17A562A6}"/>
              </a:ext>
            </a:extLst>
          </p:cNvPr>
          <p:cNvSpPr>
            <a:spLocks noGrp="1"/>
          </p:cNvSpPr>
          <p:nvPr>
            <p:ph type="sldNum" sz="quarter" idx="12"/>
          </p:nvPr>
        </p:nvSpPr>
        <p:spPr/>
        <p:txBody>
          <a:bodyPr/>
          <a:lstStyle/>
          <a:p>
            <a:fld id="{9E95FB44-7746-41C3-A2F8-A34E863EED2F}" type="slidenum">
              <a:rPr lang="en-US" smtClean="0"/>
              <a:t>34</a:t>
            </a:fld>
            <a:endParaRPr lang="en-US"/>
          </a:p>
        </p:txBody>
      </p:sp>
    </p:spTree>
    <p:extLst>
      <p:ext uri="{BB962C8B-B14F-4D97-AF65-F5344CB8AC3E}">
        <p14:creationId xmlns:p14="http://schemas.microsoft.com/office/powerpoint/2010/main" val="151193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 calcmode="lin" valueType="num">
                                      <p:cBhvr additive="base">
                                        <p:cTn id="2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 calcmode="lin" valueType="num">
                                      <p:cBhvr additive="base">
                                        <p:cTn id="3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 calcmode="lin" valueType="num">
                                      <p:cBhvr additive="base">
                                        <p:cTn id="3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Agenda</a:t>
            </a:r>
          </a:p>
        </p:txBody>
      </p:sp>
      <p:sp>
        <p:nvSpPr>
          <p:cNvPr id="3" name="Content Placeholder 2"/>
          <p:cNvSpPr>
            <a:spLocks noGrp="1"/>
          </p:cNvSpPr>
          <p:nvPr>
            <p:ph idx="1"/>
          </p:nvPr>
        </p:nvSpPr>
        <p:spPr>
          <a:xfrm>
            <a:off x="838200" y="1046136"/>
            <a:ext cx="10515600" cy="5130827"/>
          </a:xfrm>
        </p:spPr>
        <p:txBody>
          <a:bodyPr>
            <a:normAutofit fontScale="92500" lnSpcReduction="10000"/>
          </a:bodyPr>
          <a:lstStyle/>
          <a:p>
            <a:pPr>
              <a:buFont typeface="Wingdings" panose="05000000000000000000" pitchFamily="2" charset="2"/>
              <a:buChar char="ü"/>
            </a:pPr>
            <a:r>
              <a:rPr lang="en-US" dirty="0">
                <a:solidFill>
                  <a:schemeClr val="tx1">
                    <a:lumMod val="75000"/>
                    <a:lumOff val="25000"/>
                  </a:schemeClr>
                </a:solidFill>
              </a:rPr>
              <a:t>NIST Risk Management Framework and FIPS 199</a:t>
            </a:r>
          </a:p>
          <a:p>
            <a:pPr>
              <a:buFont typeface="Wingdings" panose="05000000000000000000" pitchFamily="2" charset="2"/>
              <a:buChar char="ü"/>
            </a:pPr>
            <a:r>
              <a:rPr lang="en-US" dirty="0">
                <a:solidFill>
                  <a:schemeClr val="tx1">
                    <a:lumMod val="75000"/>
                    <a:lumOff val="25000"/>
                  </a:schemeClr>
                </a:solidFill>
              </a:rPr>
              <a:t>Use of NIST SP 800-60 Volume 1 and Volume 2</a:t>
            </a:r>
          </a:p>
          <a:p>
            <a:pPr>
              <a:buFont typeface="Wingdings" panose="05000000000000000000" pitchFamily="2" charset="2"/>
              <a:buChar char="ü"/>
            </a:pPr>
            <a:r>
              <a:rPr lang="en-US" dirty="0">
                <a:solidFill>
                  <a:schemeClr val="tx1">
                    <a:lumMod val="75000"/>
                    <a:lumOff val="25000"/>
                  </a:schemeClr>
                </a:solidFill>
              </a:rPr>
              <a:t>Exercise – </a:t>
            </a:r>
            <a:r>
              <a:rPr lang="en-US" i="1" dirty="0">
                <a:solidFill>
                  <a:schemeClr val="tx1">
                    <a:lumMod val="75000"/>
                    <a:lumOff val="25000"/>
                  </a:schemeClr>
                </a:solidFill>
              </a:rPr>
              <a:t>Finalize impact levels</a:t>
            </a:r>
          </a:p>
          <a:p>
            <a:pPr>
              <a:buFont typeface="Wingdings" panose="05000000000000000000" pitchFamily="2" charset="2"/>
              <a:buChar char="ü"/>
            </a:pPr>
            <a:r>
              <a:rPr lang="en-US" i="1" dirty="0">
                <a:solidFill>
                  <a:schemeClr val="tx1">
                    <a:lumMod val="75000"/>
                    <a:lumOff val="25000"/>
                  </a:schemeClr>
                </a:solidFill>
              </a:rPr>
              <a:t>Exercise – Determine and finalize impact levels</a:t>
            </a:r>
          </a:p>
          <a:p>
            <a:pPr>
              <a:buFont typeface="Wingdings" panose="05000000000000000000" pitchFamily="2" charset="2"/>
              <a:buChar char="ü"/>
            </a:pPr>
            <a:r>
              <a:rPr lang="en-US" i="1" dirty="0">
                <a:solidFill>
                  <a:schemeClr val="tx1">
                    <a:lumMod val="75000"/>
                    <a:lumOff val="25000"/>
                  </a:schemeClr>
                </a:solidFill>
              </a:rPr>
              <a:t>Exercise – Determine Information and Information System Types and provisional security categorization</a:t>
            </a:r>
          </a:p>
          <a:p>
            <a:r>
              <a:rPr lang="en-US" dirty="0"/>
              <a:t>Security Control Baselines – review</a:t>
            </a:r>
          </a:p>
          <a:p>
            <a:pPr lvl="1"/>
            <a:r>
              <a:rPr lang="en-US" dirty="0"/>
              <a:t>FIPS 200  and NIST 800-53 Security Control Baselines</a:t>
            </a:r>
          </a:p>
          <a:p>
            <a:pPr lvl="1"/>
            <a:r>
              <a:rPr lang="en-US" dirty="0"/>
              <a:t>Security Control Families</a:t>
            </a:r>
          </a:p>
          <a:p>
            <a:r>
              <a:rPr lang="en-US" dirty="0"/>
              <a:t>Risk Assessment Controls</a:t>
            </a:r>
          </a:p>
          <a:p>
            <a:r>
              <a:rPr lang="en-US" dirty="0"/>
              <a:t>Team Exercise </a:t>
            </a:r>
            <a:r>
              <a:rPr lang="en-US" i="1" dirty="0"/>
              <a:t>Find and assess risk assessment policy</a:t>
            </a:r>
          </a:p>
          <a:p>
            <a:r>
              <a:rPr lang="en-US" dirty="0"/>
              <a:t>Next Time: Case Study 1</a:t>
            </a:r>
          </a:p>
          <a:p>
            <a:endParaRPr lang="en-US" dirty="0"/>
          </a:p>
        </p:txBody>
      </p:sp>
      <p:sp>
        <p:nvSpPr>
          <p:cNvPr id="4" name="Slide Number Placeholder 3"/>
          <p:cNvSpPr>
            <a:spLocks noGrp="1"/>
          </p:cNvSpPr>
          <p:nvPr>
            <p:ph type="sldNum" sz="quarter" idx="12"/>
          </p:nvPr>
        </p:nvSpPr>
        <p:spPr/>
        <p:txBody>
          <a:bodyPr/>
          <a:lstStyle/>
          <a:p>
            <a:fld id="{9E95FB44-7746-41C3-A2F8-A34E863EED2F}" type="slidenum">
              <a:rPr lang="en-US" smtClean="0"/>
              <a:t>35</a:t>
            </a:fld>
            <a:endParaRPr lang="en-US"/>
          </a:p>
        </p:txBody>
      </p:sp>
    </p:spTree>
    <p:extLst>
      <p:ext uri="{BB962C8B-B14F-4D97-AF65-F5344CB8AC3E}">
        <p14:creationId xmlns:p14="http://schemas.microsoft.com/office/powerpoint/2010/main" val="2677724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NIST Risk Management Framework</a:t>
            </a:r>
          </a:p>
        </p:txBody>
      </p:sp>
      <p:pic>
        <p:nvPicPr>
          <p:cNvPr id="4" name="Picture 3"/>
          <p:cNvPicPr>
            <a:picLocks noChangeAspect="1"/>
          </p:cNvPicPr>
          <p:nvPr/>
        </p:nvPicPr>
        <p:blipFill>
          <a:blip r:embed="rId2"/>
          <a:stretch>
            <a:fillRect/>
          </a:stretch>
        </p:blipFill>
        <p:spPr>
          <a:xfrm>
            <a:off x="1791091" y="2065843"/>
            <a:ext cx="7003203" cy="3616881"/>
          </a:xfrm>
          <a:prstGeom prst="rect">
            <a:avLst/>
          </a:prstGeom>
        </p:spPr>
      </p:pic>
      <p:sp>
        <p:nvSpPr>
          <p:cNvPr id="5" name="Rounded Rectangle 4"/>
          <p:cNvSpPr/>
          <p:nvPr/>
        </p:nvSpPr>
        <p:spPr>
          <a:xfrm>
            <a:off x="6825006" y="2408548"/>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912204" y="2479249"/>
            <a:ext cx="737647" cy="216817"/>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36</a:t>
            </a:fld>
            <a:endParaRPr lang="en-US"/>
          </a:p>
        </p:txBody>
      </p:sp>
    </p:spTree>
    <p:extLst>
      <p:ext uri="{BB962C8B-B14F-4D97-AF65-F5344CB8AC3E}">
        <p14:creationId xmlns:p14="http://schemas.microsoft.com/office/powerpoint/2010/main" val="200411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t>FIPS 200 </a:t>
            </a:r>
            <a:r>
              <a:rPr lang="en-US" b="1" i="1" dirty="0"/>
              <a:t>Minimum Security Control Requirements</a:t>
            </a:r>
          </a:p>
        </p:txBody>
      </p:sp>
      <p:sp>
        <p:nvSpPr>
          <p:cNvPr id="3" name="Content Placeholder 2"/>
          <p:cNvSpPr>
            <a:spLocks noGrp="1"/>
          </p:cNvSpPr>
          <p:nvPr>
            <p:ph idx="1"/>
          </p:nvPr>
        </p:nvSpPr>
        <p:spPr>
          <a:xfrm>
            <a:off x="96625" y="1302617"/>
            <a:ext cx="6087359" cy="4782272"/>
          </a:xfrm>
        </p:spPr>
        <p:txBody>
          <a:bodyPr>
            <a:normAutofit/>
          </a:bodyPr>
          <a:lstStyle/>
          <a:p>
            <a:pPr marL="514350" indent="-514350">
              <a:buFont typeface="+mj-lt"/>
              <a:buAutoNum type="arabicPeriod"/>
            </a:pPr>
            <a:r>
              <a:rPr lang="en-US" sz="2400" dirty="0"/>
              <a:t>Access Control (AC)</a:t>
            </a:r>
          </a:p>
          <a:p>
            <a:pPr marL="514350" indent="-514350">
              <a:buFont typeface="+mj-lt"/>
              <a:buAutoNum type="arabicPeriod"/>
            </a:pPr>
            <a:r>
              <a:rPr lang="en-US" sz="2400" dirty="0"/>
              <a:t>Awareness and Training (AT)</a:t>
            </a:r>
          </a:p>
          <a:p>
            <a:pPr marL="514350" indent="-514350">
              <a:buFont typeface="+mj-lt"/>
              <a:buAutoNum type="arabicPeriod"/>
            </a:pPr>
            <a:r>
              <a:rPr lang="en-US" sz="2400" dirty="0"/>
              <a:t>Audit and Accountability (AU)</a:t>
            </a:r>
          </a:p>
          <a:p>
            <a:pPr marL="514350" indent="-514350">
              <a:buFont typeface="+mj-lt"/>
              <a:buAutoNum type="arabicPeriod"/>
            </a:pPr>
            <a:r>
              <a:rPr lang="en-US" sz="2400" dirty="0"/>
              <a:t>Certification, Accreditation, and Security Assessment (CA)</a:t>
            </a:r>
          </a:p>
          <a:p>
            <a:pPr marL="514350" indent="-514350">
              <a:buFont typeface="+mj-lt"/>
              <a:buAutoNum type="arabicPeriod"/>
            </a:pPr>
            <a:r>
              <a:rPr lang="en-US" sz="2400" dirty="0"/>
              <a:t>Configuration Management (CM)</a:t>
            </a:r>
          </a:p>
          <a:p>
            <a:pPr marL="514350" indent="-514350">
              <a:buFont typeface="+mj-lt"/>
              <a:buAutoNum type="arabicPeriod"/>
            </a:pPr>
            <a:r>
              <a:rPr lang="en-US" sz="2400" dirty="0"/>
              <a:t>Contingency Planning</a:t>
            </a:r>
          </a:p>
          <a:p>
            <a:pPr marL="514350" indent="-514350">
              <a:buFont typeface="+mj-lt"/>
              <a:buAutoNum type="arabicPeriod"/>
            </a:pPr>
            <a:r>
              <a:rPr lang="en-US" sz="2400" dirty="0"/>
              <a:t>Identification and Authentication</a:t>
            </a:r>
          </a:p>
          <a:p>
            <a:pPr marL="514350" indent="-514350">
              <a:buFont typeface="+mj-lt"/>
              <a:buAutoNum type="arabicPeriod"/>
            </a:pPr>
            <a:r>
              <a:rPr lang="en-US" sz="2400" dirty="0"/>
              <a:t>Incident Response (IR)</a:t>
            </a:r>
          </a:p>
          <a:p>
            <a:pPr marL="514350" indent="-514350">
              <a:buFont typeface="+mj-lt"/>
              <a:buAutoNum type="arabicPeriod"/>
            </a:pPr>
            <a:r>
              <a:rPr lang="en-US" sz="2400" dirty="0"/>
              <a:t>Maintenance (MA)</a:t>
            </a:r>
          </a:p>
          <a:p>
            <a:endParaRPr lang="en-US" dirty="0"/>
          </a:p>
        </p:txBody>
      </p:sp>
      <p:sp>
        <p:nvSpPr>
          <p:cNvPr id="4" name="Content Placeholder 2"/>
          <p:cNvSpPr txBox="1">
            <a:spLocks/>
          </p:cNvSpPr>
          <p:nvPr/>
        </p:nvSpPr>
        <p:spPr>
          <a:xfrm>
            <a:off x="5808221" y="1302617"/>
            <a:ext cx="6383779" cy="4782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0"/>
            </a:pPr>
            <a:r>
              <a:rPr lang="en-US" sz="2400" dirty="0"/>
              <a:t>Media Protection (MP)</a:t>
            </a:r>
          </a:p>
          <a:p>
            <a:pPr marL="514350" indent="-514350">
              <a:buFont typeface="+mj-lt"/>
              <a:buAutoNum type="arabicPeriod" startAt="10"/>
            </a:pPr>
            <a:r>
              <a:rPr lang="en-US" sz="2400" dirty="0"/>
              <a:t>Physical and Environmental Protection *PE)</a:t>
            </a:r>
          </a:p>
          <a:p>
            <a:pPr marL="514350" indent="-514350">
              <a:buFont typeface="+mj-lt"/>
              <a:buAutoNum type="arabicPeriod" startAt="10"/>
            </a:pPr>
            <a:r>
              <a:rPr lang="en-US" sz="2400" dirty="0"/>
              <a:t>Planning (PL)</a:t>
            </a:r>
          </a:p>
          <a:p>
            <a:pPr marL="514350" indent="-514350">
              <a:buFont typeface="+mj-lt"/>
              <a:buAutoNum type="arabicPeriod" startAt="10"/>
            </a:pPr>
            <a:r>
              <a:rPr lang="en-US" sz="2400" dirty="0"/>
              <a:t>Personal Security (PS)</a:t>
            </a:r>
          </a:p>
          <a:p>
            <a:pPr marL="514350" indent="-514350">
              <a:buFont typeface="+mj-lt"/>
              <a:buAutoNum type="arabicPeriod" startAt="10"/>
            </a:pPr>
            <a:r>
              <a:rPr lang="en-US" sz="2400" dirty="0"/>
              <a:t>Risk Assessment (RA)</a:t>
            </a:r>
          </a:p>
          <a:p>
            <a:pPr marL="514350" indent="-514350">
              <a:buFont typeface="+mj-lt"/>
              <a:buAutoNum type="arabicPeriod" startAt="10"/>
            </a:pPr>
            <a:r>
              <a:rPr lang="en-US" sz="2400" dirty="0"/>
              <a:t>System and Services Acquisition(SA)</a:t>
            </a:r>
          </a:p>
          <a:p>
            <a:pPr marL="514350" indent="-514350">
              <a:buFont typeface="+mj-lt"/>
              <a:buAutoNum type="arabicPeriod" startAt="10"/>
            </a:pPr>
            <a:r>
              <a:rPr lang="en-US" sz="2400" dirty="0"/>
              <a:t>System and Communications Protection (SC)</a:t>
            </a:r>
          </a:p>
          <a:p>
            <a:pPr marL="514350" indent="-514350">
              <a:buFont typeface="+mj-lt"/>
              <a:buAutoNum type="arabicPeriod" startAt="10"/>
            </a:pPr>
            <a:r>
              <a:rPr lang="en-US" sz="2400" dirty="0"/>
              <a:t>System and Information Integrity (SI)</a:t>
            </a:r>
          </a:p>
          <a:p>
            <a:pPr marL="514350" indent="-514350">
              <a:buFont typeface="+mj-lt"/>
              <a:buAutoNum type="arabicPeriod" startAt="10"/>
            </a:pPr>
            <a:endParaRPr lang="en-US" dirty="0"/>
          </a:p>
        </p:txBody>
      </p:sp>
      <p:sp>
        <p:nvSpPr>
          <p:cNvPr id="5" name="Slide Number Placeholder 4"/>
          <p:cNvSpPr>
            <a:spLocks noGrp="1"/>
          </p:cNvSpPr>
          <p:nvPr>
            <p:ph type="sldNum" sz="quarter" idx="12"/>
          </p:nvPr>
        </p:nvSpPr>
        <p:spPr/>
        <p:txBody>
          <a:bodyPr/>
          <a:lstStyle/>
          <a:p>
            <a:fld id="{9E95FB44-7746-41C3-A2F8-A34E863EED2F}" type="slidenum">
              <a:rPr lang="en-US" smtClean="0"/>
              <a:t>37</a:t>
            </a:fld>
            <a:endParaRPr lang="en-US"/>
          </a:p>
        </p:txBody>
      </p:sp>
    </p:spTree>
    <p:extLst>
      <p:ext uri="{BB962C8B-B14F-4D97-AF65-F5344CB8AC3E}">
        <p14:creationId xmlns:p14="http://schemas.microsoft.com/office/powerpoint/2010/main" val="968459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NIST Risk Management Framework</a:t>
            </a:r>
          </a:p>
        </p:txBody>
      </p:sp>
      <p:pic>
        <p:nvPicPr>
          <p:cNvPr id="4" name="Picture 3"/>
          <p:cNvPicPr>
            <a:picLocks noChangeAspect="1"/>
          </p:cNvPicPr>
          <p:nvPr/>
        </p:nvPicPr>
        <p:blipFill>
          <a:blip r:embed="rId3"/>
          <a:stretch>
            <a:fillRect/>
          </a:stretch>
        </p:blipFill>
        <p:spPr>
          <a:xfrm>
            <a:off x="1791091" y="2065843"/>
            <a:ext cx="7003203" cy="3616881"/>
          </a:xfrm>
          <a:prstGeom prst="rect">
            <a:avLst/>
          </a:prstGeom>
        </p:spPr>
      </p:pic>
      <p:sp>
        <p:nvSpPr>
          <p:cNvPr id="5" name="Rounded Rectangle 4"/>
          <p:cNvSpPr/>
          <p:nvPr/>
        </p:nvSpPr>
        <p:spPr>
          <a:xfrm>
            <a:off x="6825006" y="2408548"/>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598005" y="2488676"/>
            <a:ext cx="789494" cy="226244"/>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38</a:t>
            </a:fld>
            <a:endParaRPr lang="en-US"/>
          </a:p>
        </p:txBody>
      </p:sp>
    </p:spTree>
    <p:extLst>
      <p:ext uri="{BB962C8B-B14F-4D97-AF65-F5344CB8AC3E}">
        <p14:creationId xmlns:p14="http://schemas.microsoft.com/office/powerpoint/2010/main" val="9329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duotone>
              <a:prstClr val="black"/>
              <a:schemeClr val="tx2">
                <a:tint val="45000"/>
                <a:satMod val="400000"/>
              </a:schemeClr>
            </a:duotone>
          </a:blip>
          <a:stretch>
            <a:fillRect/>
          </a:stretch>
        </p:blipFill>
        <p:spPr>
          <a:xfrm>
            <a:off x="80169" y="196571"/>
            <a:ext cx="3372413" cy="4550523"/>
          </a:xfrm>
          <a:prstGeom prst="rect">
            <a:avLst/>
          </a:prstGeom>
          <a:ln w="25400">
            <a:solidFill>
              <a:schemeClr val="tx1"/>
            </a:solidFill>
          </a:ln>
        </p:spPr>
      </p:pic>
      <p:grpSp>
        <p:nvGrpSpPr>
          <p:cNvPr id="3" name="Group 2"/>
          <p:cNvGrpSpPr/>
          <p:nvPr/>
        </p:nvGrpSpPr>
        <p:grpSpPr>
          <a:xfrm>
            <a:off x="5128182" y="15415"/>
            <a:ext cx="6225207" cy="6842585"/>
            <a:chOff x="7106273" y="1501913"/>
            <a:chExt cx="4859858" cy="5341829"/>
          </a:xfrm>
        </p:grpSpPr>
        <p:grpSp>
          <p:nvGrpSpPr>
            <p:cNvPr id="14" name="Group 13"/>
            <p:cNvGrpSpPr/>
            <p:nvPr/>
          </p:nvGrpSpPr>
          <p:grpSpPr>
            <a:xfrm>
              <a:off x="7599717" y="1501913"/>
              <a:ext cx="4366414" cy="5278844"/>
              <a:chOff x="6890460" y="122715"/>
              <a:chExt cx="5160512" cy="6238881"/>
            </a:xfrm>
          </p:grpSpPr>
          <p:pic>
            <p:nvPicPr>
              <p:cNvPr id="11" name="Picture 10"/>
              <p:cNvPicPr>
                <a:picLocks noChangeAspect="1"/>
              </p:cNvPicPr>
              <p:nvPr/>
            </p:nvPicPr>
            <p:blipFill>
              <a:blip r:embed="rId4"/>
              <a:stretch>
                <a:fillRect/>
              </a:stretch>
            </p:blipFill>
            <p:spPr>
              <a:xfrm>
                <a:off x="9541603" y="122715"/>
                <a:ext cx="2509369" cy="3392111"/>
              </a:xfrm>
              <a:prstGeom prst="rect">
                <a:avLst/>
              </a:prstGeom>
            </p:spPr>
          </p:pic>
          <p:pic>
            <p:nvPicPr>
              <p:cNvPr id="10" name="Picture 9"/>
              <p:cNvPicPr>
                <a:picLocks noChangeAspect="1"/>
              </p:cNvPicPr>
              <p:nvPr/>
            </p:nvPicPr>
            <p:blipFill>
              <a:blip r:embed="rId5"/>
              <a:stretch>
                <a:fillRect/>
              </a:stretch>
            </p:blipFill>
            <p:spPr>
              <a:xfrm>
                <a:off x="9097102" y="749113"/>
                <a:ext cx="2299198" cy="3392111"/>
              </a:xfrm>
              <a:prstGeom prst="rect">
                <a:avLst/>
              </a:prstGeom>
            </p:spPr>
          </p:pic>
          <p:pic>
            <p:nvPicPr>
              <p:cNvPr id="9" name="Picture 8"/>
              <p:cNvPicPr>
                <a:picLocks noChangeAspect="1"/>
              </p:cNvPicPr>
              <p:nvPr/>
            </p:nvPicPr>
            <p:blipFill>
              <a:blip r:embed="rId6"/>
              <a:stretch>
                <a:fillRect/>
              </a:stretch>
            </p:blipFill>
            <p:spPr>
              <a:xfrm>
                <a:off x="8458639" y="1300767"/>
                <a:ext cx="2302994" cy="3363461"/>
              </a:xfrm>
              <a:prstGeom prst="rect">
                <a:avLst/>
              </a:prstGeom>
            </p:spPr>
          </p:pic>
          <p:pic>
            <p:nvPicPr>
              <p:cNvPr id="8" name="Picture 7"/>
              <p:cNvPicPr>
                <a:picLocks noChangeAspect="1"/>
              </p:cNvPicPr>
              <p:nvPr/>
            </p:nvPicPr>
            <p:blipFill>
              <a:blip r:embed="rId7"/>
              <a:stretch>
                <a:fillRect/>
              </a:stretch>
            </p:blipFill>
            <p:spPr>
              <a:xfrm>
                <a:off x="7937022" y="1914070"/>
                <a:ext cx="2288960" cy="3376557"/>
              </a:xfrm>
              <a:prstGeom prst="rect">
                <a:avLst/>
              </a:prstGeom>
            </p:spPr>
          </p:pic>
          <p:pic>
            <p:nvPicPr>
              <p:cNvPr id="7" name="Picture 6"/>
              <p:cNvPicPr>
                <a:picLocks noChangeAspect="1"/>
              </p:cNvPicPr>
              <p:nvPr/>
            </p:nvPicPr>
            <p:blipFill>
              <a:blip r:embed="rId8"/>
              <a:stretch>
                <a:fillRect/>
              </a:stretch>
            </p:blipFill>
            <p:spPr>
              <a:xfrm>
                <a:off x="7474045" y="2471833"/>
                <a:ext cx="2270730" cy="3338780"/>
              </a:xfrm>
              <a:prstGeom prst="rect">
                <a:avLst/>
              </a:prstGeom>
            </p:spPr>
          </p:pic>
          <p:pic>
            <p:nvPicPr>
              <p:cNvPr id="5" name="Picture 4"/>
              <p:cNvPicPr>
                <a:picLocks noChangeAspect="1"/>
              </p:cNvPicPr>
              <p:nvPr/>
            </p:nvPicPr>
            <p:blipFill>
              <a:blip r:embed="rId9"/>
              <a:stretch>
                <a:fillRect/>
              </a:stretch>
            </p:blipFill>
            <p:spPr>
              <a:xfrm>
                <a:off x="6890460" y="2966860"/>
                <a:ext cx="2309682" cy="3394736"/>
              </a:xfrm>
              <a:prstGeom prst="rect">
                <a:avLst/>
              </a:prstGeom>
            </p:spPr>
          </p:pic>
        </p:grpSp>
        <p:pic>
          <p:nvPicPr>
            <p:cNvPr id="2" name="Picture 1"/>
            <p:cNvPicPr>
              <a:picLocks noChangeAspect="1"/>
            </p:cNvPicPr>
            <p:nvPr/>
          </p:nvPicPr>
          <p:blipFill>
            <a:blip r:embed="rId10"/>
            <a:stretch>
              <a:fillRect/>
            </a:stretch>
          </p:blipFill>
          <p:spPr>
            <a:xfrm>
              <a:off x="7106273" y="4499370"/>
              <a:ext cx="2071612" cy="2344372"/>
            </a:xfrm>
            <a:prstGeom prst="rect">
              <a:avLst/>
            </a:prstGeom>
          </p:spPr>
        </p:pic>
      </p:grpSp>
      <p:sp>
        <p:nvSpPr>
          <p:cNvPr id="4" name="Slide Number Placeholder 3"/>
          <p:cNvSpPr>
            <a:spLocks noGrp="1"/>
          </p:cNvSpPr>
          <p:nvPr>
            <p:ph type="sldNum" sz="quarter" idx="12"/>
          </p:nvPr>
        </p:nvSpPr>
        <p:spPr/>
        <p:txBody>
          <a:bodyPr/>
          <a:lstStyle/>
          <a:p>
            <a:fld id="{9E95FB44-7746-41C3-A2F8-A34E863EED2F}" type="slidenum">
              <a:rPr lang="en-US" smtClean="0"/>
              <a:t>39</a:t>
            </a:fld>
            <a:endParaRPr lang="en-US"/>
          </a:p>
        </p:txBody>
      </p:sp>
    </p:spTree>
    <p:extLst>
      <p:ext uri="{BB962C8B-B14F-4D97-AF65-F5344CB8AC3E}">
        <p14:creationId xmlns:p14="http://schemas.microsoft.com/office/powerpoint/2010/main" val="243952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4"/>
            <a:ext cx="12192000" cy="1483339"/>
          </a:xfrm>
        </p:spPr>
        <p:txBody>
          <a:bodyPr>
            <a:normAutofit fontScale="90000"/>
          </a:bodyPr>
          <a:lstStyle/>
          <a:p>
            <a:r>
              <a:rPr lang="en-US" dirty="0"/>
              <a:t>FIPS 199 – Risk Assessment based on security objectives and impact ratings for information and information system </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5454530" y="1388896"/>
            <a:ext cx="6124197" cy="5363896"/>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33228" y="1487602"/>
            <a:ext cx="4060114" cy="5247389"/>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fld id="{9E95FB44-7746-41C3-A2F8-A34E863EED2F}" type="slidenum">
              <a:rPr lang="en-US" smtClean="0"/>
              <a:t>4</a:t>
            </a:fld>
            <a:endParaRPr lang="en-US"/>
          </a:p>
        </p:txBody>
      </p:sp>
    </p:spTree>
    <p:extLst>
      <p:ext uri="{BB962C8B-B14F-4D97-AF65-F5344CB8AC3E}">
        <p14:creationId xmlns:p14="http://schemas.microsoft.com/office/powerpoint/2010/main" val="3186122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234902" y="1469434"/>
            <a:ext cx="3872631" cy="4812646"/>
            <a:chOff x="8093500" y="1501913"/>
            <a:chExt cx="3872631" cy="4812646"/>
          </a:xfrm>
        </p:grpSpPr>
        <p:pic>
          <p:nvPicPr>
            <p:cNvPr id="11" name="Picture 10"/>
            <p:cNvPicPr>
              <a:picLocks noChangeAspect="1"/>
            </p:cNvPicPr>
            <p:nvPr/>
          </p:nvPicPr>
          <p:blipFill>
            <a:blip r:embed="rId2"/>
            <a:stretch>
              <a:fillRect/>
            </a:stretch>
          </p:blipFill>
          <p:spPr>
            <a:xfrm>
              <a:off x="9842903" y="1501913"/>
              <a:ext cx="2123228" cy="2870134"/>
            </a:xfrm>
            <a:prstGeom prst="rect">
              <a:avLst/>
            </a:prstGeom>
          </p:spPr>
        </p:pic>
        <p:pic>
          <p:nvPicPr>
            <p:cNvPr id="10" name="Picture 9"/>
            <p:cNvPicPr>
              <a:picLocks noChangeAspect="1"/>
            </p:cNvPicPr>
            <p:nvPr/>
          </p:nvPicPr>
          <p:blipFill>
            <a:blip r:embed="rId3"/>
            <a:stretch>
              <a:fillRect/>
            </a:stretch>
          </p:blipFill>
          <p:spPr>
            <a:xfrm>
              <a:off x="9466802" y="2031921"/>
              <a:ext cx="1945398" cy="2870134"/>
            </a:xfrm>
            <a:prstGeom prst="rect">
              <a:avLst/>
            </a:prstGeom>
          </p:spPr>
        </p:pic>
        <p:pic>
          <p:nvPicPr>
            <p:cNvPr id="9" name="Picture 8"/>
            <p:cNvPicPr>
              <a:picLocks noChangeAspect="1"/>
            </p:cNvPicPr>
            <p:nvPr/>
          </p:nvPicPr>
          <p:blipFill>
            <a:blip r:embed="rId4"/>
            <a:stretch>
              <a:fillRect/>
            </a:stretch>
          </p:blipFill>
          <p:spPr>
            <a:xfrm>
              <a:off x="8926585" y="2498687"/>
              <a:ext cx="1948610" cy="2845893"/>
            </a:xfrm>
            <a:prstGeom prst="rect">
              <a:avLst/>
            </a:prstGeom>
          </p:spPr>
        </p:pic>
        <p:pic>
          <p:nvPicPr>
            <p:cNvPr id="8" name="Picture 7"/>
            <p:cNvPicPr>
              <a:picLocks noChangeAspect="1"/>
            </p:cNvPicPr>
            <p:nvPr/>
          </p:nvPicPr>
          <p:blipFill>
            <a:blip r:embed="rId5"/>
            <a:stretch>
              <a:fillRect/>
            </a:stretch>
          </p:blipFill>
          <p:spPr>
            <a:xfrm>
              <a:off x="8485234" y="3017615"/>
              <a:ext cx="1936736" cy="2856973"/>
            </a:xfrm>
            <a:prstGeom prst="rect">
              <a:avLst/>
            </a:prstGeom>
          </p:spPr>
        </p:pic>
        <p:pic>
          <p:nvPicPr>
            <p:cNvPr id="7" name="Picture 6"/>
            <p:cNvPicPr>
              <a:picLocks noChangeAspect="1"/>
            </p:cNvPicPr>
            <p:nvPr/>
          </p:nvPicPr>
          <p:blipFill>
            <a:blip r:embed="rId6"/>
            <a:stretch>
              <a:fillRect/>
            </a:stretch>
          </p:blipFill>
          <p:spPr>
            <a:xfrm>
              <a:off x="8093500" y="3489549"/>
              <a:ext cx="1921311" cy="2825010"/>
            </a:xfrm>
            <a:prstGeom prst="rect">
              <a:avLst/>
            </a:prstGeom>
          </p:spPr>
        </p:pic>
      </p:grpSp>
      <p:pic>
        <p:nvPicPr>
          <p:cNvPr id="5" name="Picture 4"/>
          <p:cNvPicPr>
            <a:picLocks noChangeAspect="1"/>
          </p:cNvPicPr>
          <p:nvPr/>
        </p:nvPicPr>
        <p:blipFill>
          <a:blip r:embed="rId7"/>
          <a:stretch>
            <a:fillRect/>
          </a:stretch>
        </p:blipFill>
        <p:spPr>
          <a:xfrm>
            <a:off x="3464141" y="134569"/>
            <a:ext cx="4534567" cy="6664838"/>
          </a:xfrm>
          <a:prstGeom prst="rect">
            <a:avLst/>
          </a:prstGeom>
        </p:spPr>
      </p:pic>
      <p:pic>
        <p:nvPicPr>
          <p:cNvPr id="13" name="Picture 12"/>
          <p:cNvPicPr>
            <a:picLocks noChangeAspect="1"/>
          </p:cNvPicPr>
          <p:nvPr/>
        </p:nvPicPr>
        <p:blipFill>
          <a:blip r:embed="rId8">
            <a:duotone>
              <a:prstClr val="black"/>
              <a:schemeClr val="tx2">
                <a:tint val="45000"/>
                <a:satMod val="400000"/>
              </a:schemeClr>
            </a:duotone>
          </a:blip>
          <a:stretch>
            <a:fillRect/>
          </a:stretch>
        </p:blipFill>
        <p:spPr>
          <a:xfrm>
            <a:off x="80169" y="196571"/>
            <a:ext cx="3372413" cy="4550523"/>
          </a:xfrm>
          <a:prstGeom prst="rect">
            <a:avLst/>
          </a:prstGeom>
          <a:ln w="25400">
            <a:solidFill>
              <a:schemeClr val="tx1"/>
            </a:solidFill>
          </a:ln>
        </p:spPr>
      </p:pic>
      <p:sp>
        <p:nvSpPr>
          <p:cNvPr id="15" name="Rounded Rectangle 14"/>
          <p:cNvSpPr/>
          <p:nvPr/>
        </p:nvSpPr>
        <p:spPr>
          <a:xfrm>
            <a:off x="5910606" y="196571"/>
            <a:ext cx="2088102" cy="4915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E95FB44-7746-41C3-A2F8-A34E863EED2F}" type="slidenum">
              <a:rPr lang="en-US" smtClean="0"/>
              <a:t>40</a:t>
            </a:fld>
            <a:endParaRPr lang="en-US"/>
          </a:p>
        </p:txBody>
      </p:sp>
    </p:spTree>
    <p:extLst>
      <p:ext uri="{BB962C8B-B14F-4D97-AF65-F5344CB8AC3E}">
        <p14:creationId xmlns:p14="http://schemas.microsoft.com/office/powerpoint/2010/main" val="3029973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028034" y="196572"/>
            <a:ext cx="3088926" cy="3734406"/>
            <a:chOff x="6890460" y="122715"/>
            <a:chExt cx="5160512" cy="6238881"/>
          </a:xfrm>
        </p:grpSpPr>
        <p:pic>
          <p:nvPicPr>
            <p:cNvPr id="11" name="Picture 10"/>
            <p:cNvPicPr>
              <a:picLocks noChangeAspect="1"/>
            </p:cNvPicPr>
            <p:nvPr/>
          </p:nvPicPr>
          <p:blipFill>
            <a:blip r:embed="rId2"/>
            <a:stretch>
              <a:fillRect/>
            </a:stretch>
          </p:blipFill>
          <p:spPr>
            <a:xfrm>
              <a:off x="9541603" y="122715"/>
              <a:ext cx="2509369" cy="3392111"/>
            </a:xfrm>
            <a:prstGeom prst="rect">
              <a:avLst/>
            </a:prstGeom>
          </p:spPr>
        </p:pic>
        <p:pic>
          <p:nvPicPr>
            <p:cNvPr id="10" name="Picture 9"/>
            <p:cNvPicPr>
              <a:picLocks noChangeAspect="1"/>
            </p:cNvPicPr>
            <p:nvPr/>
          </p:nvPicPr>
          <p:blipFill>
            <a:blip r:embed="rId3"/>
            <a:stretch>
              <a:fillRect/>
            </a:stretch>
          </p:blipFill>
          <p:spPr>
            <a:xfrm>
              <a:off x="9097102" y="749113"/>
              <a:ext cx="2299198" cy="3392111"/>
            </a:xfrm>
            <a:prstGeom prst="rect">
              <a:avLst/>
            </a:prstGeom>
          </p:spPr>
        </p:pic>
        <p:pic>
          <p:nvPicPr>
            <p:cNvPr id="9" name="Picture 8"/>
            <p:cNvPicPr>
              <a:picLocks noChangeAspect="1"/>
            </p:cNvPicPr>
            <p:nvPr/>
          </p:nvPicPr>
          <p:blipFill>
            <a:blip r:embed="rId4"/>
            <a:stretch>
              <a:fillRect/>
            </a:stretch>
          </p:blipFill>
          <p:spPr>
            <a:xfrm>
              <a:off x="8458639" y="1300767"/>
              <a:ext cx="2302994" cy="3363461"/>
            </a:xfrm>
            <a:prstGeom prst="rect">
              <a:avLst/>
            </a:prstGeom>
          </p:spPr>
        </p:pic>
        <p:pic>
          <p:nvPicPr>
            <p:cNvPr id="8" name="Picture 7"/>
            <p:cNvPicPr>
              <a:picLocks noChangeAspect="1"/>
            </p:cNvPicPr>
            <p:nvPr/>
          </p:nvPicPr>
          <p:blipFill>
            <a:blip r:embed="rId5"/>
            <a:stretch>
              <a:fillRect/>
            </a:stretch>
          </p:blipFill>
          <p:spPr>
            <a:xfrm>
              <a:off x="7937022" y="1914070"/>
              <a:ext cx="2288960" cy="3376557"/>
            </a:xfrm>
            <a:prstGeom prst="rect">
              <a:avLst/>
            </a:prstGeom>
          </p:spPr>
        </p:pic>
        <p:pic>
          <p:nvPicPr>
            <p:cNvPr id="7" name="Picture 6"/>
            <p:cNvPicPr>
              <a:picLocks noChangeAspect="1"/>
            </p:cNvPicPr>
            <p:nvPr/>
          </p:nvPicPr>
          <p:blipFill>
            <a:blip r:embed="rId6"/>
            <a:stretch>
              <a:fillRect/>
            </a:stretch>
          </p:blipFill>
          <p:spPr>
            <a:xfrm>
              <a:off x="7474045" y="2471833"/>
              <a:ext cx="2270730" cy="3338780"/>
            </a:xfrm>
            <a:prstGeom prst="rect">
              <a:avLst/>
            </a:prstGeom>
          </p:spPr>
        </p:pic>
        <p:pic>
          <p:nvPicPr>
            <p:cNvPr id="5" name="Picture 4"/>
            <p:cNvPicPr>
              <a:picLocks noChangeAspect="1"/>
            </p:cNvPicPr>
            <p:nvPr/>
          </p:nvPicPr>
          <p:blipFill>
            <a:blip r:embed="rId7"/>
            <a:stretch>
              <a:fillRect/>
            </a:stretch>
          </p:blipFill>
          <p:spPr>
            <a:xfrm>
              <a:off x="6890460" y="2966860"/>
              <a:ext cx="2309682" cy="3394736"/>
            </a:xfrm>
            <a:prstGeom prst="rect">
              <a:avLst/>
            </a:prstGeom>
          </p:spPr>
        </p:pic>
      </p:grpSp>
      <p:pic>
        <p:nvPicPr>
          <p:cNvPr id="2" name="Picture 1"/>
          <p:cNvPicPr>
            <a:picLocks noChangeAspect="1"/>
          </p:cNvPicPr>
          <p:nvPr/>
        </p:nvPicPr>
        <p:blipFill>
          <a:blip r:embed="rId8"/>
          <a:stretch>
            <a:fillRect/>
          </a:stretch>
        </p:blipFill>
        <p:spPr>
          <a:xfrm>
            <a:off x="3452582" y="196571"/>
            <a:ext cx="5598768" cy="6335935"/>
          </a:xfrm>
          <a:prstGeom prst="rect">
            <a:avLst/>
          </a:prstGeom>
        </p:spPr>
      </p:pic>
      <p:pic>
        <p:nvPicPr>
          <p:cNvPr id="13" name="Picture 12"/>
          <p:cNvPicPr>
            <a:picLocks noChangeAspect="1"/>
          </p:cNvPicPr>
          <p:nvPr/>
        </p:nvPicPr>
        <p:blipFill>
          <a:blip r:embed="rId9">
            <a:duotone>
              <a:prstClr val="black"/>
              <a:schemeClr val="tx2">
                <a:tint val="45000"/>
                <a:satMod val="400000"/>
              </a:schemeClr>
            </a:duotone>
          </a:blip>
          <a:stretch>
            <a:fillRect/>
          </a:stretch>
        </p:blipFill>
        <p:spPr>
          <a:xfrm>
            <a:off x="80169" y="196571"/>
            <a:ext cx="3372413" cy="4550523"/>
          </a:xfrm>
          <a:prstGeom prst="rect">
            <a:avLst/>
          </a:prstGeom>
          <a:ln w="25400">
            <a:solidFill>
              <a:schemeClr val="tx1"/>
            </a:solidFill>
          </a:ln>
        </p:spPr>
      </p:pic>
      <p:sp>
        <p:nvSpPr>
          <p:cNvPr id="4" name="Rounded Rectangle 3"/>
          <p:cNvSpPr/>
          <p:nvPr/>
        </p:nvSpPr>
        <p:spPr>
          <a:xfrm>
            <a:off x="3544478" y="1178350"/>
            <a:ext cx="5401559" cy="2073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41</a:t>
            </a:fld>
            <a:endParaRPr lang="en-US"/>
          </a:p>
        </p:txBody>
      </p:sp>
    </p:spTree>
    <p:extLst>
      <p:ext uri="{BB962C8B-B14F-4D97-AF65-F5344CB8AC3E}">
        <p14:creationId xmlns:p14="http://schemas.microsoft.com/office/powerpoint/2010/main" val="14180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AC-1</a:t>
            </a:r>
          </a:p>
        </p:txBody>
      </p:sp>
      <p:pic>
        <p:nvPicPr>
          <p:cNvPr id="4" name="Picture 3"/>
          <p:cNvPicPr>
            <a:picLocks noChangeAspect="1"/>
          </p:cNvPicPr>
          <p:nvPr/>
        </p:nvPicPr>
        <p:blipFill>
          <a:blip r:embed="rId2"/>
          <a:stretch>
            <a:fillRect/>
          </a:stretch>
        </p:blipFill>
        <p:spPr>
          <a:xfrm>
            <a:off x="4397961" y="0"/>
            <a:ext cx="7215542" cy="6740165"/>
          </a:xfrm>
          <a:prstGeom prst="rect">
            <a:avLst/>
          </a:prstGeom>
        </p:spPr>
      </p:pic>
      <p:pic>
        <p:nvPicPr>
          <p:cNvPr id="5" name="Picture 4"/>
          <p:cNvPicPr>
            <a:picLocks noChangeAspect="1"/>
          </p:cNvPicPr>
          <p:nvPr/>
        </p:nvPicPr>
        <p:blipFill>
          <a:blip r:embed="rId3">
            <a:duotone>
              <a:prstClr val="black"/>
              <a:schemeClr val="tx2">
                <a:tint val="45000"/>
                <a:satMod val="400000"/>
              </a:schemeClr>
            </a:duotone>
          </a:blip>
          <a:stretch>
            <a:fillRect/>
          </a:stretch>
        </p:blipFill>
        <p:spPr>
          <a:xfrm>
            <a:off x="127303" y="1497470"/>
            <a:ext cx="3372413" cy="4550523"/>
          </a:xfrm>
          <a:prstGeom prst="rect">
            <a:avLst/>
          </a:prstGeom>
          <a:ln w="25400">
            <a:solidFill>
              <a:schemeClr val="tx1"/>
            </a:solidFill>
          </a:ln>
        </p:spPr>
      </p:pic>
      <p:sp>
        <p:nvSpPr>
          <p:cNvPr id="3" name="Slide Number Placeholder 2"/>
          <p:cNvSpPr>
            <a:spLocks noGrp="1"/>
          </p:cNvSpPr>
          <p:nvPr>
            <p:ph type="sldNum" sz="quarter" idx="12"/>
          </p:nvPr>
        </p:nvSpPr>
        <p:spPr/>
        <p:txBody>
          <a:bodyPr/>
          <a:lstStyle/>
          <a:p>
            <a:fld id="{9E95FB44-7746-41C3-A2F8-A34E863EED2F}" type="slidenum">
              <a:rPr lang="en-US" smtClean="0"/>
              <a:t>42</a:t>
            </a:fld>
            <a:endParaRPr lang="en-US"/>
          </a:p>
        </p:txBody>
      </p:sp>
    </p:spTree>
    <p:extLst>
      <p:ext uri="{BB962C8B-B14F-4D97-AF65-F5344CB8AC3E}">
        <p14:creationId xmlns:p14="http://schemas.microsoft.com/office/powerpoint/2010/main" val="2167590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prstClr val="black"/>
              <a:schemeClr val="accent3">
                <a:tint val="45000"/>
                <a:satMod val="400000"/>
              </a:schemeClr>
            </a:duotone>
          </a:blip>
          <a:stretch>
            <a:fillRect/>
          </a:stretch>
        </p:blipFill>
        <p:spPr>
          <a:xfrm>
            <a:off x="57897" y="111730"/>
            <a:ext cx="3572460" cy="4611099"/>
          </a:xfrm>
          <a:prstGeom prst="rect">
            <a:avLst/>
          </a:prstGeom>
        </p:spPr>
      </p:pic>
      <p:pic>
        <p:nvPicPr>
          <p:cNvPr id="6" name="Picture 5"/>
          <p:cNvPicPr>
            <a:picLocks noChangeAspect="1"/>
          </p:cNvPicPr>
          <p:nvPr/>
        </p:nvPicPr>
        <p:blipFill>
          <a:blip r:embed="rId4"/>
          <a:stretch>
            <a:fillRect/>
          </a:stretch>
        </p:blipFill>
        <p:spPr>
          <a:xfrm>
            <a:off x="3705213" y="249407"/>
            <a:ext cx="8486787" cy="5548078"/>
          </a:xfrm>
          <a:prstGeom prst="rect">
            <a:avLst/>
          </a:prstGeom>
        </p:spPr>
      </p:pic>
      <p:sp>
        <p:nvSpPr>
          <p:cNvPr id="16" name="Rounded Rectangle 15"/>
          <p:cNvSpPr/>
          <p:nvPr/>
        </p:nvSpPr>
        <p:spPr>
          <a:xfrm>
            <a:off x="3780147" y="641024"/>
            <a:ext cx="8333295" cy="2545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E95FB44-7746-41C3-A2F8-A34E863EED2F}" type="slidenum">
              <a:rPr lang="en-US" smtClean="0"/>
              <a:t>43</a:t>
            </a:fld>
            <a:endParaRPr lang="en-US"/>
          </a:p>
        </p:txBody>
      </p:sp>
    </p:spTree>
    <p:extLst>
      <p:ext uri="{BB962C8B-B14F-4D97-AF65-F5344CB8AC3E}">
        <p14:creationId xmlns:p14="http://schemas.microsoft.com/office/powerpoint/2010/main" val="251562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Risk Assessment (RA) Controls</a:t>
            </a:r>
          </a:p>
        </p:txBody>
      </p:sp>
      <p:pic>
        <p:nvPicPr>
          <p:cNvPr id="5" name="Picture 4"/>
          <p:cNvPicPr>
            <a:picLocks noChangeAspect="1"/>
          </p:cNvPicPr>
          <p:nvPr/>
        </p:nvPicPr>
        <p:blipFill>
          <a:blip r:embed="rId3"/>
          <a:stretch>
            <a:fillRect/>
          </a:stretch>
        </p:blipFill>
        <p:spPr>
          <a:xfrm>
            <a:off x="1027522" y="1227718"/>
            <a:ext cx="10121438" cy="2695383"/>
          </a:xfrm>
          <a:prstGeom prst="rect">
            <a:avLst/>
          </a:prstGeom>
          <a:ln w="25400">
            <a:solidFill>
              <a:schemeClr val="tx1"/>
            </a:solidFill>
          </a:ln>
        </p:spPr>
      </p:pic>
      <p:sp>
        <p:nvSpPr>
          <p:cNvPr id="3" name="Slide Number Placeholder 2"/>
          <p:cNvSpPr>
            <a:spLocks noGrp="1"/>
          </p:cNvSpPr>
          <p:nvPr>
            <p:ph type="sldNum" sz="quarter" idx="12"/>
          </p:nvPr>
        </p:nvSpPr>
        <p:spPr/>
        <p:txBody>
          <a:bodyPr/>
          <a:lstStyle/>
          <a:p>
            <a:fld id="{9E95FB44-7746-41C3-A2F8-A34E863EED2F}" type="slidenum">
              <a:rPr lang="en-US" smtClean="0"/>
              <a:t>44</a:t>
            </a:fld>
            <a:endParaRPr lang="en-US"/>
          </a:p>
        </p:txBody>
      </p:sp>
    </p:spTree>
    <p:extLst>
      <p:ext uri="{BB962C8B-B14F-4D97-AF65-F5344CB8AC3E}">
        <p14:creationId xmlns:p14="http://schemas.microsoft.com/office/powerpoint/2010/main" val="1154880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RA-1</a:t>
            </a:r>
          </a:p>
        </p:txBody>
      </p:sp>
      <p:pic>
        <p:nvPicPr>
          <p:cNvPr id="6" name="Picture 5"/>
          <p:cNvPicPr>
            <a:picLocks noChangeAspect="1"/>
          </p:cNvPicPr>
          <p:nvPr/>
        </p:nvPicPr>
        <p:blipFill>
          <a:blip r:embed="rId2"/>
          <a:stretch>
            <a:fillRect/>
          </a:stretch>
        </p:blipFill>
        <p:spPr>
          <a:xfrm>
            <a:off x="4813303" y="0"/>
            <a:ext cx="7355228" cy="6858000"/>
          </a:xfrm>
          <a:prstGeom prst="rect">
            <a:avLst/>
          </a:prstGeom>
        </p:spPr>
      </p:pic>
      <p:pic>
        <p:nvPicPr>
          <p:cNvPr id="7" name="Picture 6"/>
          <p:cNvPicPr>
            <a:picLocks noChangeAspect="1"/>
          </p:cNvPicPr>
          <p:nvPr/>
        </p:nvPicPr>
        <p:blipFill>
          <a:blip r:embed="rId3">
            <a:duotone>
              <a:prstClr val="black"/>
              <a:schemeClr val="tx2">
                <a:tint val="45000"/>
                <a:satMod val="400000"/>
              </a:schemeClr>
            </a:duotone>
          </a:blip>
          <a:stretch>
            <a:fillRect/>
          </a:stretch>
        </p:blipFill>
        <p:spPr>
          <a:xfrm>
            <a:off x="587122" y="1480009"/>
            <a:ext cx="8613439" cy="3623812"/>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45</a:t>
            </a:fld>
            <a:endParaRPr lang="en-US"/>
          </a:p>
        </p:txBody>
      </p:sp>
    </p:spTree>
    <p:extLst>
      <p:ext uri="{BB962C8B-B14F-4D97-AF65-F5344CB8AC3E}">
        <p14:creationId xmlns:p14="http://schemas.microsoft.com/office/powerpoint/2010/main" val="10367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174"/>
            <a:ext cx="10515600" cy="1325563"/>
          </a:xfrm>
        </p:spPr>
        <p:txBody>
          <a:bodyPr/>
          <a:lstStyle/>
          <a:p>
            <a:r>
              <a:rPr lang="en-US" dirty="0"/>
              <a:t>RA -2</a:t>
            </a:r>
          </a:p>
        </p:txBody>
      </p:sp>
      <p:grpSp>
        <p:nvGrpSpPr>
          <p:cNvPr id="6" name="Group 5"/>
          <p:cNvGrpSpPr/>
          <p:nvPr/>
        </p:nvGrpSpPr>
        <p:grpSpPr>
          <a:xfrm>
            <a:off x="3364253" y="0"/>
            <a:ext cx="8461499" cy="6858000"/>
            <a:chOff x="4094066" y="2306373"/>
            <a:chExt cx="4305522" cy="3489603"/>
          </a:xfrm>
        </p:grpSpPr>
        <p:pic>
          <p:nvPicPr>
            <p:cNvPr id="4" name="Picture 3"/>
            <p:cNvPicPr>
              <a:picLocks noChangeAspect="1"/>
            </p:cNvPicPr>
            <p:nvPr/>
          </p:nvPicPr>
          <p:blipFill>
            <a:blip r:embed="rId2"/>
            <a:stretch>
              <a:fillRect/>
            </a:stretch>
          </p:blipFill>
          <p:spPr>
            <a:xfrm>
              <a:off x="4094067" y="2306373"/>
              <a:ext cx="4305521" cy="1981302"/>
            </a:xfrm>
            <a:prstGeom prst="rect">
              <a:avLst/>
            </a:prstGeom>
          </p:spPr>
        </p:pic>
        <p:pic>
          <p:nvPicPr>
            <p:cNvPr id="5" name="Picture 4"/>
            <p:cNvPicPr>
              <a:picLocks noChangeAspect="1"/>
            </p:cNvPicPr>
            <p:nvPr/>
          </p:nvPicPr>
          <p:blipFill>
            <a:blip r:embed="rId3"/>
            <a:stretch>
              <a:fillRect/>
            </a:stretch>
          </p:blipFill>
          <p:spPr>
            <a:xfrm>
              <a:off x="4094066" y="4278248"/>
              <a:ext cx="4305521" cy="1517728"/>
            </a:xfrm>
            <a:prstGeom prst="rect">
              <a:avLst/>
            </a:prstGeom>
          </p:spPr>
        </p:pic>
      </p:grpSp>
      <p:pic>
        <p:nvPicPr>
          <p:cNvPr id="7" name="Picture 6"/>
          <p:cNvPicPr>
            <a:picLocks noChangeAspect="1"/>
          </p:cNvPicPr>
          <p:nvPr/>
        </p:nvPicPr>
        <p:blipFill>
          <a:blip r:embed="rId4">
            <a:duotone>
              <a:prstClr val="black"/>
              <a:schemeClr val="tx2">
                <a:tint val="45000"/>
                <a:satMod val="400000"/>
              </a:schemeClr>
            </a:duotone>
          </a:blip>
          <a:stretch>
            <a:fillRect/>
          </a:stretch>
        </p:blipFill>
        <p:spPr>
          <a:xfrm>
            <a:off x="266785" y="1622178"/>
            <a:ext cx="10176091" cy="2836699"/>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46</a:t>
            </a:fld>
            <a:endParaRPr lang="en-US"/>
          </a:p>
        </p:txBody>
      </p:sp>
    </p:spTree>
    <p:extLst>
      <p:ext uri="{BB962C8B-B14F-4D97-AF65-F5344CB8AC3E}">
        <p14:creationId xmlns:p14="http://schemas.microsoft.com/office/powerpoint/2010/main" val="172598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174"/>
            <a:ext cx="10515600" cy="1325563"/>
          </a:xfrm>
        </p:spPr>
        <p:txBody>
          <a:bodyPr/>
          <a:lstStyle/>
          <a:p>
            <a:r>
              <a:rPr lang="en-US" dirty="0"/>
              <a:t>RA -3</a:t>
            </a:r>
          </a:p>
        </p:txBody>
      </p:sp>
      <p:grpSp>
        <p:nvGrpSpPr>
          <p:cNvPr id="9" name="Group 8"/>
          <p:cNvGrpSpPr/>
          <p:nvPr/>
        </p:nvGrpSpPr>
        <p:grpSpPr>
          <a:xfrm>
            <a:off x="5257800" y="133244"/>
            <a:ext cx="5592452" cy="6574058"/>
            <a:chOff x="5257800" y="763955"/>
            <a:chExt cx="3943553" cy="4635738"/>
          </a:xfrm>
        </p:grpSpPr>
        <p:pic>
          <p:nvPicPr>
            <p:cNvPr id="7" name="Picture 6"/>
            <p:cNvPicPr>
              <a:picLocks noChangeAspect="1"/>
            </p:cNvPicPr>
            <p:nvPr/>
          </p:nvPicPr>
          <p:blipFill>
            <a:blip r:embed="rId2"/>
            <a:stretch>
              <a:fillRect/>
            </a:stretch>
          </p:blipFill>
          <p:spPr>
            <a:xfrm>
              <a:off x="5257800" y="4777361"/>
              <a:ext cx="3873699" cy="622332"/>
            </a:xfrm>
            <a:prstGeom prst="rect">
              <a:avLst/>
            </a:prstGeom>
          </p:spPr>
        </p:pic>
        <p:pic>
          <p:nvPicPr>
            <p:cNvPr id="8" name="Picture 7"/>
            <p:cNvPicPr>
              <a:picLocks noChangeAspect="1"/>
            </p:cNvPicPr>
            <p:nvPr/>
          </p:nvPicPr>
          <p:blipFill>
            <a:blip r:embed="rId3"/>
            <a:stretch>
              <a:fillRect/>
            </a:stretch>
          </p:blipFill>
          <p:spPr>
            <a:xfrm>
              <a:off x="5257800" y="763955"/>
              <a:ext cx="3943553" cy="4013406"/>
            </a:xfrm>
            <a:prstGeom prst="rect">
              <a:avLst/>
            </a:prstGeom>
          </p:spPr>
        </p:pic>
      </p:grpSp>
      <p:pic>
        <p:nvPicPr>
          <p:cNvPr id="10" name="Picture 9"/>
          <p:cNvPicPr>
            <a:picLocks noChangeAspect="1"/>
          </p:cNvPicPr>
          <p:nvPr/>
        </p:nvPicPr>
        <p:blipFill>
          <a:blip r:embed="rId4">
            <a:duotone>
              <a:prstClr val="black"/>
              <a:schemeClr val="tx2">
                <a:tint val="45000"/>
                <a:satMod val="400000"/>
              </a:schemeClr>
            </a:duotone>
          </a:blip>
          <a:stretch>
            <a:fillRect/>
          </a:stretch>
        </p:blipFill>
        <p:spPr>
          <a:xfrm>
            <a:off x="847560" y="1458807"/>
            <a:ext cx="9437213" cy="4253836"/>
          </a:xfrm>
          <a:prstGeom prst="rect">
            <a:avLst/>
          </a:prstGeom>
        </p:spPr>
      </p:pic>
      <p:sp>
        <p:nvSpPr>
          <p:cNvPr id="3" name="Slide Number Placeholder 2"/>
          <p:cNvSpPr>
            <a:spLocks noGrp="1"/>
          </p:cNvSpPr>
          <p:nvPr>
            <p:ph type="sldNum" sz="quarter" idx="12"/>
          </p:nvPr>
        </p:nvSpPr>
        <p:spPr/>
        <p:txBody>
          <a:bodyPr/>
          <a:lstStyle/>
          <a:p>
            <a:fld id="{9E95FB44-7746-41C3-A2F8-A34E863EED2F}" type="slidenum">
              <a:rPr lang="en-US" smtClean="0"/>
              <a:t>47</a:t>
            </a:fld>
            <a:endParaRPr lang="en-US"/>
          </a:p>
        </p:txBody>
      </p:sp>
    </p:spTree>
    <p:extLst>
      <p:ext uri="{BB962C8B-B14F-4D97-AF65-F5344CB8AC3E}">
        <p14:creationId xmlns:p14="http://schemas.microsoft.com/office/powerpoint/2010/main" val="274796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04973"/>
          </a:xfrm>
        </p:spPr>
        <p:txBody>
          <a:bodyPr/>
          <a:lstStyle/>
          <a:p>
            <a:r>
              <a:rPr lang="en-US" dirty="0"/>
              <a:t>Exercise  </a:t>
            </a:r>
          </a:p>
        </p:txBody>
      </p:sp>
      <p:sp>
        <p:nvSpPr>
          <p:cNvPr id="3" name="Content Placeholder 2"/>
          <p:cNvSpPr>
            <a:spLocks noGrp="1"/>
          </p:cNvSpPr>
          <p:nvPr>
            <p:ph idx="1"/>
          </p:nvPr>
        </p:nvSpPr>
        <p:spPr>
          <a:xfrm>
            <a:off x="772212" y="904974"/>
            <a:ext cx="11218683" cy="5590094"/>
          </a:xfrm>
        </p:spPr>
        <p:txBody>
          <a:bodyPr>
            <a:normAutofit/>
          </a:bodyPr>
          <a:lstStyle/>
          <a:p>
            <a:pPr marL="514350" indent="-514350">
              <a:buFont typeface="+mj-lt"/>
              <a:buAutoNum type="arabicPeriod"/>
            </a:pPr>
            <a:r>
              <a:rPr lang="en-US" dirty="0"/>
              <a:t>Using Google or your favorite search engine… </a:t>
            </a:r>
          </a:p>
          <a:p>
            <a:pPr lvl="1"/>
            <a:r>
              <a:rPr lang="en-US" dirty="0"/>
              <a:t>Find an organization’s IT risk assessment policy and procedures</a:t>
            </a:r>
          </a:p>
          <a:p>
            <a:pPr lvl="2"/>
            <a:r>
              <a:rPr lang="en-US" sz="2400" i="1" dirty="0"/>
              <a:t>Assess how well the policy meets requirements of RA-1 </a:t>
            </a:r>
          </a:p>
          <a:p>
            <a:pPr lvl="2"/>
            <a:r>
              <a:rPr lang="en-US" sz="2400" i="1" dirty="0"/>
              <a:t>Assess how well the procedures meet RA2 and RA3  </a:t>
            </a:r>
          </a:p>
          <a:p>
            <a:pPr marL="457200" lvl="1" indent="0">
              <a:buNone/>
            </a:pPr>
            <a:endParaRPr lang="en-US" dirty="0"/>
          </a:p>
          <a:p>
            <a:pPr marL="514350" indent="-514350">
              <a:buFont typeface="+mj-lt"/>
              <a:buAutoNum type="arabicPeriod"/>
            </a:pPr>
            <a:r>
              <a:rPr lang="en-US" dirty="0"/>
              <a:t>Return to class discussion in 20 minutes </a:t>
            </a:r>
          </a:p>
          <a:p>
            <a:pPr marL="514350" indent="-514350">
              <a:buFont typeface="+mj-lt"/>
              <a:buAutoNum type="arabicPeriod"/>
            </a:pPr>
            <a:r>
              <a:rPr lang="en-US" dirty="0"/>
              <a:t>Present your findings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9E95FB44-7746-41C3-A2F8-A34E863EED2F}" type="slidenum">
              <a:rPr lang="en-US" smtClean="0"/>
              <a:t>48</a:t>
            </a:fld>
            <a:endParaRPr lang="en-US"/>
          </a:p>
        </p:txBody>
      </p:sp>
    </p:spTree>
    <p:extLst>
      <p:ext uri="{BB962C8B-B14F-4D97-AF65-F5344CB8AC3E}">
        <p14:creationId xmlns:p14="http://schemas.microsoft.com/office/powerpoint/2010/main" val="1014803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Case Study Assignment – Tomorrow</a:t>
            </a:r>
          </a:p>
        </p:txBody>
      </p:sp>
      <p:sp>
        <p:nvSpPr>
          <p:cNvPr id="3" name="Slide Number Placeholder 2"/>
          <p:cNvSpPr>
            <a:spLocks noGrp="1"/>
          </p:cNvSpPr>
          <p:nvPr>
            <p:ph type="sldNum" sz="quarter" idx="12"/>
          </p:nvPr>
        </p:nvSpPr>
        <p:spPr/>
        <p:txBody>
          <a:bodyPr/>
          <a:lstStyle/>
          <a:p>
            <a:fld id="{9E95FB44-7746-41C3-A2F8-A34E863EED2F}" type="slidenum">
              <a:rPr lang="en-US" smtClean="0"/>
              <a:t>49</a:t>
            </a:fld>
            <a:endParaRPr lang="en-US"/>
          </a:p>
        </p:txBody>
      </p:sp>
      <p:pic>
        <p:nvPicPr>
          <p:cNvPr id="8" name="Picture 7">
            <a:extLst>
              <a:ext uri="{FF2B5EF4-FFF2-40B4-BE49-F238E27FC236}">
                <a16:creationId xmlns:a16="http://schemas.microsoft.com/office/drawing/2014/main" id="{AA1C0E3B-ED51-45A0-AE6A-7A85FB86B2CC}"/>
              </a:ext>
            </a:extLst>
          </p:cNvPr>
          <p:cNvPicPr>
            <a:picLocks noChangeAspect="1"/>
          </p:cNvPicPr>
          <p:nvPr/>
        </p:nvPicPr>
        <p:blipFill>
          <a:blip r:embed="rId3"/>
          <a:stretch>
            <a:fillRect/>
          </a:stretch>
        </p:blipFill>
        <p:spPr>
          <a:xfrm>
            <a:off x="113121" y="2177181"/>
            <a:ext cx="5868579" cy="3680295"/>
          </a:xfrm>
          <a:prstGeom prst="rect">
            <a:avLst/>
          </a:prstGeom>
        </p:spPr>
      </p:pic>
      <p:pic>
        <p:nvPicPr>
          <p:cNvPr id="5" name="Content Placeholder 4"/>
          <p:cNvPicPr>
            <a:picLocks noGrp="1" noChangeAspect="1"/>
          </p:cNvPicPr>
          <p:nvPr>
            <p:ph idx="1"/>
          </p:nvPr>
        </p:nvPicPr>
        <p:blipFill>
          <a:blip r:embed="rId4"/>
          <a:stretch>
            <a:fillRect/>
          </a:stretch>
        </p:blipFill>
        <p:spPr>
          <a:xfrm>
            <a:off x="4035909" y="1142306"/>
            <a:ext cx="3029106" cy="2222614"/>
          </a:xfrm>
          <a:prstGeom prst="rect">
            <a:avLst/>
          </a:prstGeom>
        </p:spPr>
      </p:pic>
      <p:sp>
        <p:nvSpPr>
          <p:cNvPr id="6" name="Rectangle 5"/>
          <p:cNvSpPr/>
          <p:nvPr/>
        </p:nvSpPr>
        <p:spPr>
          <a:xfrm>
            <a:off x="4685122" y="3493080"/>
            <a:ext cx="7393757" cy="3139321"/>
          </a:xfrm>
          <a:prstGeom prst="rect">
            <a:avLst/>
          </a:prstGeom>
        </p:spPr>
        <p:txBody>
          <a:bodyPr wrap="square">
            <a:spAutoFit/>
          </a:bodyPr>
          <a:lstStyle/>
          <a:p>
            <a:r>
              <a:rPr lang="en-US" b="1" i="0" dirty="0">
                <a:solidFill>
                  <a:srgbClr val="222222"/>
                </a:solidFill>
                <a:effectLst/>
                <a:latin typeface="Roboto"/>
              </a:rPr>
              <a:t>Questions:</a:t>
            </a:r>
            <a:endParaRPr lang="en-US" b="0" i="0" dirty="0">
              <a:solidFill>
                <a:srgbClr val="222222"/>
              </a:solidFill>
              <a:effectLst/>
              <a:latin typeface="Roboto"/>
            </a:endParaRPr>
          </a:p>
          <a:p>
            <a:pPr marL="342900" indent="-342900">
              <a:buFont typeface="+mj-lt"/>
              <a:buAutoNum type="arabicPeriod"/>
            </a:pPr>
            <a:r>
              <a:rPr lang="en-US" b="0" i="0" dirty="0">
                <a:solidFill>
                  <a:srgbClr val="222222"/>
                </a:solidFill>
                <a:effectLst/>
                <a:latin typeface="Roboto"/>
              </a:rPr>
              <a:t>Who are the major stakeholders associated with Nordic Data Grid Facility (NDGF) and </a:t>
            </a:r>
            <a:r>
              <a:rPr lang="en-US" b="0" i="0" dirty="0" err="1">
                <a:solidFill>
                  <a:srgbClr val="222222"/>
                </a:solidFill>
                <a:effectLst/>
                <a:latin typeface="Roboto"/>
              </a:rPr>
              <a:t>UniNETT</a:t>
            </a:r>
            <a:r>
              <a:rPr lang="en-US" b="0" i="0" dirty="0">
                <a:solidFill>
                  <a:srgbClr val="222222"/>
                </a:solidFill>
                <a:effectLst/>
                <a:latin typeface="Roboto"/>
              </a:rPr>
              <a:t>?  What critical resources are stored within the system and what concerns might stakeholders have regarding the resources?</a:t>
            </a:r>
          </a:p>
          <a:p>
            <a:pPr marL="342900" indent="-342900">
              <a:buFont typeface="+mj-lt"/>
              <a:buAutoNum type="arabicPeriod"/>
            </a:pPr>
            <a:r>
              <a:rPr lang="en-US" b="0" i="0" dirty="0">
                <a:solidFill>
                  <a:srgbClr val="222222"/>
                </a:solidFill>
                <a:effectLst/>
                <a:latin typeface="Roboto"/>
              </a:rPr>
              <a:t>How did employees, information security (</a:t>
            </a:r>
            <a:r>
              <a:rPr lang="en-US" b="0" i="0" dirty="0" err="1">
                <a:solidFill>
                  <a:srgbClr val="222222"/>
                </a:solidFill>
                <a:effectLst/>
                <a:latin typeface="Roboto"/>
              </a:rPr>
              <a:t>infosec</a:t>
            </a:r>
            <a:r>
              <a:rPr lang="en-US" b="0" i="0" dirty="0">
                <a:solidFill>
                  <a:srgbClr val="222222"/>
                </a:solidFill>
                <a:effectLst/>
                <a:latin typeface="Roboto"/>
              </a:rPr>
              <a:t>) processes, and </a:t>
            </a:r>
            <a:r>
              <a:rPr lang="en-US" b="0" i="0" dirty="0" err="1">
                <a:solidFill>
                  <a:srgbClr val="222222"/>
                </a:solidFill>
                <a:effectLst/>
                <a:latin typeface="Roboto"/>
              </a:rPr>
              <a:t>infosec</a:t>
            </a:r>
            <a:r>
              <a:rPr lang="en-US" b="0" i="0" dirty="0">
                <a:solidFill>
                  <a:srgbClr val="222222"/>
                </a:solidFill>
                <a:effectLst/>
                <a:latin typeface="Roboto"/>
              </a:rPr>
              <a:t> tools inadvertently help the attacker succeed in breaking into Titan?</a:t>
            </a:r>
          </a:p>
          <a:p>
            <a:pPr marL="342900" indent="-342900">
              <a:buFont typeface="+mj-lt"/>
              <a:buAutoNum type="arabicPeriod"/>
            </a:pPr>
            <a:r>
              <a:rPr lang="en-US" b="0" i="0" dirty="0">
                <a:solidFill>
                  <a:srgbClr val="222222"/>
                </a:solidFill>
                <a:effectLst/>
                <a:latin typeface="Roboto"/>
              </a:rPr>
              <a:t>What should </a:t>
            </a:r>
            <a:r>
              <a:rPr lang="en-US" b="0" i="0" dirty="0" err="1">
                <a:solidFill>
                  <a:srgbClr val="222222"/>
                </a:solidFill>
                <a:effectLst/>
                <a:latin typeface="Roboto"/>
              </a:rPr>
              <a:t>Margrete</a:t>
            </a:r>
            <a:r>
              <a:rPr lang="en-US" b="0" i="0" dirty="0">
                <a:solidFill>
                  <a:srgbClr val="222222"/>
                </a:solidFill>
                <a:effectLst/>
                <a:latin typeface="Roboto"/>
              </a:rPr>
              <a:t> </a:t>
            </a:r>
            <a:r>
              <a:rPr lang="en-US" b="0" i="0" dirty="0" err="1">
                <a:solidFill>
                  <a:srgbClr val="222222"/>
                </a:solidFill>
                <a:effectLst/>
                <a:latin typeface="Roboto"/>
              </a:rPr>
              <a:t>Raaum</a:t>
            </a:r>
            <a:r>
              <a:rPr lang="en-US" b="0" i="0" dirty="0">
                <a:solidFill>
                  <a:srgbClr val="222222"/>
                </a:solidFill>
                <a:effectLst/>
                <a:latin typeface="Roboto"/>
              </a:rPr>
              <a:t> do now? Would you suggest that Titan is ready to be turned on for local access? Is it ready to be reconnected to the computational grid?</a:t>
            </a:r>
          </a:p>
        </p:txBody>
      </p:sp>
    </p:spTree>
    <p:extLst>
      <p:ext uri="{BB962C8B-B14F-4D97-AF65-F5344CB8AC3E}">
        <p14:creationId xmlns:p14="http://schemas.microsoft.com/office/powerpoint/2010/main" val="183230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NIST Risk Management Framework</a:t>
            </a:r>
          </a:p>
        </p:txBody>
      </p:sp>
      <p:pic>
        <p:nvPicPr>
          <p:cNvPr id="4" name="Picture 3"/>
          <p:cNvPicPr>
            <a:picLocks noChangeAspect="1"/>
          </p:cNvPicPr>
          <p:nvPr/>
        </p:nvPicPr>
        <p:blipFill>
          <a:blip r:embed="rId3"/>
          <a:stretch>
            <a:fillRect/>
          </a:stretch>
        </p:blipFill>
        <p:spPr>
          <a:xfrm>
            <a:off x="1791091" y="2065843"/>
            <a:ext cx="7003203" cy="3616881"/>
          </a:xfrm>
          <a:prstGeom prst="rect">
            <a:avLst/>
          </a:prstGeom>
        </p:spPr>
      </p:pic>
      <p:sp>
        <p:nvSpPr>
          <p:cNvPr id="5" name="Rounded Rectangle 4"/>
          <p:cNvSpPr/>
          <p:nvPr/>
        </p:nvSpPr>
        <p:spPr>
          <a:xfrm>
            <a:off x="4477731" y="2300140"/>
            <a:ext cx="1649691" cy="1088985"/>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257800" y="2300140"/>
            <a:ext cx="737647" cy="216817"/>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5</a:t>
            </a:fld>
            <a:endParaRPr lang="en-US"/>
          </a:p>
        </p:txBody>
      </p:sp>
    </p:spTree>
    <p:extLst>
      <p:ext uri="{BB962C8B-B14F-4D97-AF65-F5344CB8AC3E}">
        <p14:creationId xmlns:p14="http://schemas.microsoft.com/office/powerpoint/2010/main" val="37265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Agenda</a:t>
            </a:r>
          </a:p>
        </p:txBody>
      </p:sp>
      <p:sp>
        <p:nvSpPr>
          <p:cNvPr id="3" name="Content Placeholder 2"/>
          <p:cNvSpPr>
            <a:spLocks noGrp="1"/>
          </p:cNvSpPr>
          <p:nvPr>
            <p:ph idx="1"/>
          </p:nvPr>
        </p:nvSpPr>
        <p:spPr>
          <a:xfrm>
            <a:off x="838200" y="1046136"/>
            <a:ext cx="10515600" cy="5130827"/>
          </a:xfrm>
        </p:spPr>
        <p:txBody>
          <a:bodyPr>
            <a:normAutofit fontScale="92500" lnSpcReduction="10000"/>
          </a:bodyPr>
          <a:lstStyle/>
          <a:p>
            <a:pPr>
              <a:buFont typeface="Wingdings" panose="05000000000000000000" pitchFamily="2" charset="2"/>
              <a:buChar char="ü"/>
            </a:pPr>
            <a:r>
              <a:rPr lang="en-US" dirty="0"/>
              <a:t>NIST Risk Management Framework and FIPS 199</a:t>
            </a:r>
          </a:p>
          <a:p>
            <a:pPr>
              <a:buFont typeface="Wingdings" panose="05000000000000000000" pitchFamily="2" charset="2"/>
              <a:buChar char="ü"/>
            </a:pPr>
            <a:r>
              <a:rPr lang="en-US" dirty="0"/>
              <a:t>Use of NIST SP 800-60 Volume 1 and Volume 2</a:t>
            </a:r>
          </a:p>
          <a:p>
            <a:pPr>
              <a:buFont typeface="Wingdings" panose="05000000000000000000" pitchFamily="2" charset="2"/>
              <a:buChar char="ü"/>
            </a:pPr>
            <a:r>
              <a:rPr lang="en-US" dirty="0"/>
              <a:t>Exercise – </a:t>
            </a:r>
            <a:r>
              <a:rPr lang="en-US" i="1" dirty="0"/>
              <a:t>Finalize impact levels</a:t>
            </a:r>
          </a:p>
          <a:p>
            <a:pPr>
              <a:buFont typeface="Wingdings" panose="05000000000000000000" pitchFamily="2" charset="2"/>
              <a:buChar char="ü"/>
            </a:pPr>
            <a:r>
              <a:rPr lang="en-US" i="1" dirty="0"/>
              <a:t>Exercise – Determine and finalize impact levels</a:t>
            </a:r>
          </a:p>
          <a:p>
            <a:pPr>
              <a:buFont typeface="Wingdings" panose="05000000000000000000" pitchFamily="2" charset="2"/>
              <a:buChar char="ü"/>
            </a:pPr>
            <a:r>
              <a:rPr lang="en-US" i="1" dirty="0"/>
              <a:t>Exercise – Determine Information and Information System Types and provisional security categorization</a:t>
            </a:r>
          </a:p>
          <a:p>
            <a:pPr>
              <a:buFont typeface="Wingdings" panose="05000000000000000000" pitchFamily="2" charset="2"/>
              <a:buChar char="ü"/>
            </a:pPr>
            <a:r>
              <a:rPr lang="en-US" dirty="0"/>
              <a:t>Security Control Baselines – review</a:t>
            </a:r>
          </a:p>
          <a:p>
            <a:pPr lvl="1">
              <a:buFont typeface="Wingdings" panose="05000000000000000000" pitchFamily="2" charset="2"/>
              <a:buChar char="ü"/>
            </a:pPr>
            <a:r>
              <a:rPr lang="en-US" dirty="0"/>
              <a:t>FIPS 200  and NIST 800-53 Security Control Baselines</a:t>
            </a:r>
          </a:p>
          <a:p>
            <a:pPr lvl="1">
              <a:buFont typeface="Wingdings" panose="05000000000000000000" pitchFamily="2" charset="2"/>
              <a:buChar char="ü"/>
            </a:pPr>
            <a:r>
              <a:rPr lang="en-US" dirty="0"/>
              <a:t>Security Control Families</a:t>
            </a:r>
          </a:p>
          <a:p>
            <a:pPr>
              <a:buFont typeface="Wingdings" panose="05000000000000000000" pitchFamily="2" charset="2"/>
              <a:buChar char="ü"/>
            </a:pPr>
            <a:r>
              <a:rPr lang="en-US" dirty="0"/>
              <a:t>Risk Assessment Controls</a:t>
            </a:r>
          </a:p>
          <a:p>
            <a:pPr>
              <a:buFont typeface="Wingdings" panose="05000000000000000000" pitchFamily="2" charset="2"/>
              <a:buChar char="ü"/>
            </a:pPr>
            <a:r>
              <a:rPr lang="en-US" dirty="0"/>
              <a:t>Team Exercise </a:t>
            </a:r>
            <a:r>
              <a:rPr lang="en-US" i="1" dirty="0"/>
              <a:t>Find and assess risk assessment policy</a:t>
            </a:r>
          </a:p>
          <a:p>
            <a:pPr>
              <a:buFont typeface="Wingdings" panose="05000000000000000000" pitchFamily="2" charset="2"/>
              <a:buChar char="ü"/>
            </a:pPr>
            <a:r>
              <a:rPr lang="en-US" dirty="0"/>
              <a:t>Next Time: Case Study 1</a:t>
            </a:r>
          </a:p>
          <a:p>
            <a:endParaRPr lang="en-US" dirty="0"/>
          </a:p>
        </p:txBody>
      </p:sp>
      <p:sp>
        <p:nvSpPr>
          <p:cNvPr id="4" name="Slide Number Placeholder 3"/>
          <p:cNvSpPr>
            <a:spLocks noGrp="1"/>
          </p:cNvSpPr>
          <p:nvPr>
            <p:ph type="sldNum" sz="quarter" idx="12"/>
          </p:nvPr>
        </p:nvSpPr>
        <p:spPr/>
        <p:txBody>
          <a:bodyPr/>
          <a:lstStyle/>
          <a:p>
            <a:fld id="{9E95FB44-7746-41C3-A2F8-A34E863EED2F}" type="slidenum">
              <a:rPr lang="en-US" smtClean="0"/>
              <a:t>50</a:t>
            </a:fld>
            <a:endParaRPr lang="en-US"/>
          </a:p>
        </p:txBody>
      </p:sp>
    </p:spTree>
    <p:extLst>
      <p:ext uri="{BB962C8B-B14F-4D97-AF65-F5344CB8AC3E}">
        <p14:creationId xmlns:p14="http://schemas.microsoft.com/office/powerpoint/2010/main" val="4126759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#3</a:t>
            </a:r>
          </a:p>
        </p:txBody>
      </p:sp>
      <p:sp>
        <p:nvSpPr>
          <p:cNvPr id="3" name="Subtitle 2"/>
          <p:cNvSpPr>
            <a:spLocks noGrp="1"/>
          </p:cNvSpPr>
          <p:nvPr>
            <p:ph type="subTitle" idx="1"/>
          </p:nvPr>
        </p:nvSpPr>
        <p:spPr/>
        <p:txBody>
          <a:bodyPr/>
          <a:lstStyle/>
          <a:p>
            <a:r>
              <a:rPr lang="en-US" dirty="0"/>
              <a:t>MIS5214</a:t>
            </a:r>
          </a:p>
          <a:p>
            <a:endParaRPr lang="en-US" dirty="0"/>
          </a:p>
          <a:p>
            <a:r>
              <a:rPr lang="en-US" sz="4400" dirty="0"/>
              <a:t>Planning and Policy</a:t>
            </a:r>
          </a:p>
        </p:txBody>
      </p:sp>
      <p:sp>
        <p:nvSpPr>
          <p:cNvPr id="4" name="Slide Number Placeholder 3"/>
          <p:cNvSpPr>
            <a:spLocks noGrp="1"/>
          </p:cNvSpPr>
          <p:nvPr>
            <p:ph type="sldNum" sz="quarter" idx="12"/>
          </p:nvPr>
        </p:nvSpPr>
        <p:spPr/>
        <p:txBody>
          <a:bodyPr/>
          <a:lstStyle/>
          <a:p>
            <a:fld id="{9E95FB44-7746-41C3-A2F8-A34E863EED2F}" type="slidenum">
              <a:rPr lang="en-US" smtClean="0"/>
              <a:t>51</a:t>
            </a:fld>
            <a:endParaRPr lang="en-US"/>
          </a:p>
        </p:txBody>
      </p:sp>
    </p:spTree>
    <p:extLst>
      <p:ext uri="{BB962C8B-B14F-4D97-AF65-F5344CB8AC3E}">
        <p14:creationId xmlns:p14="http://schemas.microsoft.com/office/powerpoint/2010/main" val="35089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093077"/>
          </a:xfrm>
        </p:spPr>
        <p:txBody>
          <a:bodyPr/>
          <a:lstStyle/>
          <a:p>
            <a:r>
              <a:rPr lang="en-US" dirty="0"/>
              <a:t>NIST SP 800-60 volumes 1 and 2</a:t>
            </a:r>
          </a:p>
        </p:txBody>
      </p:sp>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1174068" y="1093077"/>
            <a:ext cx="4389094" cy="5323876"/>
          </a:xfrm>
          <a:prstGeom prst="rect">
            <a:avLst/>
          </a:prstGeom>
          <a:ln w="25400">
            <a:solidFill>
              <a:schemeClr val="tx1"/>
            </a:solidFill>
          </a:ln>
        </p:spPr>
      </p:pic>
      <p:pic>
        <p:nvPicPr>
          <p:cNvPr id="5" name="Picture 4"/>
          <p:cNvPicPr>
            <a:picLocks noChangeAspect="1"/>
          </p:cNvPicPr>
          <p:nvPr/>
        </p:nvPicPr>
        <p:blipFill>
          <a:blip r:embed="rId4">
            <a:duotone>
              <a:prstClr val="black"/>
              <a:srgbClr val="D9C3A5">
                <a:tint val="50000"/>
                <a:satMod val="180000"/>
              </a:srgbClr>
            </a:duotone>
          </a:blip>
          <a:stretch>
            <a:fillRect/>
          </a:stretch>
        </p:blipFill>
        <p:spPr>
          <a:xfrm>
            <a:off x="6056586" y="1093078"/>
            <a:ext cx="4279137" cy="5323876"/>
          </a:xfrm>
          <a:prstGeom prst="rect">
            <a:avLst/>
          </a:prstGeom>
          <a:ln w="25400">
            <a:solidFill>
              <a:schemeClr val="tx1"/>
            </a:solidFill>
          </a:ln>
        </p:spPr>
      </p:pic>
      <p:sp>
        <p:nvSpPr>
          <p:cNvPr id="3" name="Slide Number Placeholder 2"/>
          <p:cNvSpPr>
            <a:spLocks noGrp="1"/>
          </p:cNvSpPr>
          <p:nvPr>
            <p:ph type="sldNum" sz="quarter" idx="12"/>
          </p:nvPr>
        </p:nvSpPr>
        <p:spPr/>
        <p:txBody>
          <a:bodyPr/>
          <a:lstStyle/>
          <a:p>
            <a:fld id="{9E95FB44-7746-41C3-A2F8-A34E863EED2F}" type="slidenum">
              <a:rPr lang="en-US" smtClean="0"/>
              <a:t>6</a:t>
            </a:fld>
            <a:endParaRPr lang="en-US"/>
          </a:p>
        </p:txBody>
      </p:sp>
    </p:spTree>
    <p:extLst>
      <p:ext uri="{BB962C8B-B14F-4D97-AF65-F5344CB8AC3E}">
        <p14:creationId xmlns:p14="http://schemas.microsoft.com/office/powerpoint/2010/main" val="199554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02194" y="1691148"/>
            <a:ext cx="9332136" cy="4604874"/>
          </a:xfrm>
          <a:prstGeom prst="rect">
            <a:avLst/>
          </a:prstGeom>
        </p:spPr>
      </p:pic>
      <p:pic>
        <p:nvPicPr>
          <p:cNvPr id="5" name="Picture 4"/>
          <p:cNvPicPr>
            <a:picLocks noChangeAspect="1"/>
          </p:cNvPicPr>
          <p:nvPr/>
        </p:nvPicPr>
        <p:blipFill>
          <a:blip r:embed="rId4">
            <a:duotone>
              <a:prstClr val="black"/>
              <a:schemeClr val="accent6">
                <a:tint val="45000"/>
                <a:satMod val="400000"/>
              </a:schemeClr>
            </a:duotone>
          </a:blip>
          <a:stretch>
            <a:fillRect/>
          </a:stretch>
        </p:blipFill>
        <p:spPr>
          <a:xfrm>
            <a:off x="0" y="0"/>
            <a:ext cx="2638097" cy="3196156"/>
          </a:xfrm>
          <a:prstGeom prst="rect">
            <a:avLst/>
          </a:prstGeom>
        </p:spPr>
      </p:pic>
      <p:sp>
        <p:nvSpPr>
          <p:cNvPr id="6" name="Rectangle 5"/>
          <p:cNvSpPr/>
          <p:nvPr/>
        </p:nvSpPr>
        <p:spPr>
          <a:xfrm>
            <a:off x="3043476" y="698966"/>
            <a:ext cx="8492359" cy="369332"/>
          </a:xfrm>
          <a:prstGeom prst="rect">
            <a:avLst/>
          </a:prstGeom>
        </p:spPr>
        <p:txBody>
          <a:bodyPr wrap="square">
            <a:spAutoFit/>
          </a:bodyPr>
          <a:lstStyle/>
          <a:p>
            <a:r>
              <a:rPr lang="en-US" dirty="0"/>
              <a:t>http://nvlpubs.nist.gov/nistpubs/Legacy/SP/nistspecialpublication800-60v1r1.pdf</a:t>
            </a:r>
          </a:p>
        </p:txBody>
      </p:sp>
      <p:sp>
        <p:nvSpPr>
          <p:cNvPr id="2" name="Rounded Rectangle 1"/>
          <p:cNvSpPr/>
          <p:nvPr/>
        </p:nvSpPr>
        <p:spPr>
          <a:xfrm>
            <a:off x="3043476" y="2054942"/>
            <a:ext cx="1961143" cy="6685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95FB44-7746-41C3-A2F8-A34E863EED2F}" type="slidenum">
              <a:rPr lang="en-US" smtClean="0"/>
              <a:t>7</a:t>
            </a:fld>
            <a:endParaRPr lang="en-US"/>
          </a:p>
        </p:txBody>
      </p:sp>
    </p:spTree>
    <p:extLst>
      <p:ext uri="{BB962C8B-B14F-4D97-AF65-F5344CB8AC3E}">
        <p14:creationId xmlns:p14="http://schemas.microsoft.com/office/powerpoint/2010/main" val="207170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5" y="0"/>
            <a:ext cx="12158776" cy="1325563"/>
          </a:xfrm>
        </p:spPr>
        <p:txBody>
          <a:bodyPr>
            <a:normAutofit/>
          </a:bodyPr>
          <a:lstStyle/>
          <a:p>
            <a:r>
              <a:rPr lang="en-US" sz="4000" b="1" dirty="0"/>
              <a:t>2 Broad types of Information and Information Systems</a:t>
            </a:r>
          </a:p>
        </p:txBody>
      </p:sp>
      <p:sp>
        <p:nvSpPr>
          <p:cNvPr id="3" name="Content Placeholder 2"/>
          <p:cNvSpPr>
            <a:spLocks noGrp="1"/>
          </p:cNvSpPr>
          <p:nvPr>
            <p:ph idx="1"/>
          </p:nvPr>
        </p:nvSpPr>
        <p:spPr>
          <a:xfrm>
            <a:off x="2533880" y="1222872"/>
            <a:ext cx="9658121" cy="4247996"/>
          </a:xfrm>
        </p:spPr>
        <p:txBody>
          <a:bodyPr/>
          <a:lstStyle/>
          <a:p>
            <a:pPr marL="514350" indent="-514350">
              <a:buFont typeface="+mj-lt"/>
              <a:buAutoNum type="arabicPeriod"/>
            </a:pPr>
            <a:r>
              <a:rPr lang="en-US" b="1" dirty="0"/>
              <a:t>Mission-based Information &amp; Information Systems</a:t>
            </a:r>
          </a:p>
          <a:p>
            <a:pPr marL="514350" indent="-514350">
              <a:buFont typeface="+mj-lt"/>
              <a:buAutoNum type="arabicPeriod"/>
            </a:pPr>
            <a:endParaRPr lang="en-US" dirty="0"/>
          </a:p>
          <a:p>
            <a:pPr marL="514350" indent="-514350">
              <a:buFont typeface="+mj-lt"/>
              <a:buAutoNum type="arabicPeriod"/>
            </a:pPr>
            <a:r>
              <a:rPr lang="en-US" dirty="0"/>
              <a:t>Management and Support Information &amp; Information Systems</a:t>
            </a:r>
          </a:p>
        </p:txBody>
      </p:sp>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33225" y="2919469"/>
            <a:ext cx="3250851" cy="3938531"/>
          </a:xfrm>
          <a:prstGeom prst="rect">
            <a:avLst/>
          </a:prstGeom>
        </p:spPr>
      </p:pic>
      <p:sp>
        <p:nvSpPr>
          <p:cNvPr id="5" name="Slide Number Placeholder 4"/>
          <p:cNvSpPr>
            <a:spLocks noGrp="1"/>
          </p:cNvSpPr>
          <p:nvPr>
            <p:ph type="sldNum" sz="quarter" idx="12"/>
          </p:nvPr>
        </p:nvSpPr>
        <p:spPr/>
        <p:txBody>
          <a:bodyPr/>
          <a:lstStyle/>
          <a:p>
            <a:fld id="{9E95FB44-7746-41C3-A2F8-A34E863EED2F}" type="slidenum">
              <a:rPr lang="en-US" smtClean="0"/>
              <a:t>8</a:t>
            </a:fld>
            <a:endParaRPr lang="en-US"/>
          </a:p>
        </p:txBody>
      </p:sp>
    </p:spTree>
    <p:extLst>
      <p:ext uri="{BB962C8B-B14F-4D97-AF65-F5344CB8AC3E}">
        <p14:creationId xmlns:p14="http://schemas.microsoft.com/office/powerpoint/2010/main" val="402439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325563"/>
          </a:xfrm>
        </p:spPr>
        <p:txBody>
          <a:bodyPr>
            <a:normAutofit/>
          </a:bodyPr>
          <a:lstStyle/>
          <a:p>
            <a:r>
              <a:rPr lang="en-US" b="1" dirty="0"/>
              <a:t>Mission-based Information and Information Systems</a:t>
            </a:r>
            <a:br>
              <a:rPr lang="en-US" dirty="0"/>
            </a:br>
            <a:endParaRPr lang="en-US" dirty="0"/>
          </a:p>
        </p:txBody>
      </p:sp>
      <p:sp>
        <p:nvSpPr>
          <p:cNvPr id="3" name="Content Placeholder 2"/>
          <p:cNvSpPr>
            <a:spLocks noGrp="1"/>
          </p:cNvSpPr>
          <p:nvPr>
            <p:ph idx="1"/>
          </p:nvPr>
        </p:nvSpPr>
        <p:spPr>
          <a:xfrm>
            <a:off x="270641" y="861848"/>
            <a:ext cx="5717629" cy="5906814"/>
          </a:xfrm>
        </p:spPr>
        <p:txBody>
          <a:bodyPr>
            <a:normAutofit fontScale="92500" lnSpcReduction="10000"/>
          </a:bodyPr>
          <a:lstStyle/>
          <a:p>
            <a:pPr marL="514350" indent="-514350">
              <a:buFont typeface="+mj-lt"/>
              <a:buAutoNum type="arabicPeriod"/>
            </a:pPr>
            <a:r>
              <a:rPr lang="en-US" dirty="0"/>
              <a:t>Defense and National Security</a:t>
            </a:r>
          </a:p>
          <a:p>
            <a:pPr marL="514350" indent="-514350">
              <a:buFont typeface="+mj-lt"/>
              <a:buAutoNum type="arabicPeriod"/>
            </a:pPr>
            <a:r>
              <a:rPr lang="en-US" dirty="0"/>
              <a:t>Homeland Security</a:t>
            </a:r>
          </a:p>
          <a:p>
            <a:pPr marL="514350" indent="-514350">
              <a:buFont typeface="+mj-lt"/>
              <a:buAutoNum type="arabicPeriod"/>
            </a:pPr>
            <a:r>
              <a:rPr lang="en-US" dirty="0"/>
              <a:t>Intelligence Operations</a:t>
            </a:r>
          </a:p>
          <a:p>
            <a:pPr marL="514350" indent="-514350">
              <a:buFont typeface="+mj-lt"/>
              <a:buAutoNum type="arabicPeriod"/>
            </a:pPr>
            <a:r>
              <a:rPr lang="en-US" dirty="0"/>
              <a:t>Disaster Management</a:t>
            </a:r>
          </a:p>
          <a:p>
            <a:pPr marL="514350" indent="-514350">
              <a:buFont typeface="+mj-lt"/>
              <a:buAutoNum type="arabicPeriod"/>
            </a:pPr>
            <a:r>
              <a:rPr lang="en-US" dirty="0"/>
              <a:t>International Affairs and Commerce</a:t>
            </a:r>
          </a:p>
          <a:p>
            <a:pPr marL="514350" indent="-514350">
              <a:buFont typeface="+mj-lt"/>
              <a:buAutoNum type="arabicPeriod"/>
            </a:pPr>
            <a:r>
              <a:rPr lang="en-US" dirty="0"/>
              <a:t>Natural Resources</a:t>
            </a:r>
          </a:p>
          <a:p>
            <a:pPr marL="514350" indent="-514350">
              <a:buFont typeface="+mj-lt"/>
              <a:buAutoNum type="arabicPeriod"/>
            </a:pPr>
            <a:r>
              <a:rPr lang="en-US" dirty="0"/>
              <a:t>Energy</a:t>
            </a:r>
          </a:p>
          <a:p>
            <a:pPr marL="514350" indent="-514350">
              <a:buFont typeface="+mj-lt"/>
              <a:buAutoNum type="arabicPeriod"/>
            </a:pPr>
            <a:r>
              <a:rPr lang="en-US" dirty="0"/>
              <a:t>Environmental Management</a:t>
            </a:r>
          </a:p>
          <a:p>
            <a:pPr marL="514350" indent="-514350">
              <a:buFont typeface="+mj-lt"/>
              <a:buAutoNum type="arabicPeriod"/>
            </a:pPr>
            <a:r>
              <a:rPr lang="en-US" dirty="0"/>
              <a:t>Economic Development</a:t>
            </a:r>
          </a:p>
          <a:p>
            <a:pPr marL="514350" indent="-514350">
              <a:buFont typeface="+mj-lt"/>
              <a:buAutoNum type="arabicPeriod"/>
            </a:pPr>
            <a:r>
              <a:rPr lang="en-US" dirty="0"/>
              <a:t>Community and Social Services</a:t>
            </a:r>
          </a:p>
          <a:p>
            <a:pPr marL="514350" indent="-514350">
              <a:buFont typeface="+mj-lt"/>
              <a:buAutoNum type="arabicPeriod"/>
            </a:pPr>
            <a:r>
              <a:rPr lang="en-US" dirty="0"/>
              <a:t>Transportation</a:t>
            </a:r>
          </a:p>
          <a:p>
            <a:pPr marL="514350" indent="-514350">
              <a:buFont typeface="+mj-lt"/>
              <a:buAutoNum type="arabicPeriod"/>
            </a:pPr>
            <a:r>
              <a:rPr lang="en-US" dirty="0"/>
              <a:t>Education</a:t>
            </a:r>
          </a:p>
          <a:p>
            <a:pPr marL="514350" indent="-514350">
              <a:buFont typeface="+mj-lt"/>
              <a:buAutoNum type="arabicPeriod"/>
            </a:pPr>
            <a:r>
              <a:rPr lang="en-US" dirty="0"/>
              <a:t>Workforce Management</a:t>
            </a:r>
          </a:p>
        </p:txBody>
      </p:sp>
      <p:sp>
        <p:nvSpPr>
          <p:cNvPr id="4" name="Content Placeholder 2"/>
          <p:cNvSpPr txBox="1">
            <a:spLocks/>
          </p:cNvSpPr>
          <p:nvPr/>
        </p:nvSpPr>
        <p:spPr>
          <a:xfrm>
            <a:off x="5988270" y="1195004"/>
            <a:ext cx="54469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5759669" y="861848"/>
            <a:ext cx="6432331" cy="59068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4"/>
            </a:pPr>
            <a:r>
              <a:rPr lang="en-US" dirty="0"/>
              <a:t>Health</a:t>
            </a:r>
          </a:p>
          <a:p>
            <a:pPr marL="514350" indent="-514350">
              <a:buFont typeface="+mj-lt"/>
              <a:buAutoNum type="arabicPeriod" startAt="14"/>
            </a:pPr>
            <a:r>
              <a:rPr lang="en-US" dirty="0"/>
              <a:t>Income Security</a:t>
            </a:r>
          </a:p>
          <a:p>
            <a:pPr marL="514350" indent="-514350">
              <a:buFont typeface="+mj-lt"/>
              <a:buAutoNum type="arabicPeriod" startAt="14"/>
            </a:pPr>
            <a:r>
              <a:rPr lang="en-US" dirty="0"/>
              <a:t>Law Enforcement</a:t>
            </a:r>
          </a:p>
          <a:p>
            <a:pPr marL="514350" indent="-514350">
              <a:buFont typeface="+mj-lt"/>
              <a:buAutoNum type="arabicPeriod" startAt="14"/>
            </a:pPr>
            <a:r>
              <a:rPr lang="en-US" dirty="0"/>
              <a:t>Litigation and Judicial Activities</a:t>
            </a:r>
          </a:p>
          <a:p>
            <a:pPr marL="514350" indent="-514350">
              <a:buFont typeface="+mj-lt"/>
              <a:buAutoNum type="arabicPeriod" startAt="14"/>
            </a:pPr>
            <a:r>
              <a:rPr lang="en-US" dirty="0"/>
              <a:t>Federal Correctional Activities</a:t>
            </a:r>
          </a:p>
          <a:p>
            <a:pPr marL="514350" indent="-514350">
              <a:buFont typeface="+mj-lt"/>
              <a:buAutoNum type="arabicPeriod" startAt="14"/>
            </a:pPr>
            <a:r>
              <a:rPr lang="en-US" dirty="0"/>
              <a:t>General Sciences and Innovation</a:t>
            </a:r>
          </a:p>
          <a:p>
            <a:pPr marL="514350" indent="-514350">
              <a:buFont typeface="+mj-lt"/>
              <a:buAutoNum type="arabicPeriod" startAt="14"/>
            </a:pPr>
            <a:r>
              <a:rPr lang="en-US" dirty="0"/>
              <a:t>Knowledge Creation and Management</a:t>
            </a:r>
          </a:p>
          <a:p>
            <a:pPr marL="514350" indent="-514350">
              <a:buFont typeface="+mj-lt"/>
              <a:buAutoNum type="arabicPeriod" startAt="14"/>
            </a:pPr>
            <a:r>
              <a:rPr lang="en-US" dirty="0"/>
              <a:t>Regulatory Compliance and Enforcement</a:t>
            </a:r>
          </a:p>
          <a:p>
            <a:pPr marL="514350" indent="-514350">
              <a:buFont typeface="+mj-lt"/>
              <a:buAutoNum type="arabicPeriod" startAt="14"/>
            </a:pPr>
            <a:r>
              <a:rPr lang="en-US" dirty="0"/>
              <a:t>Public Goods Creation and Management</a:t>
            </a:r>
          </a:p>
          <a:p>
            <a:pPr marL="514350" indent="-514350">
              <a:buFont typeface="+mj-lt"/>
              <a:buAutoNum type="arabicPeriod" startAt="14"/>
            </a:pPr>
            <a:r>
              <a:rPr lang="en-US" dirty="0"/>
              <a:t>Federal Financial Assistance</a:t>
            </a:r>
          </a:p>
          <a:p>
            <a:pPr marL="514350" indent="-514350">
              <a:buFont typeface="+mj-lt"/>
              <a:buAutoNum type="arabicPeriod" startAt="14"/>
            </a:pPr>
            <a:r>
              <a:rPr lang="en-US" dirty="0"/>
              <a:t>Credit and Insurance</a:t>
            </a:r>
          </a:p>
          <a:p>
            <a:pPr marL="514350" indent="-514350">
              <a:buFont typeface="+mj-lt"/>
              <a:buAutoNum type="arabicPeriod" startAt="14"/>
            </a:pPr>
            <a:r>
              <a:rPr lang="en-US" dirty="0"/>
              <a:t>Transfers to State/Local Governments</a:t>
            </a:r>
          </a:p>
          <a:p>
            <a:pPr marL="514350" indent="-514350">
              <a:buFont typeface="+mj-lt"/>
              <a:buAutoNum type="arabicPeriod" startAt="14"/>
            </a:pPr>
            <a:r>
              <a:rPr lang="en-US" dirty="0"/>
              <a:t>Direct Services for Citizens</a:t>
            </a:r>
          </a:p>
          <a:p>
            <a:endParaRPr lang="en-US" dirty="0"/>
          </a:p>
          <a:p>
            <a:endParaRPr lang="en-US" dirty="0"/>
          </a:p>
        </p:txBody>
      </p:sp>
      <p:sp>
        <p:nvSpPr>
          <p:cNvPr id="7" name="Rounded Rectangle 6"/>
          <p:cNvSpPr/>
          <p:nvPr/>
        </p:nvSpPr>
        <p:spPr>
          <a:xfrm>
            <a:off x="268614" y="2154360"/>
            <a:ext cx="3961863" cy="4676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E95FB44-7746-41C3-A2F8-A34E863EED2F}" type="slidenum">
              <a:rPr lang="en-US" smtClean="0"/>
              <a:t>9</a:t>
            </a:fld>
            <a:endParaRPr lang="en-US"/>
          </a:p>
        </p:txBody>
      </p:sp>
    </p:spTree>
    <p:extLst>
      <p:ext uri="{BB962C8B-B14F-4D97-AF65-F5344CB8AC3E}">
        <p14:creationId xmlns:p14="http://schemas.microsoft.com/office/powerpoint/2010/main" val="161382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5440</TotalTime>
  <Words>4605</Words>
  <Application>Microsoft Office PowerPoint</Application>
  <PresentationFormat>Widescreen</PresentationFormat>
  <Paragraphs>422</Paragraphs>
  <Slides>51</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Calibri Light</vt:lpstr>
      <vt:lpstr>Helvetica Neue</vt:lpstr>
      <vt:lpstr>Open Sans</vt:lpstr>
      <vt:lpstr>Roboto</vt:lpstr>
      <vt:lpstr>Wingdings</vt:lpstr>
      <vt:lpstr>Office Theme</vt:lpstr>
      <vt:lpstr>Unit #3</vt:lpstr>
      <vt:lpstr>Agenda</vt:lpstr>
      <vt:lpstr>NIST Risk Management Framework</vt:lpstr>
      <vt:lpstr>FIPS 199 – Risk Assessment based on security objectives and impact ratings for information and information system </vt:lpstr>
      <vt:lpstr>NIST Risk Management Framework</vt:lpstr>
      <vt:lpstr>NIST SP 800-60 volumes 1 and 2</vt:lpstr>
      <vt:lpstr>PowerPoint Presentation</vt:lpstr>
      <vt:lpstr>2 Broad types of Information and Information Systems</vt:lpstr>
      <vt:lpstr>Mission-based Information and Information Systems </vt:lpstr>
      <vt:lpstr>Disaster Management Information Systems </vt:lpstr>
      <vt:lpstr>PowerPoint Presentation</vt:lpstr>
      <vt:lpstr>2 Broad Types of Information and Information Systems</vt:lpstr>
      <vt:lpstr>Services Delivery Support Functions and Information Types</vt:lpstr>
      <vt:lpstr>Management and Support Information and Information Systems</vt:lpstr>
      <vt:lpstr>Government Resource Management Functions &amp; Information Types</vt:lpstr>
      <vt:lpstr>Management and Support Information and Information Systems</vt:lpstr>
      <vt:lpstr>1. Identify Information Types </vt:lpstr>
      <vt:lpstr>Disaster Management Information Types</vt:lpstr>
      <vt:lpstr>Select Provisional Impact Levels for the identified information system</vt:lpstr>
      <vt:lpstr>Disaster Management Information Types</vt:lpstr>
      <vt:lpstr>Disaster Management Information Impact</vt:lpstr>
      <vt:lpstr>Exercise</vt:lpstr>
      <vt:lpstr>Disaster Management Information Types </vt:lpstr>
      <vt:lpstr>Disaster Management Information Types </vt:lpstr>
      <vt:lpstr>Exercise</vt:lpstr>
      <vt:lpstr>Exercise – Answer…</vt:lpstr>
      <vt:lpstr>Exercise -</vt:lpstr>
      <vt:lpstr>Exercise - Answer</vt:lpstr>
      <vt:lpstr>Exercise</vt:lpstr>
      <vt:lpstr>Exercise - Answer</vt:lpstr>
      <vt:lpstr>Adjust Information Impact Level</vt:lpstr>
      <vt:lpstr>Exercise  </vt:lpstr>
      <vt:lpstr>Select Provisional Impact Levels for the identified information system</vt:lpstr>
      <vt:lpstr>Exercise</vt:lpstr>
      <vt:lpstr>Agenda</vt:lpstr>
      <vt:lpstr>NIST Risk Management Framework</vt:lpstr>
      <vt:lpstr>FIPS 200 Minimum Security Control Requirements</vt:lpstr>
      <vt:lpstr>NIST Risk Management Framework</vt:lpstr>
      <vt:lpstr>PowerPoint Presentation</vt:lpstr>
      <vt:lpstr>PowerPoint Presentation</vt:lpstr>
      <vt:lpstr>PowerPoint Presentation</vt:lpstr>
      <vt:lpstr>AC-1</vt:lpstr>
      <vt:lpstr>PowerPoint Presentation</vt:lpstr>
      <vt:lpstr>Risk Assessment (RA) Controls</vt:lpstr>
      <vt:lpstr>RA-1</vt:lpstr>
      <vt:lpstr>RA -2</vt:lpstr>
      <vt:lpstr>RA -3</vt:lpstr>
      <vt:lpstr>Exercise  </vt:lpstr>
      <vt:lpstr>Case Study Assignment – Tomorrow</vt:lpstr>
      <vt:lpstr>Agenda</vt:lpstr>
      <vt:lpstr>Unit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dc:title>
  <dc:creator>David Lanter</dc:creator>
  <cp:lastModifiedBy>Jose C. Gomez</cp:lastModifiedBy>
  <cp:revision>105</cp:revision>
  <dcterms:created xsi:type="dcterms:W3CDTF">2018-01-30T18:21:28Z</dcterms:created>
  <dcterms:modified xsi:type="dcterms:W3CDTF">2023-03-08T03:30:37Z</dcterms:modified>
</cp:coreProperties>
</file>