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7"/>
  </p:notesMasterIdLst>
  <p:sldIdLst>
    <p:sldId id="256" r:id="rId2"/>
    <p:sldId id="344" r:id="rId3"/>
    <p:sldId id="273" r:id="rId4"/>
    <p:sldId id="345" r:id="rId5"/>
    <p:sldId id="275" r:id="rId6"/>
    <p:sldId id="346" r:id="rId7"/>
    <p:sldId id="276" r:id="rId8"/>
    <p:sldId id="284" r:id="rId9"/>
    <p:sldId id="285" r:id="rId10"/>
    <p:sldId id="286" r:id="rId11"/>
    <p:sldId id="287" r:id="rId12"/>
    <p:sldId id="277" r:id="rId13"/>
    <p:sldId id="262" r:id="rId14"/>
    <p:sldId id="352" r:id="rId15"/>
    <p:sldId id="283" r:id="rId16"/>
    <p:sldId id="263" r:id="rId17"/>
    <p:sldId id="265" r:id="rId18"/>
    <p:sldId id="272" r:id="rId19"/>
    <p:sldId id="266" r:id="rId20"/>
    <p:sldId id="267" r:id="rId21"/>
    <p:sldId id="268" r:id="rId22"/>
    <p:sldId id="280" r:id="rId23"/>
    <p:sldId id="289" r:id="rId24"/>
    <p:sldId id="288" r:id="rId25"/>
    <p:sldId id="291" r:id="rId26"/>
    <p:sldId id="292" r:id="rId27"/>
    <p:sldId id="281" r:id="rId28"/>
    <p:sldId id="278" r:id="rId29"/>
    <p:sldId id="282" r:id="rId30"/>
    <p:sldId id="293" r:id="rId31"/>
    <p:sldId id="294" r:id="rId32"/>
    <p:sldId id="295" r:id="rId33"/>
    <p:sldId id="298" r:id="rId34"/>
    <p:sldId id="296" r:id="rId35"/>
    <p:sldId id="271" r:id="rId36"/>
    <p:sldId id="349" r:id="rId37"/>
    <p:sldId id="350" r:id="rId38"/>
    <p:sldId id="348" r:id="rId39"/>
    <p:sldId id="258" r:id="rId40"/>
    <p:sldId id="333" r:id="rId41"/>
    <p:sldId id="331" r:id="rId42"/>
    <p:sldId id="330" r:id="rId43"/>
    <p:sldId id="257" r:id="rId44"/>
    <p:sldId id="335" r:id="rId45"/>
    <p:sldId id="259" r:id="rId46"/>
    <p:sldId id="261" r:id="rId47"/>
    <p:sldId id="260" r:id="rId48"/>
    <p:sldId id="336" r:id="rId49"/>
    <p:sldId id="337" r:id="rId50"/>
    <p:sldId id="341" r:id="rId51"/>
    <p:sldId id="340" r:id="rId52"/>
    <p:sldId id="338" r:id="rId53"/>
    <p:sldId id="343" r:id="rId54"/>
    <p:sldId id="351" r:id="rId55"/>
    <p:sldId id="347"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56696" autoAdjust="0"/>
  </p:normalViewPr>
  <p:slideViewPr>
    <p:cSldViewPr snapToGrid="0">
      <p:cViewPr varScale="1">
        <p:scale>
          <a:sx n="51" d="100"/>
          <a:sy n="51" d="100"/>
        </p:scale>
        <p:origin x="195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4F06CB-1CC1-4028-AEF0-1F9BA729BF62}" type="datetimeFigureOut">
              <a:rPr lang="en-US" smtClean="0"/>
              <a:t>3/7/2023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E2DDD6-9AE1-4066-892F-4026B865B29A}" type="slidenum">
              <a:rPr lang="en-US" smtClean="0"/>
              <a:t>‹#›</a:t>
            </a:fld>
            <a:endParaRPr lang="en-US"/>
          </a:p>
        </p:txBody>
      </p:sp>
    </p:spTree>
    <p:extLst>
      <p:ext uri="{BB962C8B-B14F-4D97-AF65-F5344CB8AC3E}">
        <p14:creationId xmlns:p14="http://schemas.microsoft.com/office/powerpoint/2010/main" val="3114237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3</a:t>
            </a:fld>
            <a:endParaRPr lang="en-US"/>
          </a:p>
        </p:txBody>
      </p:sp>
    </p:spTree>
    <p:extLst>
      <p:ext uri="{BB962C8B-B14F-4D97-AF65-F5344CB8AC3E}">
        <p14:creationId xmlns:p14="http://schemas.microsoft.com/office/powerpoint/2010/main" val="3826094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18</a:t>
            </a:fld>
            <a:endParaRPr lang="en-US"/>
          </a:p>
        </p:txBody>
      </p:sp>
    </p:spTree>
    <p:extLst>
      <p:ext uri="{BB962C8B-B14F-4D97-AF65-F5344CB8AC3E}">
        <p14:creationId xmlns:p14="http://schemas.microsoft.com/office/powerpoint/2010/main" val="2216797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19</a:t>
            </a:fld>
            <a:endParaRPr lang="en-US"/>
          </a:p>
        </p:txBody>
      </p:sp>
    </p:spTree>
    <p:extLst>
      <p:ext uri="{BB962C8B-B14F-4D97-AF65-F5344CB8AC3E}">
        <p14:creationId xmlns:p14="http://schemas.microsoft.com/office/powerpoint/2010/main" val="603688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22</a:t>
            </a:fld>
            <a:endParaRPr lang="en-US"/>
          </a:p>
        </p:txBody>
      </p:sp>
    </p:spTree>
    <p:extLst>
      <p:ext uri="{BB962C8B-B14F-4D97-AF65-F5344CB8AC3E}">
        <p14:creationId xmlns:p14="http://schemas.microsoft.com/office/powerpoint/2010/main" val="2735034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39</a:t>
            </a:fld>
            <a:endParaRPr lang="en-US"/>
          </a:p>
        </p:txBody>
      </p:sp>
    </p:spTree>
    <p:extLst>
      <p:ext uri="{BB962C8B-B14F-4D97-AF65-F5344CB8AC3E}">
        <p14:creationId xmlns:p14="http://schemas.microsoft.com/office/powerpoint/2010/main" val="2385536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40</a:t>
            </a:fld>
            <a:endParaRPr lang="en-US"/>
          </a:p>
        </p:txBody>
      </p:sp>
    </p:spTree>
    <p:extLst>
      <p:ext uri="{BB962C8B-B14F-4D97-AF65-F5344CB8AC3E}">
        <p14:creationId xmlns:p14="http://schemas.microsoft.com/office/powerpoint/2010/main" val="4283504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42</a:t>
            </a:fld>
            <a:endParaRPr lang="en-US"/>
          </a:p>
        </p:txBody>
      </p:sp>
    </p:spTree>
    <p:extLst>
      <p:ext uri="{BB962C8B-B14F-4D97-AF65-F5344CB8AC3E}">
        <p14:creationId xmlns:p14="http://schemas.microsoft.com/office/powerpoint/2010/main" val="3072427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43</a:t>
            </a:fld>
            <a:endParaRPr lang="en-US"/>
          </a:p>
        </p:txBody>
      </p:sp>
    </p:spTree>
    <p:extLst>
      <p:ext uri="{BB962C8B-B14F-4D97-AF65-F5344CB8AC3E}">
        <p14:creationId xmlns:p14="http://schemas.microsoft.com/office/powerpoint/2010/main" val="1685889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44</a:t>
            </a:fld>
            <a:endParaRPr lang="en-US"/>
          </a:p>
        </p:txBody>
      </p:sp>
    </p:spTree>
    <p:extLst>
      <p:ext uri="{BB962C8B-B14F-4D97-AF65-F5344CB8AC3E}">
        <p14:creationId xmlns:p14="http://schemas.microsoft.com/office/powerpoint/2010/main" val="610819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45</a:t>
            </a:fld>
            <a:endParaRPr lang="en-US"/>
          </a:p>
        </p:txBody>
      </p:sp>
    </p:spTree>
    <p:extLst>
      <p:ext uri="{BB962C8B-B14F-4D97-AF65-F5344CB8AC3E}">
        <p14:creationId xmlns:p14="http://schemas.microsoft.com/office/powerpoint/2010/main" val="1636028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46</a:t>
            </a:fld>
            <a:endParaRPr lang="en-US"/>
          </a:p>
        </p:txBody>
      </p:sp>
    </p:spTree>
    <p:extLst>
      <p:ext uri="{BB962C8B-B14F-4D97-AF65-F5344CB8AC3E}">
        <p14:creationId xmlns:p14="http://schemas.microsoft.com/office/powerpoint/2010/main" val="1682876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4</a:t>
            </a:fld>
            <a:endParaRPr lang="en-US"/>
          </a:p>
        </p:txBody>
      </p:sp>
    </p:spTree>
    <p:extLst>
      <p:ext uri="{BB962C8B-B14F-4D97-AF65-F5344CB8AC3E}">
        <p14:creationId xmlns:p14="http://schemas.microsoft.com/office/powerpoint/2010/main" val="372886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47</a:t>
            </a:fld>
            <a:endParaRPr lang="en-US"/>
          </a:p>
        </p:txBody>
      </p:sp>
    </p:spTree>
    <p:extLst>
      <p:ext uri="{BB962C8B-B14F-4D97-AF65-F5344CB8AC3E}">
        <p14:creationId xmlns:p14="http://schemas.microsoft.com/office/powerpoint/2010/main" val="3121760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49</a:t>
            </a:fld>
            <a:endParaRPr lang="en-US"/>
          </a:p>
        </p:txBody>
      </p:sp>
    </p:spTree>
    <p:extLst>
      <p:ext uri="{BB962C8B-B14F-4D97-AF65-F5344CB8AC3E}">
        <p14:creationId xmlns:p14="http://schemas.microsoft.com/office/powerpoint/2010/main" val="3333670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50</a:t>
            </a:fld>
            <a:endParaRPr lang="en-US"/>
          </a:p>
        </p:txBody>
      </p:sp>
    </p:spTree>
    <p:extLst>
      <p:ext uri="{BB962C8B-B14F-4D97-AF65-F5344CB8AC3E}">
        <p14:creationId xmlns:p14="http://schemas.microsoft.com/office/powerpoint/2010/main" val="2267849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52</a:t>
            </a:fld>
            <a:endParaRPr lang="en-US"/>
          </a:p>
        </p:txBody>
      </p:sp>
    </p:spTree>
    <p:extLst>
      <p:ext uri="{BB962C8B-B14F-4D97-AF65-F5344CB8AC3E}">
        <p14:creationId xmlns:p14="http://schemas.microsoft.com/office/powerpoint/2010/main" val="2272260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6</a:t>
            </a:fld>
            <a:endParaRPr lang="en-US"/>
          </a:p>
        </p:txBody>
      </p:sp>
    </p:spTree>
    <p:extLst>
      <p:ext uri="{BB962C8B-B14F-4D97-AF65-F5344CB8AC3E}">
        <p14:creationId xmlns:p14="http://schemas.microsoft.com/office/powerpoint/2010/main" val="2248537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7</a:t>
            </a:fld>
            <a:endParaRPr lang="en-US"/>
          </a:p>
        </p:txBody>
      </p:sp>
    </p:spTree>
    <p:extLst>
      <p:ext uri="{BB962C8B-B14F-4D97-AF65-F5344CB8AC3E}">
        <p14:creationId xmlns:p14="http://schemas.microsoft.com/office/powerpoint/2010/main" val="4069141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12</a:t>
            </a:fld>
            <a:endParaRPr lang="en-US"/>
          </a:p>
        </p:txBody>
      </p:sp>
    </p:spTree>
    <p:extLst>
      <p:ext uri="{BB962C8B-B14F-4D97-AF65-F5344CB8AC3E}">
        <p14:creationId xmlns:p14="http://schemas.microsoft.com/office/powerpoint/2010/main" val="661417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13</a:t>
            </a:fld>
            <a:endParaRPr lang="en-US"/>
          </a:p>
        </p:txBody>
      </p:sp>
    </p:spTree>
    <p:extLst>
      <p:ext uri="{BB962C8B-B14F-4D97-AF65-F5344CB8AC3E}">
        <p14:creationId xmlns:p14="http://schemas.microsoft.com/office/powerpoint/2010/main" val="712655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15</a:t>
            </a:fld>
            <a:endParaRPr lang="en-US"/>
          </a:p>
        </p:txBody>
      </p:sp>
    </p:spTree>
    <p:extLst>
      <p:ext uri="{BB962C8B-B14F-4D97-AF65-F5344CB8AC3E}">
        <p14:creationId xmlns:p14="http://schemas.microsoft.com/office/powerpoint/2010/main" val="587031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16</a:t>
            </a:fld>
            <a:endParaRPr lang="en-US"/>
          </a:p>
        </p:txBody>
      </p:sp>
    </p:spTree>
    <p:extLst>
      <p:ext uri="{BB962C8B-B14F-4D97-AF65-F5344CB8AC3E}">
        <p14:creationId xmlns:p14="http://schemas.microsoft.com/office/powerpoint/2010/main" val="2057210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17</a:t>
            </a:fld>
            <a:endParaRPr lang="en-US"/>
          </a:p>
        </p:txBody>
      </p:sp>
    </p:spTree>
    <p:extLst>
      <p:ext uri="{BB962C8B-B14F-4D97-AF65-F5344CB8AC3E}">
        <p14:creationId xmlns:p14="http://schemas.microsoft.com/office/powerpoint/2010/main" val="812416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6FF2D-6C45-483F-A671-526B3A9801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8AED38-D52C-4F69-8FBF-110D3823F6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6A1FF8-F4BD-4B0A-B35B-BC13C45B0847}"/>
              </a:ext>
            </a:extLst>
          </p:cNvPr>
          <p:cNvSpPr>
            <a:spLocks noGrp="1"/>
          </p:cNvSpPr>
          <p:nvPr>
            <p:ph type="dt" sz="half" idx="10"/>
          </p:nvPr>
        </p:nvSpPr>
        <p:spPr/>
        <p:txBody>
          <a:bodyPr/>
          <a:lstStyle/>
          <a:p>
            <a:fld id="{B4D2DC76-7C62-4F5B-AB9D-A04B80A1D4CB}" type="datetime1">
              <a:rPr lang="en-US" smtClean="0"/>
              <a:t>3/7/2023</a:t>
            </a:fld>
            <a:endParaRPr lang="en-US"/>
          </a:p>
        </p:txBody>
      </p:sp>
      <p:sp>
        <p:nvSpPr>
          <p:cNvPr id="5" name="Footer Placeholder 4">
            <a:extLst>
              <a:ext uri="{FF2B5EF4-FFF2-40B4-BE49-F238E27FC236}">
                <a16:creationId xmlns:a16="http://schemas.microsoft.com/office/drawing/2014/main" id="{14A30002-91EF-40E5-B0AC-37771EB12B42}"/>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C4E62655-EF58-4E31-B3AB-8B7D3B5F323E}"/>
              </a:ext>
            </a:extLst>
          </p:cNvPr>
          <p:cNvSpPr>
            <a:spLocks noGrp="1"/>
          </p:cNvSpPr>
          <p:nvPr>
            <p:ph type="sldNum" sz="quarter" idx="12"/>
          </p:nvPr>
        </p:nvSpPr>
        <p:spPr/>
        <p:txBody>
          <a:bodyPr/>
          <a:lstStyle/>
          <a:p>
            <a:fld id="{D94740A5-7129-4D4B-90C1-66E6CB51CD3E}" type="slidenum">
              <a:rPr lang="en-US" smtClean="0"/>
              <a:t>‹#›</a:t>
            </a:fld>
            <a:endParaRPr lang="en-US"/>
          </a:p>
        </p:txBody>
      </p:sp>
    </p:spTree>
    <p:extLst>
      <p:ext uri="{BB962C8B-B14F-4D97-AF65-F5344CB8AC3E}">
        <p14:creationId xmlns:p14="http://schemas.microsoft.com/office/powerpoint/2010/main" val="192335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137B4-A33B-4EC0-A59F-9F6D0383DA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28E18E-26C5-4325-AD40-63F4114400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36C4F8-BFBD-4168-BF64-E1A165D258B6}"/>
              </a:ext>
            </a:extLst>
          </p:cNvPr>
          <p:cNvSpPr>
            <a:spLocks noGrp="1"/>
          </p:cNvSpPr>
          <p:nvPr>
            <p:ph type="dt" sz="half" idx="10"/>
          </p:nvPr>
        </p:nvSpPr>
        <p:spPr/>
        <p:txBody>
          <a:bodyPr/>
          <a:lstStyle/>
          <a:p>
            <a:fld id="{96B0E9A7-AC5E-4DD8-859F-A70012C23C48}" type="datetime1">
              <a:rPr lang="en-US" smtClean="0"/>
              <a:t>3/7/2023</a:t>
            </a:fld>
            <a:endParaRPr lang="en-US"/>
          </a:p>
        </p:txBody>
      </p:sp>
      <p:sp>
        <p:nvSpPr>
          <p:cNvPr id="5" name="Footer Placeholder 4">
            <a:extLst>
              <a:ext uri="{FF2B5EF4-FFF2-40B4-BE49-F238E27FC236}">
                <a16:creationId xmlns:a16="http://schemas.microsoft.com/office/drawing/2014/main" id="{A3A1C8E5-3422-43FE-9392-E6DFCB6C8E2E}"/>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38B0F873-83E4-4A5C-A4F0-DCB2AF85752B}"/>
              </a:ext>
            </a:extLst>
          </p:cNvPr>
          <p:cNvSpPr>
            <a:spLocks noGrp="1"/>
          </p:cNvSpPr>
          <p:nvPr>
            <p:ph type="sldNum" sz="quarter" idx="12"/>
          </p:nvPr>
        </p:nvSpPr>
        <p:spPr/>
        <p:txBody>
          <a:bodyPr/>
          <a:lstStyle/>
          <a:p>
            <a:fld id="{D94740A5-7129-4D4B-90C1-66E6CB51CD3E}" type="slidenum">
              <a:rPr lang="en-US" smtClean="0"/>
              <a:t>‹#›</a:t>
            </a:fld>
            <a:endParaRPr lang="en-US"/>
          </a:p>
        </p:txBody>
      </p:sp>
    </p:spTree>
    <p:extLst>
      <p:ext uri="{BB962C8B-B14F-4D97-AF65-F5344CB8AC3E}">
        <p14:creationId xmlns:p14="http://schemas.microsoft.com/office/powerpoint/2010/main" val="2596371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5EA3B5-A83F-4B76-8C48-6636A1C330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FEFB56-6FD2-41B4-A7A0-C2663E4B03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2EF171-4D5D-413F-9CC4-BB485EEC3E2E}"/>
              </a:ext>
            </a:extLst>
          </p:cNvPr>
          <p:cNvSpPr>
            <a:spLocks noGrp="1"/>
          </p:cNvSpPr>
          <p:nvPr>
            <p:ph type="dt" sz="half" idx="10"/>
          </p:nvPr>
        </p:nvSpPr>
        <p:spPr/>
        <p:txBody>
          <a:bodyPr/>
          <a:lstStyle/>
          <a:p>
            <a:fld id="{13D27957-44FA-4EE2-8205-E2BF1D05C98B}" type="datetime1">
              <a:rPr lang="en-US" smtClean="0"/>
              <a:t>3/7/2023</a:t>
            </a:fld>
            <a:endParaRPr lang="en-US"/>
          </a:p>
        </p:txBody>
      </p:sp>
      <p:sp>
        <p:nvSpPr>
          <p:cNvPr id="5" name="Footer Placeholder 4">
            <a:extLst>
              <a:ext uri="{FF2B5EF4-FFF2-40B4-BE49-F238E27FC236}">
                <a16:creationId xmlns:a16="http://schemas.microsoft.com/office/drawing/2014/main" id="{B52297AE-125E-42C9-85A1-6CC496F89300}"/>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490F810E-1111-4DD2-AC87-791944F0E04F}"/>
              </a:ext>
            </a:extLst>
          </p:cNvPr>
          <p:cNvSpPr>
            <a:spLocks noGrp="1"/>
          </p:cNvSpPr>
          <p:nvPr>
            <p:ph type="sldNum" sz="quarter" idx="12"/>
          </p:nvPr>
        </p:nvSpPr>
        <p:spPr/>
        <p:txBody>
          <a:bodyPr/>
          <a:lstStyle/>
          <a:p>
            <a:fld id="{D94740A5-7129-4D4B-90C1-66E6CB51CD3E}" type="slidenum">
              <a:rPr lang="en-US" smtClean="0"/>
              <a:t>‹#›</a:t>
            </a:fld>
            <a:endParaRPr lang="en-US"/>
          </a:p>
        </p:txBody>
      </p:sp>
    </p:spTree>
    <p:extLst>
      <p:ext uri="{BB962C8B-B14F-4D97-AF65-F5344CB8AC3E}">
        <p14:creationId xmlns:p14="http://schemas.microsoft.com/office/powerpoint/2010/main" val="3308021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29054-2AF6-4466-A2A9-EADAE40564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A8D67C-BF21-47C5-A77B-7AAB141B9B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ACA3CC-4428-4990-A99A-637659EDE91E}"/>
              </a:ext>
            </a:extLst>
          </p:cNvPr>
          <p:cNvSpPr>
            <a:spLocks noGrp="1"/>
          </p:cNvSpPr>
          <p:nvPr>
            <p:ph type="dt" sz="half" idx="10"/>
          </p:nvPr>
        </p:nvSpPr>
        <p:spPr/>
        <p:txBody>
          <a:bodyPr/>
          <a:lstStyle/>
          <a:p>
            <a:fld id="{5FEAF751-F886-43B1-8B12-27FEC75336F0}" type="datetime1">
              <a:rPr lang="en-US" smtClean="0"/>
              <a:t>3/7/2023</a:t>
            </a:fld>
            <a:endParaRPr lang="en-US"/>
          </a:p>
        </p:txBody>
      </p:sp>
      <p:sp>
        <p:nvSpPr>
          <p:cNvPr id="5" name="Footer Placeholder 4">
            <a:extLst>
              <a:ext uri="{FF2B5EF4-FFF2-40B4-BE49-F238E27FC236}">
                <a16:creationId xmlns:a16="http://schemas.microsoft.com/office/drawing/2014/main" id="{DEC8D010-553D-43F0-B467-A817AAECBD8C}"/>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82A6D6F3-3CE3-460B-8892-BAF0F0B1215C}"/>
              </a:ext>
            </a:extLst>
          </p:cNvPr>
          <p:cNvSpPr>
            <a:spLocks noGrp="1"/>
          </p:cNvSpPr>
          <p:nvPr>
            <p:ph type="sldNum" sz="quarter" idx="12"/>
          </p:nvPr>
        </p:nvSpPr>
        <p:spPr/>
        <p:txBody>
          <a:bodyPr/>
          <a:lstStyle/>
          <a:p>
            <a:fld id="{D94740A5-7129-4D4B-90C1-66E6CB51CD3E}" type="slidenum">
              <a:rPr lang="en-US" smtClean="0"/>
              <a:t>‹#›</a:t>
            </a:fld>
            <a:endParaRPr lang="en-US"/>
          </a:p>
        </p:txBody>
      </p:sp>
    </p:spTree>
    <p:extLst>
      <p:ext uri="{BB962C8B-B14F-4D97-AF65-F5344CB8AC3E}">
        <p14:creationId xmlns:p14="http://schemas.microsoft.com/office/powerpoint/2010/main" val="2898922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5F2D5-3D00-4C1A-A2C8-79FD7D0319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E7539E-4581-4814-AD14-79C1A7921D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C73306-8663-4EB2-8405-EDF5E0C3C280}"/>
              </a:ext>
            </a:extLst>
          </p:cNvPr>
          <p:cNvSpPr>
            <a:spLocks noGrp="1"/>
          </p:cNvSpPr>
          <p:nvPr>
            <p:ph type="dt" sz="half" idx="10"/>
          </p:nvPr>
        </p:nvSpPr>
        <p:spPr/>
        <p:txBody>
          <a:bodyPr/>
          <a:lstStyle/>
          <a:p>
            <a:fld id="{01915592-8CC5-4DE7-BBAB-21926AD122E7}" type="datetime1">
              <a:rPr lang="en-US" smtClean="0"/>
              <a:t>3/7/2023</a:t>
            </a:fld>
            <a:endParaRPr lang="en-US"/>
          </a:p>
        </p:txBody>
      </p:sp>
      <p:sp>
        <p:nvSpPr>
          <p:cNvPr id="5" name="Footer Placeholder 4">
            <a:extLst>
              <a:ext uri="{FF2B5EF4-FFF2-40B4-BE49-F238E27FC236}">
                <a16:creationId xmlns:a16="http://schemas.microsoft.com/office/drawing/2014/main" id="{C927D85F-7AB4-4609-94EE-24475AC45EDE}"/>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38C54082-2F52-4291-8CD6-5E0B53AAB667}"/>
              </a:ext>
            </a:extLst>
          </p:cNvPr>
          <p:cNvSpPr>
            <a:spLocks noGrp="1"/>
          </p:cNvSpPr>
          <p:nvPr>
            <p:ph type="sldNum" sz="quarter" idx="12"/>
          </p:nvPr>
        </p:nvSpPr>
        <p:spPr/>
        <p:txBody>
          <a:bodyPr/>
          <a:lstStyle/>
          <a:p>
            <a:fld id="{D94740A5-7129-4D4B-90C1-66E6CB51CD3E}" type="slidenum">
              <a:rPr lang="en-US" smtClean="0"/>
              <a:t>‹#›</a:t>
            </a:fld>
            <a:endParaRPr lang="en-US"/>
          </a:p>
        </p:txBody>
      </p:sp>
    </p:spTree>
    <p:extLst>
      <p:ext uri="{BB962C8B-B14F-4D97-AF65-F5344CB8AC3E}">
        <p14:creationId xmlns:p14="http://schemas.microsoft.com/office/powerpoint/2010/main" val="558955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ACC43-376F-427E-90D3-5A18000F75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FE8FAC-AF7B-427E-B570-DD30332F0B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80C870-73C9-4777-8827-7BEDEA0160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E3EDFD-E084-4C4F-BE01-57FFD284868D}"/>
              </a:ext>
            </a:extLst>
          </p:cNvPr>
          <p:cNvSpPr>
            <a:spLocks noGrp="1"/>
          </p:cNvSpPr>
          <p:nvPr>
            <p:ph type="dt" sz="half" idx="10"/>
          </p:nvPr>
        </p:nvSpPr>
        <p:spPr/>
        <p:txBody>
          <a:bodyPr/>
          <a:lstStyle/>
          <a:p>
            <a:fld id="{670FD7C7-F1BF-42C8-8F57-CF485DD57162}" type="datetime1">
              <a:rPr lang="en-US" smtClean="0"/>
              <a:t>3/7/2023</a:t>
            </a:fld>
            <a:endParaRPr lang="en-US"/>
          </a:p>
        </p:txBody>
      </p:sp>
      <p:sp>
        <p:nvSpPr>
          <p:cNvPr id="6" name="Footer Placeholder 5">
            <a:extLst>
              <a:ext uri="{FF2B5EF4-FFF2-40B4-BE49-F238E27FC236}">
                <a16:creationId xmlns:a16="http://schemas.microsoft.com/office/drawing/2014/main" id="{E445225E-3A22-4247-9533-19F82E64266D}"/>
              </a:ext>
            </a:extLst>
          </p:cNvPr>
          <p:cNvSpPr>
            <a:spLocks noGrp="1"/>
          </p:cNvSpPr>
          <p:nvPr>
            <p:ph type="ftr" sz="quarter" idx="11"/>
          </p:nvPr>
        </p:nvSpPr>
        <p:spPr/>
        <p:txBody>
          <a:bodyPr/>
          <a:lstStyle/>
          <a:p>
            <a:r>
              <a:rPr lang="en-US"/>
              <a:t>MIS 5214</a:t>
            </a:r>
          </a:p>
        </p:txBody>
      </p:sp>
      <p:sp>
        <p:nvSpPr>
          <p:cNvPr id="7" name="Slide Number Placeholder 6">
            <a:extLst>
              <a:ext uri="{FF2B5EF4-FFF2-40B4-BE49-F238E27FC236}">
                <a16:creationId xmlns:a16="http://schemas.microsoft.com/office/drawing/2014/main" id="{8B0864D6-7917-4756-9F30-49498C84508D}"/>
              </a:ext>
            </a:extLst>
          </p:cNvPr>
          <p:cNvSpPr>
            <a:spLocks noGrp="1"/>
          </p:cNvSpPr>
          <p:nvPr>
            <p:ph type="sldNum" sz="quarter" idx="12"/>
          </p:nvPr>
        </p:nvSpPr>
        <p:spPr/>
        <p:txBody>
          <a:bodyPr/>
          <a:lstStyle/>
          <a:p>
            <a:fld id="{D94740A5-7129-4D4B-90C1-66E6CB51CD3E}" type="slidenum">
              <a:rPr lang="en-US" smtClean="0"/>
              <a:t>‹#›</a:t>
            </a:fld>
            <a:endParaRPr lang="en-US"/>
          </a:p>
        </p:txBody>
      </p:sp>
    </p:spTree>
    <p:extLst>
      <p:ext uri="{BB962C8B-B14F-4D97-AF65-F5344CB8AC3E}">
        <p14:creationId xmlns:p14="http://schemas.microsoft.com/office/powerpoint/2010/main" val="401722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6E9ED-8314-40D0-BB8C-3D368BD58C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0CC77C-8632-4490-AD48-2BD3081A31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F15F60-3460-4242-8D0B-7F1CFB6DA2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D92D57-CD8A-4F75-B99E-FAD7725947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2D4D1B-2E9E-4EC2-BBFA-C910AC6CE7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AE1B8A-65D7-411A-B59C-698F9C70CDCF}"/>
              </a:ext>
            </a:extLst>
          </p:cNvPr>
          <p:cNvSpPr>
            <a:spLocks noGrp="1"/>
          </p:cNvSpPr>
          <p:nvPr>
            <p:ph type="dt" sz="half" idx="10"/>
          </p:nvPr>
        </p:nvSpPr>
        <p:spPr/>
        <p:txBody>
          <a:bodyPr/>
          <a:lstStyle/>
          <a:p>
            <a:fld id="{22E3C99C-A768-4EA7-AA7A-56A8B7E1A949}" type="datetime1">
              <a:rPr lang="en-US" smtClean="0"/>
              <a:t>3/7/2023</a:t>
            </a:fld>
            <a:endParaRPr lang="en-US"/>
          </a:p>
        </p:txBody>
      </p:sp>
      <p:sp>
        <p:nvSpPr>
          <p:cNvPr id="8" name="Footer Placeholder 7">
            <a:extLst>
              <a:ext uri="{FF2B5EF4-FFF2-40B4-BE49-F238E27FC236}">
                <a16:creationId xmlns:a16="http://schemas.microsoft.com/office/drawing/2014/main" id="{A1FA1786-5D2D-4E03-80D3-892E6166DA05}"/>
              </a:ext>
            </a:extLst>
          </p:cNvPr>
          <p:cNvSpPr>
            <a:spLocks noGrp="1"/>
          </p:cNvSpPr>
          <p:nvPr>
            <p:ph type="ftr" sz="quarter" idx="11"/>
          </p:nvPr>
        </p:nvSpPr>
        <p:spPr/>
        <p:txBody>
          <a:bodyPr/>
          <a:lstStyle/>
          <a:p>
            <a:r>
              <a:rPr lang="en-US"/>
              <a:t>MIS 5214</a:t>
            </a:r>
          </a:p>
        </p:txBody>
      </p:sp>
      <p:sp>
        <p:nvSpPr>
          <p:cNvPr id="9" name="Slide Number Placeholder 8">
            <a:extLst>
              <a:ext uri="{FF2B5EF4-FFF2-40B4-BE49-F238E27FC236}">
                <a16:creationId xmlns:a16="http://schemas.microsoft.com/office/drawing/2014/main" id="{8C08C88C-28D6-478B-8D34-B3EBF7226989}"/>
              </a:ext>
            </a:extLst>
          </p:cNvPr>
          <p:cNvSpPr>
            <a:spLocks noGrp="1"/>
          </p:cNvSpPr>
          <p:nvPr>
            <p:ph type="sldNum" sz="quarter" idx="12"/>
          </p:nvPr>
        </p:nvSpPr>
        <p:spPr/>
        <p:txBody>
          <a:bodyPr/>
          <a:lstStyle/>
          <a:p>
            <a:fld id="{D94740A5-7129-4D4B-90C1-66E6CB51CD3E}" type="slidenum">
              <a:rPr lang="en-US" smtClean="0"/>
              <a:t>‹#›</a:t>
            </a:fld>
            <a:endParaRPr lang="en-US"/>
          </a:p>
        </p:txBody>
      </p:sp>
    </p:spTree>
    <p:extLst>
      <p:ext uri="{BB962C8B-B14F-4D97-AF65-F5344CB8AC3E}">
        <p14:creationId xmlns:p14="http://schemas.microsoft.com/office/powerpoint/2010/main" val="153648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B69C6-526B-49DB-9C72-CD734B150F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5F729B-0E7D-4CC6-B1C2-02A7020902E9}"/>
              </a:ext>
            </a:extLst>
          </p:cNvPr>
          <p:cNvSpPr>
            <a:spLocks noGrp="1"/>
          </p:cNvSpPr>
          <p:nvPr>
            <p:ph type="dt" sz="half" idx="10"/>
          </p:nvPr>
        </p:nvSpPr>
        <p:spPr/>
        <p:txBody>
          <a:bodyPr/>
          <a:lstStyle/>
          <a:p>
            <a:fld id="{D7E5B647-281B-4E3D-8CF3-AA10EEA0B43A}" type="datetime1">
              <a:rPr lang="en-US" smtClean="0"/>
              <a:t>3/7/2023</a:t>
            </a:fld>
            <a:endParaRPr lang="en-US"/>
          </a:p>
        </p:txBody>
      </p:sp>
      <p:sp>
        <p:nvSpPr>
          <p:cNvPr id="4" name="Footer Placeholder 3">
            <a:extLst>
              <a:ext uri="{FF2B5EF4-FFF2-40B4-BE49-F238E27FC236}">
                <a16:creationId xmlns:a16="http://schemas.microsoft.com/office/drawing/2014/main" id="{141C5B3C-91A8-422A-81FB-A98126EF3929}"/>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E1735FF9-FD46-4F53-A009-5FD5DE06ACCD}"/>
              </a:ext>
            </a:extLst>
          </p:cNvPr>
          <p:cNvSpPr>
            <a:spLocks noGrp="1"/>
          </p:cNvSpPr>
          <p:nvPr>
            <p:ph type="sldNum" sz="quarter" idx="12"/>
          </p:nvPr>
        </p:nvSpPr>
        <p:spPr/>
        <p:txBody>
          <a:bodyPr/>
          <a:lstStyle/>
          <a:p>
            <a:fld id="{D94740A5-7129-4D4B-90C1-66E6CB51CD3E}" type="slidenum">
              <a:rPr lang="en-US" smtClean="0"/>
              <a:t>‹#›</a:t>
            </a:fld>
            <a:endParaRPr lang="en-US"/>
          </a:p>
        </p:txBody>
      </p:sp>
    </p:spTree>
    <p:extLst>
      <p:ext uri="{BB962C8B-B14F-4D97-AF65-F5344CB8AC3E}">
        <p14:creationId xmlns:p14="http://schemas.microsoft.com/office/powerpoint/2010/main" val="388144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5ABB3B-4906-4663-ADF6-93E606A78455}"/>
              </a:ext>
            </a:extLst>
          </p:cNvPr>
          <p:cNvSpPr>
            <a:spLocks noGrp="1"/>
          </p:cNvSpPr>
          <p:nvPr>
            <p:ph type="dt" sz="half" idx="10"/>
          </p:nvPr>
        </p:nvSpPr>
        <p:spPr/>
        <p:txBody>
          <a:bodyPr/>
          <a:lstStyle/>
          <a:p>
            <a:fld id="{20D754D4-2C42-4C0E-B9E2-4B1EA4B71AB3}" type="datetime1">
              <a:rPr lang="en-US" smtClean="0"/>
              <a:t>3/7/2023</a:t>
            </a:fld>
            <a:endParaRPr lang="en-US"/>
          </a:p>
        </p:txBody>
      </p:sp>
      <p:sp>
        <p:nvSpPr>
          <p:cNvPr id="3" name="Footer Placeholder 2">
            <a:extLst>
              <a:ext uri="{FF2B5EF4-FFF2-40B4-BE49-F238E27FC236}">
                <a16:creationId xmlns:a16="http://schemas.microsoft.com/office/drawing/2014/main" id="{D79E40F1-F584-4A4A-B37E-348D8CAD0DE9}"/>
              </a:ext>
            </a:extLst>
          </p:cNvPr>
          <p:cNvSpPr>
            <a:spLocks noGrp="1"/>
          </p:cNvSpPr>
          <p:nvPr>
            <p:ph type="ftr" sz="quarter" idx="11"/>
          </p:nvPr>
        </p:nvSpPr>
        <p:spPr/>
        <p:txBody>
          <a:bodyPr/>
          <a:lstStyle/>
          <a:p>
            <a:r>
              <a:rPr lang="en-US"/>
              <a:t>MIS 5214</a:t>
            </a:r>
          </a:p>
        </p:txBody>
      </p:sp>
      <p:sp>
        <p:nvSpPr>
          <p:cNvPr id="4" name="Slide Number Placeholder 3">
            <a:extLst>
              <a:ext uri="{FF2B5EF4-FFF2-40B4-BE49-F238E27FC236}">
                <a16:creationId xmlns:a16="http://schemas.microsoft.com/office/drawing/2014/main" id="{C3582081-0BA7-4B4F-A436-3D1463AADC39}"/>
              </a:ext>
            </a:extLst>
          </p:cNvPr>
          <p:cNvSpPr>
            <a:spLocks noGrp="1"/>
          </p:cNvSpPr>
          <p:nvPr>
            <p:ph type="sldNum" sz="quarter" idx="12"/>
          </p:nvPr>
        </p:nvSpPr>
        <p:spPr/>
        <p:txBody>
          <a:bodyPr/>
          <a:lstStyle/>
          <a:p>
            <a:fld id="{D94740A5-7129-4D4B-90C1-66E6CB51CD3E}" type="slidenum">
              <a:rPr lang="en-US" smtClean="0"/>
              <a:t>‹#›</a:t>
            </a:fld>
            <a:endParaRPr lang="en-US"/>
          </a:p>
        </p:txBody>
      </p:sp>
    </p:spTree>
    <p:extLst>
      <p:ext uri="{BB962C8B-B14F-4D97-AF65-F5344CB8AC3E}">
        <p14:creationId xmlns:p14="http://schemas.microsoft.com/office/powerpoint/2010/main" val="2031872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FDE31-DA95-4E7B-91BE-EDDCDFB77B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9B7503-36F8-4067-8B9E-0868123532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F356FD-C602-4E8E-910B-4F4B815E7C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7BBF7E-2BD9-47A5-8BC5-252096A74479}"/>
              </a:ext>
            </a:extLst>
          </p:cNvPr>
          <p:cNvSpPr>
            <a:spLocks noGrp="1"/>
          </p:cNvSpPr>
          <p:nvPr>
            <p:ph type="dt" sz="half" idx="10"/>
          </p:nvPr>
        </p:nvSpPr>
        <p:spPr/>
        <p:txBody>
          <a:bodyPr/>
          <a:lstStyle/>
          <a:p>
            <a:fld id="{B91C3027-54ED-4876-B23E-13A7A5B2E7DC}" type="datetime1">
              <a:rPr lang="en-US" smtClean="0"/>
              <a:t>3/7/2023</a:t>
            </a:fld>
            <a:endParaRPr lang="en-US"/>
          </a:p>
        </p:txBody>
      </p:sp>
      <p:sp>
        <p:nvSpPr>
          <p:cNvPr id="6" name="Footer Placeholder 5">
            <a:extLst>
              <a:ext uri="{FF2B5EF4-FFF2-40B4-BE49-F238E27FC236}">
                <a16:creationId xmlns:a16="http://schemas.microsoft.com/office/drawing/2014/main" id="{7D02B589-B2D4-4E59-85FF-CB035068A6FC}"/>
              </a:ext>
            </a:extLst>
          </p:cNvPr>
          <p:cNvSpPr>
            <a:spLocks noGrp="1"/>
          </p:cNvSpPr>
          <p:nvPr>
            <p:ph type="ftr" sz="quarter" idx="11"/>
          </p:nvPr>
        </p:nvSpPr>
        <p:spPr/>
        <p:txBody>
          <a:bodyPr/>
          <a:lstStyle/>
          <a:p>
            <a:r>
              <a:rPr lang="en-US"/>
              <a:t>MIS 5214</a:t>
            </a:r>
          </a:p>
        </p:txBody>
      </p:sp>
      <p:sp>
        <p:nvSpPr>
          <p:cNvPr id="7" name="Slide Number Placeholder 6">
            <a:extLst>
              <a:ext uri="{FF2B5EF4-FFF2-40B4-BE49-F238E27FC236}">
                <a16:creationId xmlns:a16="http://schemas.microsoft.com/office/drawing/2014/main" id="{98023CA1-D3D2-4DDC-B000-AF932B016409}"/>
              </a:ext>
            </a:extLst>
          </p:cNvPr>
          <p:cNvSpPr>
            <a:spLocks noGrp="1"/>
          </p:cNvSpPr>
          <p:nvPr>
            <p:ph type="sldNum" sz="quarter" idx="12"/>
          </p:nvPr>
        </p:nvSpPr>
        <p:spPr/>
        <p:txBody>
          <a:bodyPr/>
          <a:lstStyle/>
          <a:p>
            <a:fld id="{D94740A5-7129-4D4B-90C1-66E6CB51CD3E}" type="slidenum">
              <a:rPr lang="en-US" smtClean="0"/>
              <a:t>‹#›</a:t>
            </a:fld>
            <a:endParaRPr lang="en-US"/>
          </a:p>
        </p:txBody>
      </p:sp>
    </p:spTree>
    <p:extLst>
      <p:ext uri="{BB962C8B-B14F-4D97-AF65-F5344CB8AC3E}">
        <p14:creationId xmlns:p14="http://schemas.microsoft.com/office/powerpoint/2010/main" val="3172568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A49D3-22A7-4855-9823-06C30C4367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8BB098-5F45-4746-9393-F21FF93F7D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A27D3E-7F14-406C-B261-C32A3ABE7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7AD7AD-494E-4ED0-AFDB-F236DDFCF4E4}"/>
              </a:ext>
            </a:extLst>
          </p:cNvPr>
          <p:cNvSpPr>
            <a:spLocks noGrp="1"/>
          </p:cNvSpPr>
          <p:nvPr>
            <p:ph type="dt" sz="half" idx="10"/>
          </p:nvPr>
        </p:nvSpPr>
        <p:spPr/>
        <p:txBody>
          <a:bodyPr/>
          <a:lstStyle/>
          <a:p>
            <a:fld id="{7F3926F3-032F-459C-8DFD-C6EAADCEA968}" type="datetime1">
              <a:rPr lang="en-US" smtClean="0"/>
              <a:t>3/7/2023</a:t>
            </a:fld>
            <a:endParaRPr lang="en-US"/>
          </a:p>
        </p:txBody>
      </p:sp>
      <p:sp>
        <p:nvSpPr>
          <p:cNvPr id="6" name="Footer Placeholder 5">
            <a:extLst>
              <a:ext uri="{FF2B5EF4-FFF2-40B4-BE49-F238E27FC236}">
                <a16:creationId xmlns:a16="http://schemas.microsoft.com/office/drawing/2014/main" id="{14C1857B-6748-47B2-B3CF-8AAD9094DEFC}"/>
              </a:ext>
            </a:extLst>
          </p:cNvPr>
          <p:cNvSpPr>
            <a:spLocks noGrp="1"/>
          </p:cNvSpPr>
          <p:nvPr>
            <p:ph type="ftr" sz="quarter" idx="11"/>
          </p:nvPr>
        </p:nvSpPr>
        <p:spPr/>
        <p:txBody>
          <a:bodyPr/>
          <a:lstStyle/>
          <a:p>
            <a:r>
              <a:rPr lang="en-US"/>
              <a:t>MIS 5214</a:t>
            </a:r>
          </a:p>
        </p:txBody>
      </p:sp>
      <p:sp>
        <p:nvSpPr>
          <p:cNvPr id="7" name="Slide Number Placeholder 6">
            <a:extLst>
              <a:ext uri="{FF2B5EF4-FFF2-40B4-BE49-F238E27FC236}">
                <a16:creationId xmlns:a16="http://schemas.microsoft.com/office/drawing/2014/main" id="{7078913D-FFC4-43D0-90A6-38946A5F6A19}"/>
              </a:ext>
            </a:extLst>
          </p:cNvPr>
          <p:cNvSpPr>
            <a:spLocks noGrp="1"/>
          </p:cNvSpPr>
          <p:nvPr>
            <p:ph type="sldNum" sz="quarter" idx="12"/>
          </p:nvPr>
        </p:nvSpPr>
        <p:spPr/>
        <p:txBody>
          <a:bodyPr/>
          <a:lstStyle/>
          <a:p>
            <a:fld id="{D94740A5-7129-4D4B-90C1-66E6CB51CD3E}" type="slidenum">
              <a:rPr lang="en-US" smtClean="0"/>
              <a:t>‹#›</a:t>
            </a:fld>
            <a:endParaRPr lang="en-US"/>
          </a:p>
        </p:txBody>
      </p:sp>
    </p:spTree>
    <p:extLst>
      <p:ext uri="{BB962C8B-B14F-4D97-AF65-F5344CB8AC3E}">
        <p14:creationId xmlns:p14="http://schemas.microsoft.com/office/powerpoint/2010/main" val="256230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94CF03-1640-4443-B249-D043896454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B4D76F-5F9B-4EE5-80AF-6FD260A725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FFEC73-85B5-47A0-BAA8-3AA0D147BF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F6B02B-C45C-4C81-8F8D-976616CDFC4D}" type="datetime1">
              <a:rPr lang="en-US" smtClean="0"/>
              <a:t>3/7/2023</a:t>
            </a:fld>
            <a:endParaRPr lang="en-US"/>
          </a:p>
        </p:txBody>
      </p:sp>
      <p:sp>
        <p:nvSpPr>
          <p:cNvPr id="5" name="Footer Placeholder 4">
            <a:extLst>
              <a:ext uri="{FF2B5EF4-FFF2-40B4-BE49-F238E27FC236}">
                <a16:creationId xmlns:a16="http://schemas.microsoft.com/office/drawing/2014/main" id="{0D6EE357-C841-4EF1-A1C3-6A031C73CF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MIS 5214</a:t>
            </a:r>
          </a:p>
        </p:txBody>
      </p:sp>
      <p:sp>
        <p:nvSpPr>
          <p:cNvPr id="6" name="Slide Number Placeholder 5">
            <a:extLst>
              <a:ext uri="{FF2B5EF4-FFF2-40B4-BE49-F238E27FC236}">
                <a16:creationId xmlns:a16="http://schemas.microsoft.com/office/drawing/2014/main" id="{1975B4CC-B12C-4377-B930-1CDE49E191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4740A5-7129-4D4B-90C1-66E6CB51CD3E}" type="slidenum">
              <a:rPr lang="en-US" smtClean="0"/>
              <a:t>‹#›</a:t>
            </a:fld>
            <a:endParaRPr lang="en-US"/>
          </a:p>
        </p:txBody>
      </p:sp>
    </p:spTree>
    <p:extLst>
      <p:ext uri="{BB962C8B-B14F-4D97-AF65-F5344CB8AC3E}">
        <p14:creationId xmlns:p14="http://schemas.microsoft.com/office/powerpoint/2010/main" val="47081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cryptii.co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8ItJ-VqYo_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hyperlink" Target="https://www.youtube.com/watch?v=-6Uoku-M6oY" TargetMode="Externa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4883D-5E7C-4E68-98E0-6837258D78E8}"/>
              </a:ext>
            </a:extLst>
          </p:cNvPr>
          <p:cNvSpPr>
            <a:spLocks noGrp="1"/>
          </p:cNvSpPr>
          <p:nvPr>
            <p:ph type="ctrTitle"/>
          </p:nvPr>
        </p:nvSpPr>
        <p:spPr/>
        <p:txBody>
          <a:bodyPr/>
          <a:lstStyle/>
          <a:p>
            <a:r>
              <a:rPr lang="en-US" dirty="0"/>
              <a:t>Unit #5</a:t>
            </a:r>
            <a:br>
              <a:rPr lang="en-US" dirty="0"/>
            </a:br>
            <a:r>
              <a:rPr lang="en-US" sz="3200" dirty="0"/>
              <a:t>MIS5214 </a:t>
            </a:r>
            <a:endParaRPr lang="en-US" dirty="0"/>
          </a:p>
        </p:txBody>
      </p:sp>
      <p:sp>
        <p:nvSpPr>
          <p:cNvPr id="3" name="Subtitle 2">
            <a:extLst>
              <a:ext uri="{FF2B5EF4-FFF2-40B4-BE49-F238E27FC236}">
                <a16:creationId xmlns:a16="http://schemas.microsoft.com/office/drawing/2014/main" id="{E07D5711-BE48-48C3-A1BB-BDBCA557562A}"/>
              </a:ext>
            </a:extLst>
          </p:cNvPr>
          <p:cNvSpPr>
            <a:spLocks noGrp="1"/>
          </p:cNvSpPr>
          <p:nvPr>
            <p:ph type="subTitle" idx="1"/>
          </p:nvPr>
        </p:nvSpPr>
        <p:spPr/>
        <p:txBody>
          <a:bodyPr/>
          <a:lstStyle/>
          <a:p>
            <a:r>
              <a:rPr lang="en-US" dirty="0"/>
              <a:t>Secure Networks</a:t>
            </a:r>
          </a:p>
        </p:txBody>
      </p:sp>
    </p:spTree>
    <p:extLst>
      <p:ext uri="{BB962C8B-B14F-4D97-AF65-F5344CB8AC3E}">
        <p14:creationId xmlns:p14="http://schemas.microsoft.com/office/powerpoint/2010/main" val="2807380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8999F3-9DE5-4E19-BBD1-72332E369F96}"/>
              </a:ext>
            </a:extLst>
          </p:cNvPr>
          <p:cNvPicPr>
            <a:picLocks noChangeAspect="1"/>
          </p:cNvPicPr>
          <p:nvPr/>
        </p:nvPicPr>
        <p:blipFill>
          <a:blip r:embed="rId2"/>
          <a:stretch>
            <a:fillRect/>
          </a:stretch>
        </p:blipFill>
        <p:spPr>
          <a:xfrm>
            <a:off x="-1" y="0"/>
            <a:ext cx="4594553" cy="5785734"/>
          </a:xfrm>
          <a:prstGeom prst="rect">
            <a:avLst/>
          </a:prstGeom>
        </p:spPr>
      </p:pic>
      <p:pic>
        <p:nvPicPr>
          <p:cNvPr id="3" name="Picture 2">
            <a:extLst>
              <a:ext uri="{FF2B5EF4-FFF2-40B4-BE49-F238E27FC236}">
                <a16:creationId xmlns:a16="http://schemas.microsoft.com/office/drawing/2014/main" id="{89D626C7-96AC-4F1B-8104-AB9EA21F3A10}"/>
              </a:ext>
            </a:extLst>
          </p:cNvPr>
          <p:cNvPicPr>
            <a:picLocks noChangeAspect="1"/>
          </p:cNvPicPr>
          <p:nvPr/>
        </p:nvPicPr>
        <p:blipFill>
          <a:blip r:embed="rId3"/>
          <a:stretch>
            <a:fillRect/>
          </a:stretch>
        </p:blipFill>
        <p:spPr>
          <a:xfrm>
            <a:off x="4762333" y="-1"/>
            <a:ext cx="4594552" cy="5785731"/>
          </a:xfrm>
          <a:prstGeom prst="rect">
            <a:avLst/>
          </a:prstGeom>
        </p:spPr>
      </p:pic>
      <p:sp>
        <p:nvSpPr>
          <p:cNvPr id="4" name="Footer Placeholder 3">
            <a:extLst>
              <a:ext uri="{FF2B5EF4-FFF2-40B4-BE49-F238E27FC236}">
                <a16:creationId xmlns:a16="http://schemas.microsoft.com/office/drawing/2014/main" id="{3218F750-8AD6-49D3-9BF1-02E225BD4D20}"/>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E872E7D5-B3E6-4AC8-9139-BF3B9E51C6F0}"/>
              </a:ext>
            </a:extLst>
          </p:cNvPr>
          <p:cNvSpPr>
            <a:spLocks noGrp="1"/>
          </p:cNvSpPr>
          <p:nvPr>
            <p:ph type="sldNum" sz="quarter" idx="12"/>
          </p:nvPr>
        </p:nvSpPr>
        <p:spPr/>
        <p:txBody>
          <a:bodyPr/>
          <a:lstStyle/>
          <a:p>
            <a:fld id="{D94740A5-7129-4D4B-90C1-66E6CB51CD3E}" type="slidenum">
              <a:rPr lang="en-US" smtClean="0"/>
              <a:t>10</a:t>
            </a:fld>
            <a:endParaRPr lang="en-US"/>
          </a:p>
        </p:txBody>
      </p:sp>
    </p:spTree>
    <p:extLst>
      <p:ext uri="{BB962C8B-B14F-4D97-AF65-F5344CB8AC3E}">
        <p14:creationId xmlns:p14="http://schemas.microsoft.com/office/powerpoint/2010/main" val="4111916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257801-78A2-4537-9810-BF0ED1B2373E}"/>
              </a:ext>
            </a:extLst>
          </p:cNvPr>
          <p:cNvPicPr>
            <a:picLocks noChangeAspect="1"/>
          </p:cNvPicPr>
          <p:nvPr/>
        </p:nvPicPr>
        <p:blipFill>
          <a:blip r:embed="rId2"/>
          <a:stretch>
            <a:fillRect/>
          </a:stretch>
        </p:blipFill>
        <p:spPr>
          <a:xfrm>
            <a:off x="0" y="0"/>
            <a:ext cx="3126480" cy="3937049"/>
          </a:xfrm>
          <a:prstGeom prst="rect">
            <a:avLst/>
          </a:prstGeom>
        </p:spPr>
      </p:pic>
      <p:pic>
        <p:nvPicPr>
          <p:cNvPr id="4" name="Picture 3">
            <a:extLst>
              <a:ext uri="{FF2B5EF4-FFF2-40B4-BE49-F238E27FC236}">
                <a16:creationId xmlns:a16="http://schemas.microsoft.com/office/drawing/2014/main" id="{0C47B625-9FB9-4C8C-8DDA-8B1BC339D5C2}"/>
              </a:ext>
            </a:extLst>
          </p:cNvPr>
          <p:cNvPicPr>
            <a:picLocks noChangeAspect="1"/>
          </p:cNvPicPr>
          <p:nvPr/>
        </p:nvPicPr>
        <p:blipFill>
          <a:blip r:embed="rId3"/>
          <a:stretch>
            <a:fillRect/>
          </a:stretch>
        </p:blipFill>
        <p:spPr>
          <a:xfrm>
            <a:off x="3213396" y="0"/>
            <a:ext cx="8978604" cy="5080000"/>
          </a:xfrm>
          <a:prstGeom prst="rect">
            <a:avLst/>
          </a:prstGeom>
        </p:spPr>
      </p:pic>
      <p:sp>
        <p:nvSpPr>
          <p:cNvPr id="5" name="Rectangle 4">
            <a:extLst>
              <a:ext uri="{FF2B5EF4-FFF2-40B4-BE49-F238E27FC236}">
                <a16:creationId xmlns:a16="http://schemas.microsoft.com/office/drawing/2014/main" id="{9AF27BE0-B003-4543-A672-25C32FDA9EC0}"/>
              </a:ext>
            </a:extLst>
          </p:cNvPr>
          <p:cNvSpPr/>
          <p:nvPr/>
        </p:nvSpPr>
        <p:spPr>
          <a:xfrm>
            <a:off x="7616169" y="5276334"/>
            <a:ext cx="2039661" cy="369332"/>
          </a:xfrm>
          <a:prstGeom prst="rect">
            <a:avLst/>
          </a:prstGeom>
        </p:spPr>
        <p:txBody>
          <a:bodyPr wrap="none">
            <a:spAutoFit/>
          </a:bodyPr>
          <a:lstStyle/>
          <a:p>
            <a:r>
              <a:rPr lang="en-US" dirty="0">
                <a:hlinkClick r:id="rId4"/>
              </a:rPr>
              <a:t>https://cryptii.com/</a:t>
            </a:r>
            <a:endParaRPr lang="en-US" dirty="0"/>
          </a:p>
        </p:txBody>
      </p:sp>
      <p:sp>
        <p:nvSpPr>
          <p:cNvPr id="2" name="Footer Placeholder 1">
            <a:extLst>
              <a:ext uri="{FF2B5EF4-FFF2-40B4-BE49-F238E27FC236}">
                <a16:creationId xmlns:a16="http://schemas.microsoft.com/office/drawing/2014/main" id="{1AE4E080-B991-4E82-AB73-4A5F8CC082F4}"/>
              </a:ext>
            </a:extLst>
          </p:cNvPr>
          <p:cNvSpPr>
            <a:spLocks noGrp="1"/>
          </p:cNvSpPr>
          <p:nvPr>
            <p:ph type="ftr" sz="quarter" idx="11"/>
          </p:nvPr>
        </p:nvSpPr>
        <p:spPr/>
        <p:txBody>
          <a:bodyPr/>
          <a:lstStyle/>
          <a:p>
            <a:r>
              <a:rPr lang="en-US"/>
              <a:t>MIS 5214</a:t>
            </a:r>
          </a:p>
        </p:txBody>
      </p:sp>
      <p:sp>
        <p:nvSpPr>
          <p:cNvPr id="3" name="Slide Number Placeholder 2">
            <a:extLst>
              <a:ext uri="{FF2B5EF4-FFF2-40B4-BE49-F238E27FC236}">
                <a16:creationId xmlns:a16="http://schemas.microsoft.com/office/drawing/2014/main" id="{ACD996C3-C897-4004-A8D8-1301F305EBB6}"/>
              </a:ext>
            </a:extLst>
          </p:cNvPr>
          <p:cNvSpPr>
            <a:spLocks noGrp="1"/>
          </p:cNvSpPr>
          <p:nvPr>
            <p:ph type="sldNum" sz="quarter" idx="12"/>
          </p:nvPr>
        </p:nvSpPr>
        <p:spPr/>
        <p:txBody>
          <a:bodyPr/>
          <a:lstStyle/>
          <a:p>
            <a:fld id="{D94740A5-7129-4D4B-90C1-66E6CB51CD3E}" type="slidenum">
              <a:rPr lang="en-US" smtClean="0"/>
              <a:t>11</a:t>
            </a:fld>
            <a:endParaRPr lang="en-US"/>
          </a:p>
        </p:txBody>
      </p:sp>
    </p:spTree>
    <p:extLst>
      <p:ext uri="{BB962C8B-B14F-4D97-AF65-F5344CB8AC3E}">
        <p14:creationId xmlns:p14="http://schemas.microsoft.com/office/powerpoint/2010/main" val="3627413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1EAB1-80CE-4253-8C6D-F3D1D328DE18}"/>
              </a:ext>
            </a:extLst>
          </p:cNvPr>
          <p:cNvSpPr>
            <a:spLocks noGrp="1"/>
          </p:cNvSpPr>
          <p:nvPr>
            <p:ph type="title"/>
          </p:nvPr>
        </p:nvSpPr>
        <p:spPr>
          <a:xfrm>
            <a:off x="0" y="1"/>
            <a:ext cx="12192000" cy="947955"/>
          </a:xfrm>
        </p:spPr>
        <p:txBody>
          <a:bodyPr>
            <a:normAutofit fontScale="90000"/>
          </a:bodyPr>
          <a:lstStyle/>
          <a:p>
            <a:r>
              <a:rPr lang="en-US" sz="3600" dirty="0"/>
              <a:t>Types of Certificates: Different cryptographic protocols (“applications”)</a:t>
            </a:r>
          </a:p>
        </p:txBody>
      </p:sp>
      <p:sp>
        <p:nvSpPr>
          <p:cNvPr id="3" name="Content Placeholder 2">
            <a:extLst>
              <a:ext uri="{FF2B5EF4-FFF2-40B4-BE49-F238E27FC236}">
                <a16:creationId xmlns:a16="http://schemas.microsoft.com/office/drawing/2014/main" id="{8440B9C3-0630-4224-AF9C-AB3064F29F5F}"/>
              </a:ext>
            </a:extLst>
          </p:cNvPr>
          <p:cNvSpPr>
            <a:spLocks noGrp="1"/>
          </p:cNvSpPr>
          <p:nvPr>
            <p:ph idx="1"/>
          </p:nvPr>
        </p:nvSpPr>
        <p:spPr>
          <a:xfrm>
            <a:off x="406401" y="847288"/>
            <a:ext cx="11619344" cy="5839839"/>
          </a:xfrm>
        </p:spPr>
        <p:txBody>
          <a:bodyPr>
            <a:normAutofit fontScale="77500" lnSpcReduction="20000"/>
          </a:bodyPr>
          <a:lstStyle/>
          <a:p>
            <a:pPr marL="0" indent="0">
              <a:buNone/>
            </a:pPr>
            <a:r>
              <a:rPr lang="en-US" dirty="0"/>
              <a:t>X.509 is a standard of the International Telecommunications Union which defines the format of public key certificates used in many Internet cryptographic protocols, including:</a:t>
            </a:r>
          </a:p>
          <a:p>
            <a:pPr marL="0" indent="0">
              <a:buNone/>
            </a:pPr>
            <a:endParaRPr lang="en-US" sz="800" dirty="0"/>
          </a:p>
          <a:p>
            <a:pPr marL="514350" indent="-514350">
              <a:buFont typeface="+mj-lt"/>
              <a:buAutoNum type="arabicPeriod"/>
            </a:pPr>
            <a:r>
              <a:rPr lang="en-US" b="1" dirty="0"/>
              <a:t>Transport Layer Security </a:t>
            </a:r>
            <a:r>
              <a:rPr lang="en-US" dirty="0"/>
              <a:t>(TLS/SSL) HTTPS protocol for securely browsing the web </a:t>
            </a:r>
          </a:p>
          <a:p>
            <a:pPr marL="457200" lvl="1" indent="0">
              <a:buNone/>
            </a:pPr>
            <a:r>
              <a:rPr lang="en-US" dirty="0"/>
              <a:t>Certificate's subject is typically a computer or other device, but may also identify organizations or individuals</a:t>
            </a:r>
          </a:p>
          <a:p>
            <a:pPr lvl="1"/>
            <a:r>
              <a:rPr lang="en-US" b="1" dirty="0"/>
              <a:t>Server certificate</a:t>
            </a:r>
          </a:p>
          <a:p>
            <a:pPr lvl="2"/>
            <a:r>
              <a:rPr lang="en-US" sz="2500" dirty="0"/>
              <a:t>A server is required to present a certificate as part of the initial connection setup. A client connecting to that server will validate the certificate by checking that </a:t>
            </a:r>
          </a:p>
          <a:p>
            <a:pPr marL="1828800" lvl="3" indent="-457200">
              <a:buFont typeface="+mj-lt"/>
              <a:buAutoNum type="arabicPeriod"/>
            </a:pPr>
            <a:r>
              <a:rPr lang="en-US" sz="2100" dirty="0"/>
              <a:t>The certificate’s subject matches the hostname (i.e. domain name) to which the client is trying to connect</a:t>
            </a:r>
          </a:p>
          <a:p>
            <a:pPr marL="1828800" lvl="3" indent="-457200">
              <a:buFont typeface="+mj-lt"/>
              <a:buAutoNum type="arabicPeriod"/>
            </a:pPr>
            <a:r>
              <a:rPr lang="en-US" sz="2100" dirty="0"/>
              <a:t>The certificate is signed by a trusted certificate authority</a:t>
            </a:r>
          </a:p>
          <a:p>
            <a:pPr lvl="1"/>
            <a:r>
              <a:rPr lang="en-US" b="1" dirty="0"/>
              <a:t>Client certificate </a:t>
            </a:r>
            <a:r>
              <a:rPr lang="en-US" dirty="0"/>
              <a:t>(less common than server certificates)</a:t>
            </a:r>
          </a:p>
          <a:p>
            <a:pPr lvl="2"/>
            <a:r>
              <a:rPr lang="en-US" dirty="0"/>
              <a:t>Used to authenticate the client connecting to a TLS service (e.g. for access control)</a:t>
            </a:r>
          </a:p>
          <a:p>
            <a:pPr lvl="2"/>
            <a:r>
              <a:rPr lang="en-US" dirty="0"/>
              <a:t>Most client certificates contain an email address or personal name rather than a hostname </a:t>
            </a:r>
          </a:p>
          <a:p>
            <a:pPr marL="514350" indent="-514350">
              <a:buFont typeface="+mj-lt"/>
              <a:buAutoNum type="arabicPeriod"/>
            </a:pPr>
            <a:r>
              <a:rPr lang="en-US" b="1" dirty="0"/>
              <a:t>Email encryption certificate</a:t>
            </a:r>
          </a:p>
          <a:p>
            <a:pPr lvl="1"/>
            <a:r>
              <a:rPr lang="en-US" dirty="0"/>
              <a:t>A certificate's subject is typically a person or organization</a:t>
            </a:r>
          </a:p>
          <a:p>
            <a:pPr lvl="1"/>
            <a:r>
              <a:rPr lang="en-US" dirty="0"/>
              <a:t>For secure email, senders use an email certificate to discover which public key to use for any given recipient</a:t>
            </a:r>
          </a:p>
          <a:p>
            <a:pPr marL="514350" indent="-514350">
              <a:buFont typeface="+mj-lt"/>
              <a:buAutoNum type="arabicPeriod"/>
            </a:pPr>
            <a:r>
              <a:rPr lang="en-US" b="1" dirty="0"/>
              <a:t>Code signing certificate</a:t>
            </a:r>
          </a:p>
          <a:p>
            <a:pPr lvl="1"/>
            <a:r>
              <a:rPr lang="en-US" dirty="0"/>
              <a:t>A code signing certificate is used to validate signatures on programs to ensure they were not tampered with during delivery</a:t>
            </a:r>
            <a:endParaRPr lang="en-US" b="1" dirty="0"/>
          </a:p>
          <a:p>
            <a:pPr marL="514350" indent="-514350">
              <a:buFont typeface="+mj-lt"/>
              <a:buAutoNum type="arabicPeriod"/>
            </a:pPr>
            <a:r>
              <a:rPr lang="en-US" b="1" dirty="0"/>
              <a:t>Qualified digital certificate</a:t>
            </a:r>
          </a:p>
          <a:p>
            <a:pPr lvl="1"/>
            <a:r>
              <a:rPr lang="en-US" dirty="0"/>
              <a:t>A “Qualified digital certificate” identifies an individual for electronic signature purposes</a:t>
            </a:r>
          </a:p>
          <a:p>
            <a:pPr marL="457200" lvl="1" indent="0">
              <a:buNone/>
            </a:pPr>
            <a:endParaRPr lang="en-US" b="1" dirty="0"/>
          </a:p>
        </p:txBody>
      </p:sp>
      <p:sp>
        <p:nvSpPr>
          <p:cNvPr id="4" name="Footer Placeholder 3">
            <a:extLst>
              <a:ext uri="{FF2B5EF4-FFF2-40B4-BE49-F238E27FC236}">
                <a16:creationId xmlns:a16="http://schemas.microsoft.com/office/drawing/2014/main" id="{C347002D-1B73-4A1C-8D89-580BFB000D6A}"/>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7AEAE588-80E8-43EE-B0C7-5FC0B3752C9D}"/>
              </a:ext>
            </a:extLst>
          </p:cNvPr>
          <p:cNvSpPr>
            <a:spLocks noGrp="1"/>
          </p:cNvSpPr>
          <p:nvPr>
            <p:ph type="sldNum" sz="quarter" idx="12"/>
          </p:nvPr>
        </p:nvSpPr>
        <p:spPr/>
        <p:txBody>
          <a:bodyPr/>
          <a:lstStyle/>
          <a:p>
            <a:fld id="{D94740A5-7129-4D4B-90C1-66E6CB51CD3E}" type="slidenum">
              <a:rPr lang="en-US" smtClean="0"/>
              <a:t>12</a:t>
            </a:fld>
            <a:endParaRPr lang="en-US"/>
          </a:p>
        </p:txBody>
      </p:sp>
    </p:spTree>
    <p:extLst>
      <p:ext uri="{BB962C8B-B14F-4D97-AF65-F5344CB8AC3E}">
        <p14:creationId xmlns:p14="http://schemas.microsoft.com/office/powerpoint/2010/main" val="284934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anim calcmode="lin" valueType="num">
                                      <p:cBhvr additive="base">
                                        <p:cTn id="5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 calcmode="lin" valueType="num">
                                      <p:cBhvr additive="base">
                                        <p:cTn id="5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anim calcmode="lin" valueType="num">
                                      <p:cBhvr additive="base">
                                        <p:cTn id="6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
                                            <p:txEl>
                                              <p:pRg st="16" end="16"/>
                                            </p:txEl>
                                          </p:spTgt>
                                        </p:tgtEl>
                                        <p:attrNameLst>
                                          <p:attrName>style.visibility</p:attrName>
                                        </p:attrNameLst>
                                      </p:cBhvr>
                                      <p:to>
                                        <p:strVal val="visible"/>
                                      </p:to>
                                    </p:set>
                                    <p:anim calcmode="lin" valueType="num">
                                      <p:cBhvr additive="base">
                                        <p:cTn id="69"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
                                            <p:txEl>
                                              <p:pRg st="17" end="17"/>
                                            </p:txEl>
                                          </p:spTgt>
                                        </p:tgtEl>
                                        <p:attrNameLst>
                                          <p:attrName>style.visibility</p:attrName>
                                        </p:attrNameLst>
                                      </p:cBhvr>
                                      <p:to>
                                        <p:strVal val="visible"/>
                                      </p:to>
                                    </p:set>
                                    <p:anim calcmode="lin" valueType="num">
                                      <p:cBhvr additive="base">
                                        <p:cTn id="73"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308C5-9347-416C-8F49-079A98BA9B42}"/>
              </a:ext>
            </a:extLst>
          </p:cNvPr>
          <p:cNvSpPr>
            <a:spLocks noGrp="1"/>
          </p:cNvSpPr>
          <p:nvPr>
            <p:ph type="title"/>
          </p:nvPr>
        </p:nvSpPr>
        <p:spPr>
          <a:xfrm>
            <a:off x="0" y="1"/>
            <a:ext cx="10515600" cy="878186"/>
          </a:xfrm>
        </p:spPr>
        <p:txBody>
          <a:bodyPr/>
          <a:lstStyle/>
          <a:p>
            <a:r>
              <a:rPr lang="en-US" dirty="0"/>
              <a:t>Roles in PKI - Certificate Authority (CA)</a:t>
            </a:r>
          </a:p>
        </p:txBody>
      </p:sp>
      <p:sp>
        <p:nvSpPr>
          <p:cNvPr id="3" name="Content Placeholder 2">
            <a:extLst>
              <a:ext uri="{FF2B5EF4-FFF2-40B4-BE49-F238E27FC236}">
                <a16:creationId xmlns:a16="http://schemas.microsoft.com/office/drawing/2014/main" id="{39988D0B-49E6-4C57-AE76-090A1F455636}"/>
              </a:ext>
            </a:extLst>
          </p:cNvPr>
          <p:cNvSpPr>
            <a:spLocks noGrp="1"/>
          </p:cNvSpPr>
          <p:nvPr>
            <p:ph idx="1"/>
          </p:nvPr>
        </p:nvSpPr>
        <p:spPr>
          <a:xfrm>
            <a:off x="69411" y="998585"/>
            <a:ext cx="12053180" cy="4351338"/>
          </a:xfrm>
        </p:spPr>
        <p:txBody>
          <a:bodyPr>
            <a:normAutofit/>
          </a:bodyPr>
          <a:lstStyle/>
          <a:p>
            <a:pPr marL="0" indent="0">
              <a:buNone/>
            </a:pPr>
            <a:r>
              <a:rPr lang="en-US" sz="2400" dirty="0"/>
              <a:t>Serves as a trusted third party responsible for verifying identities and signing digital certificates of identity (“digital signature”) which are exchanged between two parties introducing themselves to each other</a:t>
            </a:r>
            <a:endParaRPr lang="en-US" sz="2400" b="1" dirty="0"/>
          </a:p>
          <a:p>
            <a:pPr marL="0" indent="0">
              <a:buNone/>
            </a:pPr>
            <a:r>
              <a:rPr lang="en-US" sz="2400" dirty="0"/>
              <a:t>Each person wanting to participate in a PKI requires a digital certificate</a:t>
            </a:r>
          </a:p>
          <a:p>
            <a:pPr lvl="1"/>
            <a:r>
              <a:rPr lang="en-US" sz="2000" dirty="0"/>
              <a:t>Digital certificate is a credential containing the public key for that individual along with other identifying information</a:t>
            </a:r>
          </a:p>
          <a:p>
            <a:pPr marL="0" indent="0">
              <a:buNone/>
            </a:pPr>
            <a:endParaRPr lang="en-US" sz="1050" b="1" u="sng" dirty="0"/>
          </a:p>
          <a:p>
            <a:pPr marL="0" indent="0">
              <a:buNone/>
            </a:pPr>
            <a:r>
              <a:rPr lang="en-US" sz="2400" b="1" u="sng" dirty="0"/>
              <a:t>A CA is a trusted organization (or server)</a:t>
            </a:r>
            <a:r>
              <a:rPr lang="en-US" sz="2400" b="1" dirty="0"/>
              <a:t> responsible for:</a:t>
            </a:r>
          </a:p>
          <a:p>
            <a:pPr lvl="1"/>
            <a:r>
              <a:rPr lang="en-US" sz="2000" dirty="0"/>
              <a:t>Issuing (creating and handing) out digital certificates</a:t>
            </a:r>
          </a:p>
          <a:p>
            <a:pPr lvl="1"/>
            <a:r>
              <a:rPr lang="en-US" sz="2000" dirty="0"/>
              <a:t>Maintaining digital certificates </a:t>
            </a:r>
          </a:p>
          <a:p>
            <a:pPr lvl="1"/>
            <a:r>
              <a:rPr lang="en-US" sz="2000" dirty="0"/>
              <a:t>Revoking digital certificates</a:t>
            </a:r>
          </a:p>
          <a:p>
            <a:pPr marL="457200" lvl="1" indent="0">
              <a:buNone/>
            </a:pPr>
            <a:endParaRPr lang="en-US" sz="2000" dirty="0"/>
          </a:p>
          <a:p>
            <a:pPr lvl="1"/>
            <a:endParaRPr lang="en-US" sz="2000" dirty="0"/>
          </a:p>
        </p:txBody>
      </p:sp>
      <p:sp>
        <p:nvSpPr>
          <p:cNvPr id="5" name="TextBox 4">
            <a:extLst>
              <a:ext uri="{FF2B5EF4-FFF2-40B4-BE49-F238E27FC236}">
                <a16:creationId xmlns:a16="http://schemas.microsoft.com/office/drawing/2014/main" id="{A337DE8D-9D21-4298-9AD0-815EACAF4D7C}"/>
              </a:ext>
            </a:extLst>
          </p:cNvPr>
          <p:cNvSpPr txBox="1"/>
          <p:nvPr/>
        </p:nvSpPr>
        <p:spPr>
          <a:xfrm>
            <a:off x="592462" y="5349923"/>
            <a:ext cx="11143735" cy="646331"/>
          </a:xfrm>
          <a:prstGeom prst="rect">
            <a:avLst/>
          </a:prstGeom>
          <a:noFill/>
        </p:spPr>
        <p:txBody>
          <a:bodyPr wrap="square" rtlCol="0">
            <a:spAutoFit/>
          </a:bodyPr>
          <a:lstStyle/>
          <a:p>
            <a:r>
              <a:rPr lang="en-US" i="1" dirty="0"/>
              <a:t>Use of PKI and exchanging digital certificates is intended to block Man-in-the-Middle attacks where 2 users are not working in PKI environment do not truly know the identity of the owners of public keys </a:t>
            </a:r>
          </a:p>
        </p:txBody>
      </p:sp>
      <p:sp>
        <p:nvSpPr>
          <p:cNvPr id="4" name="Footer Placeholder 3">
            <a:extLst>
              <a:ext uri="{FF2B5EF4-FFF2-40B4-BE49-F238E27FC236}">
                <a16:creationId xmlns:a16="http://schemas.microsoft.com/office/drawing/2014/main" id="{76D6F526-FF9B-4472-B35C-AA18FC29A2C8}"/>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C276CECC-0F6F-4BD5-8B83-B5ECDF6B3CCA}"/>
              </a:ext>
            </a:extLst>
          </p:cNvPr>
          <p:cNvSpPr>
            <a:spLocks noGrp="1"/>
          </p:cNvSpPr>
          <p:nvPr>
            <p:ph type="sldNum" sz="quarter" idx="12"/>
          </p:nvPr>
        </p:nvSpPr>
        <p:spPr/>
        <p:txBody>
          <a:bodyPr/>
          <a:lstStyle/>
          <a:p>
            <a:fld id="{D94740A5-7129-4D4B-90C1-66E6CB51CD3E}" type="slidenum">
              <a:rPr lang="en-US" smtClean="0"/>
              <a:t>13</a:t>
            </a:fld>
            <a:endParaRPr lang="en-US"/>
          </a:p>
        </p:txBody>
      </p:sp>
    </p:spTree>
    <p:extLst>
      <p:ext uri="{BB962C8B-B14F-4D97-AF65-F5344CB8AC3E}">
        <p14:creationId xmlns:p14="http://schemas.microsoft.com/office/powerpoint/2010/main" val="184974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4D2D5-6789-16FB-8412-E9AA7CB942CF}"/>
              </a:ext>
            </a:extLst>
          </p:cNvPr>
          <p:cNvSpPr>
            <a:spLocks noGrp="1"/>
          </p:cNvSpPr>
          <p:nvPr>
            <p:ph type="title"/>
          </p:nvPr>
        </p:nvSpPr>
        <p:spPr/>
        <p:txBody>
          <a:bodyPr/>
          <a:lstStyle/>
          <a:p>
            <a:r>
              <a:rPr lang="en-US" dirty="0"/>
              <a:t>Lets see a video on CA’s!</a:t>
            </a:r>
          </a:p>
        </p:txBody>
      </p:sp>
      <p:sp>
        <p:nvSpPr>
          <p:cNvPr id="3" name="Content Placeholder 2">
            <a:extLst>
              <a:ext uri="{FF2B5EF4-FFF2-40B4-BE49-F238E27FC236}">
                <a16:creationId xmlns:a16="http://schemas.microsoft.com/office/drawing/2014/main" id="{D41535D7-8738-82C3-A3F5-36838C06D14C}"/>
              </a:ext>
            </a:extLst>
          </p:cNvPr>
          <p:cNvSpPr>
            <a:spLocks noGrp="1"/>
          </p:cNvSpPr>
          <p:nvPr>
            <p:ph idx="1"/>
          </p:nvPr>
        </p:nvSpPr>
        <p:spPr/>
        <p:txBody>
          <a:bodyPr/>
          <a:lstStyle/>
          <a:p>
            <a:r>
              <a:rPr lang="en-US" dirty="0">
                <a:hlinkClick r:id="rId2"/>
              </a:rPr>
              <a:t>(20) What is a certificate authority? - YouTube</a:t>
            </a:r>
            <a:endParaRPr lang="en-US" dirty="0"/>
          </a:p>
        </p:txBody>
      </p:sp>
      <p:sp>
        <p:nvSpPr>
          <p:cNvPr id="4" name="Footer Placeholder 3">
            <a:extLst>
              <a:ext uri="{FF2B5EF4-FFF2-40B4-BE49-F238E27FC236}">
                <a16:creationId xmlns:a16="http://schemas.microsoft.com/office/drawing/2014/main" id="{B06D9195-7ADC-BCCD-ABDC-689194640318}"/>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A53BD139-1C7B-FA16-BA30-7CF9C31D0B9C}"/>
              </a:ext>
            </a:extLst>
          </p:cNvPr>
          <p:cNvSpPr>
            <a:spLocks noGrp="1"/>
          </p:cNvSpPr>
          <p:nvPr>
            <p:ph type="sldNum" sz="quarter" idx="12"/>
          </p:nvPr>
        </p:nvSpPr>
        <p:spPr/>
        <p:txBody>
          <a:bodyPr/>
          <a:lstStyle/>
          <a:p>
            <a:fld id="{D94740A5-7129-4D4B-90C1-66E6CB51CD3E}" type="slidenum">
              <a:rPr lang="en-US" smtClean="0"/>
              <a:t>14</a:t>
            </a:fld>
            <a:endParaRPr lang="en-US"/>
          </a:p>
        </p:txBody>
      </p:sp>
    </p:spTree>
    <p:extLst>
      <p:ext uri="{BB962C8B-B14F-4D97-AF65-F5344CB8AC3E}">
        <p14:creationId xmlns:p14="http://schemas.microsoft.com/office/powerpoint/2010/main" val="194438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CC28F3-5190-4599-9C5F-00825255936B}"/>
              </a:ext>
            </a:extLst>
          </p:cNvPr>
          <p:cNvPicPr>
            <a:picLocks noChangeAspect="1"/>
          </p:cNvPicPr>
          <p:nvPr/>
        </p:nvPicPr>
        <p:blipFill>
          <a:blip r:embed="rId3"/>
          <a:stretch>
            <a:fillRect/>
          </a:stretch>
        </p:blipFill>
        <p:spPr>
          <a:xfrm>
            <a:off x="6782724" y="3571825"/>
            <a:ext cx="5059060" cy="2793774"/>
          </a:xfrm>
          <a:prstGeom prst="rect">
            <a:avLst/>
          </a:prstGeom>
        </p:spPr>
      </p:pic>
      <p:sp>
        <p:nvSpPr>
          <p:cNvPr id="2" name="Title 1">
            <a:extLst>
              <a:ext uri="{FF2B5EF4-FFF2-40B4-BE49-F238E27FC236}">
                <a16:creationId xmlns:a16="http://schemas.microsoft.com/office/drawing/2014/main" id="{B95308C5-9347-416C-8F49-079A98BA9B42}"/>
              </a:ext>
            </a:extLst>
          </p:cNvPr>
          <p:cNvSpPr>
            <a:spLocks noGrp="1"/>
          </p:cNvSpPr>
          <p:nvPr>
            <p:ph type="title"/>
          </p:nvPr>
        </p:nvSpPr>
        <p:spPr>
          <a:xfrm>
            <a:off x="0" y="1"/>
            <a:ext cx="10515600" cy="878186"/>
          </a:xfrm>
        </p:spPr>
        <p:txBody>
          <a:bodyPr/>
          <a:lstStyle/>
          <a:p>
            <a:r>
              <a:rPr lang="en-US" dirty="0"/>
              <a:t>Roles in PKI - Certificate Authority (CA)</a:t>
            </a:r>
          </a:p>
        </p:txBody>
      </p:sp>
      <p:sp>
        <p:nvSpPr>
          <p:cNvPr id="3" name="Content Placeholder 2">
            <a:extLst>
              <a:ext uri="{FF2B5EF4-FFF2-40B4-BE49-F238E27FC236}">
                <a16:creationId xmlns:a16="http://schemas.microsoft.com/office/drawing/2014/main" id="{39988D0B-49E6-4C57-AE76-090A1F455636}"/>
              </a:ext>
            </a:extLst>
          </p:cNvPr>
          <p:cNvSpPr>
            <a:spLocks noGrp="1"/>
          </p:cNvSpPr>
          <p:nvPr>
            <p:ph idx="1"/>
          </p:nvPr>
        </p:nvSpPr>
        <p:spPr>
          <a:xfrm>
            <a:off x="69411" y="998585"/>
            <a:ext cx="12053180" cy="4351338"/>
          </a:xfrm>
        </p:spPr>
        <p:txBody>
          <a:bodyPr>
            <a:normAutofit/>
          </a:bodyPr>
          <a:lstStyle/>
          <a:p>
            <a:pPr marL="0" indent="0">
              <a:buNone/>
            </a:pPr>
            <a:r>
              <a:rPr lang="en-US" sz="2400" dirty="0"/>
              <a:t>Each person wanting to participate in a PKI requires a digital certificate</a:t>
            </a:r>
          </a:p>
          <a:p>
            <a:pPr lvl="1"/>
            <a:r>
              <a:rPr lang="en-US" sz="2000" dirty="0"/>
              <a:t>Digital certificate is a credential containing the public key for that individual, computer or organization along with other identifying information</a:t>
            </a:r>
          </a:p>
          <a:p>
            <a:pPr marL="0" indent="0">
              <a:buNone/>
            </a:pPr>
            <a:r>
              <a:rPr lang="en-US" sz="2400" dirty="0"/>
              <a:t>When a CA signs the certificate, it binds the individual’s, computer’s or organization’ identity to the public key</a:t>
            </a:r>
          </a:p>
          <a:p>
            <a:pPr lvl="1"/>
            <a:r>
              <a:rPr lang="en-US" sz="2000" dirty="0"/>
              <a:t>The CA takes liability for the authenticity of the identity</a:t>
            </a:r>
          </a:p>
          <a:p>
            <a:pPr lvl="2"/>
            <a:r>
              <a:rPr lang="en-US" sz="1600" i="1" dirty="0"/>
              <a:t>Making a CA the “trusted 3</a:t>
            </a:r>
            <a:r>
              <a:rPr lang="en-US" sz="1600" i="1" baseline="30000" dirty="0"/>
              <a:t>rd</a:t>
            </a:r>
            <a:r>
              <a:rPr lang="en-US" sz="1600" i="1" dirty="0"/>
              <a:t> party” that allows people who have never met to use their public keys to authenticate each other and communicate in a secure way</a:t>
            </a:r>
          </a:p>
          <a:p>
            <a:pPr marL="457200" lvl="1" indent="0">
              <a:buNone/>
            </a:pPr>
            <a:endParaRPr lang="en-US" sz="2000" dirty="0"/>
          </a:p>
          <a:p>
            <a:pPr lvl="1"/>
            <a:endParaRPr lang="en-US" sz="2000" dirty="0"/>
          </a:p>
        </p:txBody>
      </p:sp>
      <p:sp>
        <p:nvSpPr>
          <p:cNvPr id="6" name="Rectangle 5">
            <a:extLst>
              <a:ext uri="{FF2B5EF4-FFF2-40B4-BE49-F238E27FC236}">
                <a16:creationId xmlns:a16="http://schemas.microsoft.com/office/drawing/2014/main" id="{C6A0005F-E709-42E8-80C8-223251D6812A}"/>
              </a:ext>
            </a:extLst>
          </p:cNvPr>
          <p:cNvSpPr/>
          <p:nvPr/>
        </p:nvSpPr>
        <p:spPr>
          <a:xfrm>
            <a:off x="350216" y="3964942"/>
            <a:ext cx="6293865" cy="1569660"/>
          </a:xfrm>
          <a:prstGeom prst="rect">
            <a:avLst/>
          </a:prstGeom>
        </p:spPr>
        <p:txBody>
          <a:bodyPr wrap="square">
            <a:spAutoFit/>
          </a:bodyPr>
          <a:lstStyle/>
          <a:p>
            <a:r>
              <a:rPr lang="en-US" sz="2400" b="1" dirty="0"/>
              <a:t>Certificate Revocation Information</a:t>
            </a:r>
          </a:p>
          <a:p>
            <a:pPr lvl="1"/>
            <a:r>
              <a:rPr lang="en-US" dirty="0"/>
              <a:t>CA’s are also responsible for maintaining up-to-date revocation information about certificates they have issued, indicating when certificates of identity are no longer valid</a:t>
            </a:r>
          </a:p>
          <a:p>
            <a:pPr lvl="1"/>
            <a:endParaRPr lang="en-US" dirty="0"/>
          </a:p>
        </p:txBody>
      </p:sp>
      <p:sp>
        <p:nvSpPr>
          <p:cNvPr id="5" name="Footer Placeholder 4">
            <a:extLst>
              <a:ext uri="{FF2B5EF4-FFF2-40B4-BE49-F238E27FC236}">
                <a16:creationId xmlns:a16="http://schemas.microsoft.com/office/drawing/2014/main" id="{A039F277-2364-4259-8E2E-A1057FF0681D}"/>
              </a:ext>
            </a:extLst>
          </p:cNvPr>
          <p:cNvSpPr>
            <a:spLocks noGrp="1"/>
          </p:cNvSpPr>
          <p:nvPr>
            <p:ph type="ftr" sz="quarter" idx="11"/>
          </p:nvPr>
        </p:nvSpPr>
        <p:spPr/>
        <p:txBody>
          <a:bodyPr/>
          <a:lstStyle/>
          <a:p>
            <a:r>
              <a:rPr lang="en-US"/>
              <a:t>MIS 5214</a:t>
            </a:r>
          </a:p>
        </p:txBody>
      </p:sp>
      <p:sp>
        <p:nvSpPr>
          <p:cNvPr id="7" name="Slide Number Placeholder 6">
            <a:extLst>
              <a:ext uri="{FF2B5EF4-FFF2-40B4-BE49-F238E27FC236}">
                <a16:creationId xmlns:a16="http://schemas.microsoft.com/office/drawing/2014/main" id="{D429ACA3-DA94-4E8B-B754-C00FC3309B66}"/>
              </a:ext>
            </a:extLst>
          </p:cNvPr>
          <p:cNvSpPr>
            <a:spLocks noGrp="1"/>
          </p:cNvSpPr>
          <p:nvPr>
            <p:ph type="sldNum" sz="quarter" idx="12"/>
          </p:nvPr>
        </p:nvSpPr>
        <p:spPr/>
        <p:txBody>
          <a:bodyPr/>
          <a:lstStyle/>
          <a:p>
            <a:fld id="{D94740A5-7129-4D4B-90C1-66E6CB51CD3E}" type="slidenum">
              <a:rPr lang="en-US" smtClean="0"/>
              <a:t>15</a:t>
            </a:fld>
            <a:endParaRPr lang="en-US"/>
          </a:p>
        </p:txBody>
      </p:sp>
    </p:spTree>
    <p:extLst>
      <p:ext uri="{BB962C8B-B14F-4D97-AF65-F5344CB8AC3E}">
        <p14:creationId xmlns:p14="http://schemas.microsoft.com/office/powerpoint/2010/main" val="114305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C71C6-F5C8-4791-9184-17A3FD59315C}"/>
              </a:ext>
            </a:extLst>
          </p:cNvPr>
          <p:cNvSpPr>
            <a:spLocks noGrp="1"/>
          </p:cNvSpPr>
          <p:nvPr>
            <p:ph type="title"/>
          </p:nvPr>
        </p:nvSpPr>
        <p:spPr>
          <a:xfrm>
            <a:off x="0" y="1"/>
            <a:ext cx="10515600" cy="841972"/>
          </a:xfrm>
        </p:spPr>
        <p:txBody>
          <a:bodyPr/>
          <a:lstStyle/>
          <a:p>
            <a:r>
              <a:rPr lang="en-US" dirty="0"/>
              <a:t>Certificate Revocation List (CRL) – in principal</a:t>
            </a:r>
          </a:p>
        </p:txBody>
      </p:sp>
      <p:sp>
        <p:nvSpPr>
          <p:cNvPr id="3" name="Content Placeholder 2">
            <a:extLst>
              <a:ext uri="{FF2B5EF4-FFF2-40B4-BE49-F238E27FC236}">
                <a16:creationId xmlns:a16="http://schemas.microsoft.com/office/drawing/2014/main" id="{CAEC8173-58ED-4267-A80A-68D3B6ECE446}"/>
              </a:ext>
            </a:extLst>
          </p:cNvPr>
          <p:cNvSpPr>
            <a:spLocks noGrp="1"/>
          </p:cNvSpPr>
          <p:nvPr>
            <p:ph idx="1"/>
          </p:nvPr>
        </p:nvSpPr>
        <p:spPr>
          <a:xfrm>
            <a:off x="629970" y="1016692"/>
            <a:ext cx="11184802" cy="4351338"/>
          </a:xfrm>
        </p:spPr>
        <p:txBody>
          <a:bodyPr>
            <a:normAutofit fontScale="92500" lnSpcReduction="20000"/>
          </a:bodyPr>
          <a:lstStyle/>
          <a:p>
            <a:pPr marL="0" indent="0">
              <a:buNone/>
            </a:pPr>
            <a:r>
              <a:rPr lang="en-US" dirty="0"/>
              <a:t>CRL is the mechanism for the CA to let others know that a certificate has become invalid for some reason</a:t>
            </a:r>
          </a:p>
          <a:p>
            <a:pPr marL="0" indent="0">
              <a:buNone/>
            </a:pPr>
            <a:endParaRPr lang="en-US" dirty="0"/>
          </a:p>
          <a:p>
            <a:pPr marL="0" indent="0">
              <a:buNone/>
            </a:pPr>
            <a:r>
              <a:rPr lang="en-US" dirty="0"/>
              <a:t>A certificate may be revoked because</a:t>
            </a:r>
          </a:p>
          <a:p>
            <a:pPr lvl="1"/>
            <a:r>
              <a:rPr lang="en-US" dirty="0"/>
              <a:t>The key holder’s private key was compromised </a:t>
            </a:r>
          </a:p>
          <a:p>
            <a:pPr lvl="1"/>
            <a:r>
              <a:rPr lang="en-US" dirty="0"/>
              <a:t>CA discovered the Certificate was issued to the wrong person</a:t>
            </a:r>
          </a:p>
          <a:p>
            <a:pPr lvl="1"/>
            <a:r>
              <a:rPr lang="en-US" dirty="0"/>
              <a:t>The certificate expired</a:t>
            </a:r>
          </a:p>
          <a:p>
            <a:pPr lvl="1"/>
            <a:r>
              <a:rPr lang="en-US" dirty="0"/>
              <a:t>The certificate became invalid for other reasons…</a:t>
            </a:r>
          </a:p>
          <a:p>
            <a:pPr lvl="1"/>
            <a:endParaRPr lang="en-US" dirty="0"/>
          </a:p>
          <a:p>
            <a:pPr marL="0" indent="0">
              <a:buNone/>
            </a:pPr>
            <a:r>
              <a:rPr lang="en-US" dirty="0"/>
              <a:t>The CA handles revocation by putting the revoked certificate’s information on a </a:t>
            </a:r>
            <a:r>
              <a:rPr lang="en-US" b="1" i="1" dirty="0"/>
              <a:t>certificate revocation list </a:t>
            </a:r>
            <a:r>
              <a:rPr lang="en-US" dirty="0"/>
              <a:t>(CRL)</a:t>
            </a:r>
          </a:p>
          <a:p>
            <a:pPr lvl="1"/>
            <a:r>
              <a:rPr lang="en-US" dirty="0"/>
              <a:t>The CRL is a list of every certificate that has been revoked</a:t>
            </a:r>
          </a:p>
          <a:p>
            <a:pPr lvl="1"/>
            <a:r>
              <a:rPr lang="en-US" dirty="0"/>
              <a:t>The CRL is maintained and updated</a:t>
            </a:r>
          </a:p>
          <a:p>
            <a:pPr marL="0" indent="0">
              <a:buNone/>
            </a:pPr>
            <a:endParaRPr lang="en-US" dirty="0"/>
          </a:p>
          <a:p>
            <a:pPr marL="0" indent="0">
              <a:buNone/>
            </a:pPr>
            <a:endParaRPr lang="en-US" dirty="0"/>
          </a:p>
          <a:p>
            <a:pPr lvl="1"/>
            <a:endParaRPr lang="en-US" dirty="0"/>
          </a:p>
          <a:p>
            <a:endParaRPr lang="en-US" dirty="0"/>
          </a:p>
        </p:txBody>
      </p:sp>
      <p:sp>
        <p:nvSpPr>
          <p:cNvPr id="4" name="Footer Placeholder 3">
            <a:extLst>
              <a:ext uri="{FF2B5EF4-FFF2-40B4-BE49-F238E27FC236}">
                <a16:creationId xmlns:a16="http://schemas.microsoft.com/office/drawing/2014/main" id="{3A16C228-59D2-455D-9FBF-6405154AEABB}"/>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2DC53379-78DA-4BA1-BB43-872B0DD752DA}"/>
              </a:ext>
            </a:extLst>
          </p:cNvPr>
          <p:cNvSpPr>
            <a:spLocks noGrp="1"/>
          </p:cNvSpPr>
          <p:nvPr>
            <p:ph type="sldNum" sz="quarter" idx="12"/>
          </p:nvPr>
        </p:nvSpPr>
        <p:spPr/>
        <p:txBody>
          <a:bodyPr/>
          <a:lstStyle/>
          <a:p>
            <a:fld id="{D94740A5-7129-4D4B-90C1-66E6CB51CD3E}" type="slidenum">
              <a:rPr lang="en-US" smtClean="0"/>
              <a:t>16</a:t>
            </a:fld>
            <a:endParaRPr lang="en-US"/>
          </a:p>
        </p:txBody>
      </p:sp>
    </p:spTree>
    <p:extLst>
      <p:ext uri="{BB962C8B-B14F-4D97-AF65-F5344CB8AC3E}">
        <p14:creationId xmlns:p14="http://schemas.microsoft.com/office/powerpoint/2010/main" val="246913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C71C6-F5C8-4791-9184-17A3FD59315C}"/>
              </a:ext>
            </a:extLst>
          </p:cNvPr>
          <p:cNvSpPr>
            <a:spLocks noGrp="1"/>
          </p:cNvSpPr>
          <p:nvPr>
            <p:ph type="title"/>
          </p:nvPr>
        </p:nvSpPr>
        <p:spPr>
          <a:xfrm>
            <a:off x="0" y="1"/>
            <a:ext cx="10515600" cy="841972"/>
          </a:xfrm>
        </p:spPr>
        <p:txBody>
          <a:bodyPr/>
          <a:lstStyle/>
          <a:p>
            <a:r>
              <a:rPr lang="en-US" dirty="0"/>
              <a:t>Certificate Revocation List (CRL) – in practice</a:t>
            </a:r>
          </a:p>
        </p:txBody>
      </p:sp>
      <p:sp>
        <p:nvSpPr>
          <p:cNvPr id="3" name="Content Placeholder 2">
            <a:extLst>
              <a:ext uri="{FF2B5EF4-FFF2-40B4-BE49-F238E27FC236}">
                <a16:creationId xmlns:a16="http://schemas.microsoft.com/office/drawing/2014/main" id="{CAEC8173-58ED-4267-A80A-68D3B6ECE446}"/>
              </a:ext>
            </a:extLst>
          </p:cNvPr>
          <p:cNvSpPr>
            <a:spLocks noGrp="1"/>
          </p:cNvSpPr>
          <p:nvPr>
            <p:ph idx="1"/>
          </p:nvPr>
        </p:nvSpPr>
        <p:spPr>
          <a:xfrm>
            <a:off x="629970" y="1016692"/>
            <a:ext cx="11184802" cy="5040076"/>
          </a:xfrm>
        </p:spPr>
        <p:txBody>
          <a:bodyPr>
            <a:normAutofit fontScale="92500" lnSpcReduction="20000"/>
          </a:bodyPr>
          <a:lstStyle/>
          <a:p>
            <a:pPr marL="0" indent="0">
              <a:buNone/>
            </a:pPr>
            <a:r>
              <a:rPr lang="en-US" dirty="0"/>
              <a:t>CRLs are problematic in many PKI implementations for many reasons</a:t>
            </a:r>
          </a:p>
          <a:p>
            <a:pPr lvl="1"/>
            <a:r>
              <a:rPr lang="en-US" dirty="0"/>
              <a:t>Either user’s browser must check a central CRL to find out if a certificate has been revoked</a:t>
            </a:r>
          </a:p>
          <a:p>
            <a:pPr lvl="1"/>
            <a:r>
              <a:rPr lang="en-US" dirty="0"/>
              <a:t>…or the CA must continually push out CRL values to clients to ensure they have an updated CRL</a:t>
            </a:r>
          </a:p>
          <a:p>
            <a:pPr lvl="1"/>
            <a:endParaRPr lang="en-US" dirty="0"/>
          </a:p>
          <a:p>
            <a:pPr marL="0" indent="0">
              <a:buNone/>
            </a:pPr>
            <a:r>
              <a:rPr lang="en-US" dirty="0"/>
              <a:t>By default, web browsers do not check a CRL to ensure that a certificate is not revoked</a:t>
            </a:r>
          </a:p>
          <a:p>
            <a:pPr lvl="1"/>
            <a:r>
              <a:rPr lang="en-US" dirty="0"/>
              <a:t>So when you are setting up a SSL connection to do e-Commerce over the Internet, you may be relying on a revoked certificate and not know it</a:t>
            </a:r>
          </a:p>
          <a:p>
            <a:pPr marL="0" indent="0">
              <a:buNone/>
            </a:pPr>
            <a:endParaRPr lang="en-US" dirty="0"/>
          </a:p>
          <a:p>
            <a:pPr marL="0" indent="0">
              <a:buNone/>
            </a:pPr>
            <a:r>
              <a:rPr lang="en-US" dirty="0"/>
              <a:t>Online Certificate Status Protocol (OCSP) is increasingly being used…</a:t>
            </a:r>
          </a:p>
          <a:p>
            <a:pPr lvl="1"/>
            <a:r>
              <a:rPr lang="en-US" dirty="0"/>
              <a:t>If OCSP is implemented, it works automatically</a:t>
            </a:r>
          </a:p>
          <a:p>
            <a:pPr lvl="1"/>
            <a:r>
              <a:rPr lang="en-US" dirty="0"/>
              <a:t>OCSP does real-time certificate validation</a:t>
            </a:r>
          </a:p>
          <a:p>
            <a:pPr lvl="2"/>
            <a:r>
              <a:rPr lang="en-US" dirty="0"/>
              <a:t>Checks the CRL maintained by the CA</a:t>
            </a:r>
          </a:p>
          <a:p>
            <a:pPr lvl="2"/>
            <a:r>
              <a:rPr lang="en-US" dirty="0"/>
              <a:t>Notifies user if certificate is valid, invalid, or unknown </a:t>
            </a:r>
          </a:p>
          <a:p>
            <a:pPr marL="0" indent="0">
              <a:buNone/>
            </a:pPr>
            <a:endParaRPr lang="en-US" dirty="0"/>
          </a:p>
          <a:p>
            <a:pPr marL="0" indent="0">
              <a:buNone/>
            </a:pPr>
            <a:endParaRPr lang="en-US" dirty="0"/>
          </a:p>
          <a:p>
            <a:pPr lvl="1"/>
            <a:endParaRPr lang="en-US" dirty="0"/>
          </a:p>
          <a:p>
            <a:endParaRPr lang="en-US" dirty="0"/>
          </a:p>
        </p:txBody>
      </p:sp>
      <p:sp>
        <p:nvSpPr>
          <p:cNvPr id="4" name="Footer Placeholder 3">
            <a:extLst>
              <a:ext uri="{FF2B5EF4-FFF2-40B4-BE49-F238E27FC236}">
                <a16:creationId xmlns:a16="http://schemas.microsoft.com/office/drawing/2014/main" id="{63BF53AF-162F-4DCE-BB96-0A24B4294AE0}"/>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246086D7-2D82-4A93-8648-B31E8142BBFF}"/>
              </a:ext>
            </a:extLst>
          </p:cNvPr>
          <p:cNvSpPr>
            <a:spLocks noGrp="1"/>
          </p:cNvSpPr>
          <p:nvPr>
            <p:ph type="sldNum" sz="quarter" idx="12"/>
          </p:nvPr>
        </p:nvSpPr>
        <p:spPr/>
        <p:txBody>
          <a:bodyPr/>
          <a:lstStyle/>
          <a:p>
            <a:fld id="{D94740A5-7129-4D4B-90C1-66E6CB51CD3E}" type="slidenum">
              <a:rPr lang="en-US" smtClean="0"/>
              <a:t>17</a:t>
            </a:fld>
            <a:endParaRPr lang="en-US"/>
          </a:p>
        </p:txBody>
      </p:sp>
    </p:spTree>
    <p:extLst>
      <p:ext uri="{BB962C8B-B14F-4D97-AF65-F5344CB8AC3E}">
        <p14:creationId xmlns:p14="http://schemas.microsoft.com/office/powerpoint/2010/main" val="255233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additive="base">
                                        <p:cTn id="1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 calcmode="lin" valueType="num">
                                      <p:cBhvr additive="base">
                                        <p:cTn id="2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 calcmode="lin" valueType="num">
                                      <p:cBhvr additive="base">
                                        <p:cTn id="3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6D6EA-62AD-4D1E-A258-083CA5E2436F}"/>
              </a:ext>
            </a:extLst>
          </p:cNvPr>
          <p:cNvSpPr>
            <a:spLocks noGrp="1"/>
          </p:cNvSpPr>
          <p:nvPr>
            <p:ph type="title"/>
          </p:nvPr>
        </p:nvSpPr>
        <p:spPr>
          <a:xfrm>
            <a:off x="0" y="0"/>
            <a:ext cx="10515600" cy="939567"/>
          </a:xfrm>
        </p:spPr>
        <p:txBody>
          <a:bodyPr/>
          <a:lstStyle/>
          <a:p>
            <a:r>
              <a:rPr lang="en-US" dirty="0"/>
              <a:t>Roles in PKI – Certificate Authority (CA)</a:t>
            </a:r>
          </a:p>
        </p:txBody>
      </p:sp>
      <p:sp>
        <p:nvSpPr>
          <p:cNvPr id="3" name="Content Placeholder 2">
            <a:extLst>
              <a:ext uri="{FF2B5EF4-FFF2-40B4-BE49-F238E27FC236}">
                <a16:creationId xmlns:a16="http://schemas.microsoft.com/office/drawing/2014/main" id="{C19D4470-C0C8-4F51-9AB4-AC6A05C6431C}"/>
              </a:ext>
            </a:extLst>
          </p:cNvPr>
          <p:cNvSpPr>
            <a:spLocks noGrp="1"/>
          </p:cNvSpPr>
          <p:nvPr>
            <p:ph idx="1"/>
          </p:nvPr>
        </p:nvSpPr>
        <p:spPr>
          <a:xfrm>
            <a:off x="526385" y="939568"/>
            <a:ext cx="11453094" cy="2961314"/>
          </a:xfrm>
        </p:spPr>
        <p:txBody>
          <a:bodyPr>
            <a:normAutofit/>
          </a:bodyPr>
          <a:lstStyle/>
          <a:p>
            <a:pPr marL="0" indent="0">
              <a:buNone/>
            </a:pPr>
            <a:r>
              <a:rPr lang="en-US" b="1" dirty="0"/>
              <a:t>New Certificate Requests </a:t>
            </a:r>
          </a:p>
          <a:p>
            <a:pPr marL="457200" lvl="1" indent="0">
              <a:buNone/>
            </a:pPr>
            <a:r>
              <a:rPr lang="en-US" dirty="0"/>
              <a:t>A CA processes requests from people or organizations requesting certificates (called “subscribers”)</a:t>
            </a:r>
          </a:p>
          <a:p>
            <a:pPr marL="1428750" lvl="2" indent="-514350">
              <a:buFont typeface="+mj-lt"/>
              <a:buAutoNum type="arabicPeriod"/>
            </a:pPr>
            <a:r>
              <a:rPr lang="en-US" dirty="0"/>
              <a:t>Verifies the subscriber’s information</a:t>
            </a:r>
          </a:p>
          <a:p>
            <a:pPr marL="1428750" lvl="2" indent="-514350">
              <a:buFont typeface="+mj-lt"/>
              <a:buAutoNum type="arabicPeriod"/>
            </a:pPr>
            <a:r>
              <a:rPr lang="en-US" dirty="0"/>
              <a:t>Potentially signs an end-entity certificate based on the subscriber’s information</a:t>
            </a:r>
          </a:p>
          <a:p>
            <a:pPr marL="0" indent="0">
              <a:buNone/>
            </a:pPr>
            <a:endParaRPr lang="en-US" dirty="0"/>
          </a:p>
          <a:p>
            <a:pPr marL="0" indent="0">
              <a:buNone/>
            </a:pPr>
            <a:endParaRPr lang="en-US" b="1" dirty="0"/>
          </a:p>
        </p:txBody>
      </p:sp>
      <p:pic>
        <p:nvPicPr>
          <p:cNvPr id="4" name="Picture 3">
            <a:extLst>
              <a:ext uri="{FF2B5EF4-FFF2-40B4-BE49-F238E27FC236}">
                <a16:creationId xmlns:a16="http://schemas.microsoft.com/office/drawing/2014/main" id="{DC3C3B95-C983-44D3-A23F-9DF4B00FE93A}"/>
              </a:ext>
            </a:extLst>
          </p:cNvPr>
          <p:cNvPicPr>
            <a:picLocks noChangeAspect="1"/>
          </p:cNvPicPr>
          <p:nvPr/>
        </p:nvPicPr>
        <p:blipFill>
          <a:blip r:embed="rId3"/>
          <a:stretch>
            <a:fillRect/>
          </a:stretch>
        </p:blipFill>
        <p:spPr>
          <a:xfrm>
            <a:off x="6820250" y="3179428"/>
            <a:ext cx="5201270" cy="3245904"/>
          </a:xfrm>
          <a:prstGeom prst="rect">
            <a:avLst/>
          </a:prstGeom>
        </p:spPr>
      </p:pic>
      <p:sp>
        <p:nvSpPr>
          <p:cNvPr id="5" name="Footer Placeholder 4">
            <a:extLst>
              <a:ext uri="{FF2B5EF4-FFF2-40B4-BE49-F238E27FC236}">
                <a16:creationId xmlns:a16="http://schemas.microsoft.com/office/drawing/2014/main" id="{4AF89419-B013-4362-AFCD-ADF1B34ADCA3}"/>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4CA497CF-06E6-49F7-8110-EA6390718368}"/>
              </a:ext>
            </a:extLst>
          </p:cNvPr>
          <p:cNvSpPr>
            <a:spLocks noGrp="1"/>
          </p:cNvSpPr>
          <p:nvPr>
            <p:ph type="sldNum" sz="quarter" idx="12"/>
          </p:nvPr>
        </p:nvSpPr>
        <p:spPr/>
        <p:txBody>
          <a:bodyPr/>
          <a:lstStyle/>
          <a:p>
            <a:fld id="{D94740A5-7129-4D4B-90C1-66E6CB51CD3E}" type="slidenum">
              <a:rPr lang="en-US" smtClean="0"/>
              <a:t>18</a:t>
            </a:fld>
            <a:endParaRPr lang="en-US"/>
          </a:p>
        </p:txBody>
      </p:sp>
    </p:spTree>
    <p:extLst>
      <p:ext uri="{BB962C8B-B14F-4D97-AF65-F5344CB8AC3E}">
        <p14:creationId xmlns:p14="http://schemas.microsoft.com/office/powerpoint/2010/main" val="84688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B52E3-D5E8-4060-8CC0-3357D40AF407}"/>
              </a:ext>
            </a:extLst>
          </p:cNvPr>
          <p:cNvSpPr>
            <a:spLocks noGrp="1"/>
          </p:cNvSpPr>
          <p:nvPr>
            <p:ph type="title"/>
          </p:nvPr>
        </p:nvSpPr>
        <p:spPr>
          <a:xfrm>
            <a:off x="0" y="0"/>
            <a:ext cx="10515600" cy="1325563"/>
          </a:xfrm>
        </p:spPr>
        <p:txBody>
          <a:bodyPr/>
          <a:lstStyle/>
          <a:p>
            <a:r>
              <a:rPr lang="en-US" dirty="0"/>
              <a:t>Registration Authority (RA)</a:t>
            </a:r>
          </a:p>
        </p:txBody>
      </p:sp>
      <p:sp>
        <p:nvSpPr>
          <p:cNvPr id="3" name="Content Placeholder 2">
            <a:extLst>
              <a:ext uri="{FF2B5EF4-FFF2-40B4-BE49-F238E27FC236}">
                <a16:creationId xmlns:a16="http://schemas.microsoft.com/office/drawing/2014/main" id="{BA99DF12-BEEC-4E84-95BD-EB247B18D8D1}"/>
              </a:ext>
            </a:extLst>
          </p:cNvPr>
          <p:cNvSpPr>
            <a:spLocks noGrp="1"/>
          </p:cNvSpPr>
          <p:nvPr>
            <p:ph idx="1"/>
          </p:nvPr>
        </p:nvSpPr>
        <p:spPr>
          <a:xfrm>
            <a:off x="702398" y="1325563"/>
            <a:ext cx="10876984" cy="4351338"/>
          </a:xfrm>
        </p:spPr>
        <p:txBody>
          <a:bodyPr/>
          <a:lstStyle/>
          <a:p>
            <a:pPr marL="0" indent="0">
              <a:buNone/>
            </a:pPr>
            <a:r>
              <a:rPr lang="en-US" dirty="0"/>
              <a:t>When a user needs a new certificate, the user makes a request to the RA</a:t>
            </a:r>
          </a:p>
          <a:p>
            <a:pPr marL="0" indent="0">
              <a:buNone/>
            </a:pPr>
            <a:r>
              <a:rPr lang="en-US" dirty="0"/>
              <a:t>RA serves as a broker between the user and the CA, and performs certain certification registration tasks</a:t>
            </a:r>
          </a:p>
          <a:p>
            <a:pPr lvl="1"/>
            <a:r>
              <a:rPr lang="en-US" dirty="0"/>
              <a:t>Performs the certificate life-cycle management functions </a:t>
            </a:r>
          </a:p>
          <a:p>
            <a:pPr lvl="1"/>
            <a:r>
              <a:rPr lang="en-US" dirty="0"/>
              <a:t>Establishes and confirms the identity of the individual</a:t>
            </a:r>
          </a:p>
          <a:p>
            <a:pPr lvl="2"/>
            <a:r>
              <a:rPr lang="en-US" dirty="0"/>
              <a:t>The RA verifies all the necessary identification information before allowing a request to go to the CA</a:t>
            </a:r>
          </a:p>
          <a:p>
            <a:pPr lvl="1"/>
            <a:r>
              <a:rPr lang="en-US" dirty="0"/>
              <a:t>Initiates the certification process with the CA for the end user</a:t>
            </a:r>
          </a:p>
          <a:p>
            <a:pPr marL="0" indent="0">
              <a:buNone/>
            </a:pPr>
            <a:endParaRPr lang="en-US" dirty="0"/>
          </a:p>
          <a:p>
            <a:pPr marL="0" indent="0">
              <a:buNone/>
            </a:pPr>
            <a:r>
              <a:rPr lang="en-US" dirty="0"/>
              <a:t>RA cannot issue certificates</a:t>
            </a:r>
          </a:p>
        </p:txBody>
      </p:sp>
      <p:sp>
        <p:nvSpPr>
          <p:cNvPr id="4" name="Footer Placeholder 3">
            <a:extLst>
              <a:ext uri="{FF2B5EF4-FFF2-40B4-BE49-F238E27FC236}">
                <a16:creationId xmlns:a16="http://schemas.microsoft.com/office/drawing/2014/main" id="{003C13BF-6245-40AA-9889-F75F4CB95020}"/>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8CEF4BE1-76AD-4B30-9AC5-0ABD8B41E88D}"/>
              </a:ext>
            </a:extLst>
          </p:cNvPr>
          <p:cNvSpPr>
            <a:spLocks noGrp="1"/>
          </p:cNvSpPr>
          <p:nvPr>
            <p:ph type="sldNum" sz="quarter" idx="12"/>
          </p:nvPr>
        </p:nvSpPr>
        <p:spPr/>
        <p:txBody>
          <a:bodyPr/>
          <a:lstStyle/>
          <a:p>
            <a:fld id="{D94740A5-7129-4D4B-90C1-66E6CB51CD3E}" type="slidenum">
              <a:rPr lang="en-US" smtClean="0"/>
              <a:t>19</a:t>
            </a:fld>
            <a:endParaRPr lang="en-US"/>
          </a:p>
        </p:txBody>
      </p:sp>
    </p:spTree>
    <p:extLst>
      <p:ext uri="{BB962C8B-B14F-4D97-AF65-F5344CB8AC3E}">
        <p14:creationId xmlns:p14="http://schemas.microsoft.com/office/powerpoint/2010/main" val="287670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7B1AA-858F-432A-897E-B36F3797D198}"/>
              </a:ext>
            </a:extLst>
          </p:cNvPr>
          <p:cNvSpPr>
            <a:spLocks noGrp="1"/>
          </p:cNvSpPr>
          <p:nvPr>
            <p:ph type="title"/>
          </p:nvPr>
        </p:nvSpPr>
        <p:spPr>
          <a:xfrm>
            <a:off x="0" y="0"/>
            <a:ext cx="10515600" cy="1325563"/>
          </a:xfrm>
        </p:spPr>
        <p:txBody>
          <a:bodyPr/>
          <a:lstStyle/>
          <a:p>
            <a:r>
              <a:rPr lang="en-US" dirty="0"/>
              <a:t>Agenda</a:t>
            </a:r>
          </a:p>
        </p:txBody>
      </p:sp>
      <p:sp>
        <p:nvSpPr>
          <p:cNvPr id="3" name="Content Placeholder 2">
            <a:extLst>
              <a:ext uri="{FF2B5EF4-FFF2-40B4-BE49-F238E27FC236}">
                <a16:creationId xmlns:a16="http://schemas.microsoft.com/office/drawing/2014/main" id="{14312A10-95CE-4DB3-A4CE-557BD5F2E1A0}"/>
              </a:ext>
            </a:extLst>
          </p:cNvPr>
          <p:cNvSpPr>
            <a:spLocks noGrp="1"/>
          </p:cNvSpPr>
          <p:nvPr>
            <p:ph idx="1"/>
          </p:nvPr>
        </p:nvSpPr>
        <p:spPr>
          <a:xfrm>
            <a:off x="838200" y="1409166"/>
            <a:ext cx="10515600" cy="4351338"/>
          </a:xfrm>
        </p:spPr>
        <p:txBody>
          <a:bodyPr>
            <a:normAutofit/>
          </a:bodyPr>
          <a:lstStyle/>
          <a:p>
            <a:r>
              <a:rPr lang="en-US" dirty="0"/>
              <a:t>Digital Certificates</a:t>
            </a:r>
          </a:p>
          <a:p>
            <a:r>
              <a:rPr lang="en-US" dirty="0"/>
              <a:t>Public Key Infrastructure</a:t>
            </a:r>
          </a:p>
          <a:p>
            <a:r>
              <a:rPr lang="en-US" dirty="0"/>
              <a:t>Types of Networks</a:t>
            </a:r>
          </a:p>
          <a:p>
            <a:r>
              <a:rPr lang="en-US" dirty="0"/>
              <a:t>OSI Model</a:t>
            </a:r>
          </a:p>
          <a:p>
            <a:r>
              <a:rPr lang="en-US" dirty="0"/>
              <a:t>Layer 1 Network Devices</a:t>
            </a:r>
          </a:p>
          <a:p>
            <a:r>
              <a:rPr lang="en-US" dirty="0"/>
              <a:t>Layer 2 Network Devices</a:t>
            </a:r>
          </a:p>
          <a:p>
            <a:r>
              <a:rPr lang="en-US" dirty="0"/>
              <a:t>Layer 3 Network Devices </a:t>
            </a:r>
          </a:p>
          <a:p>
            <a:r>
              <a:rPr lang="en-US" dirty="0"/>
              <a:t>Layer 3 – 7 Network Devices</a:t>
            </a:r>
          </a:p>
          <a:p>
            <a:endParaRPr lang="en-US" dirty="0"/>
          </a:p>
        </p:txBody>
      </p:sp>
      <p:sp>
        <p:nvSpPr>
          <p:cNvPr id="4" name="Footer Placeholder 3">
            <a:extLst>
              <a:ext uri="{FF2B5EF4-FFF2-40B4-BE49-F238E27FC236}">
                <a16:creationId xmlns:a16="http://schemas.microsoft.com/office/drawing/2014/main" id="{FB7C9277-7E74-4FB3-ADF4-A68DDE45AF60}"/>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935554E0-DB9F-483B-8833-16916F9E3E8A}"/>
              </a:ext>
            </a:extLst>
          </p:cNvPr>
          <p:cNvSpPr>
            <a:spLocks noGrp="1"/>
          </p:cNvSpPr>
          <p:nvPr>
            <p:ph type="sldNum" sz="quarter" idx="12"/>
          </p:nvPr>
        </p:nvSpPr>
        <p:spPr/>
        <p:txBody>
          <a:bodyPr/>
          <a:lstStyle/>
          <a:p>
            <a:fld id="{D94740A5-7129-4D4B-90C1-66E6CB51CD3E}" type="slidenum">
              <a:rPr lang="en-US" smtClean="0"/>
              <a:t>2</a:t>
            </a:fld>
            <a:endParaRPr lang="en-US"/>
          </a:p>
        </p:txBody>
      </p:sp>
    </p:spTree>
    <p:extLst>
      <p:ext uri="{BB962C8B-B14F-4D97-AF65-F5344CB8AC3E}">
        <p14:creationId xmlns:p14="http://schemas.microsoft.com/office/powerpoint/2010/main" val="405811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E7E4-6511-4F5E-8B1A-78E8C9464A10}"/>
              </a:ext>
            </a:extLst>
          </p:cNvPr>
          <p:cNvSpPr>
            <a:spLocks noGrp="1"/>
          </p:cNvSpPr>
          <p:nvPr>
            <p:ph type="title"/>
          </p:nvPr>
        </p:nvSpPr>
        <p:spPr>
          <a:xfrm>
            <a:off x="0" y="0"/>
            <a:ext cx="10515600" cy="1325563"/>
          </a:xfrm>
        </p:spPr>
        <p:txBody>
          <a:bodyPr/>
          <a:lstStyle/>
          <a:p>
            <a:r>
              <a:rPr lang="en-US" dirty="0"/>
              <a:t>PKI Steps</a:t>
            </a:r>
          </a:p>
        </p:txBody>
      </p:sp>
      <p:sp>
        <p:nvSpPr>
          <p:cNvPr id="3" name="Content Placeholder 2">
            <a:extLst>
              <a:ext uri="{FF2B5EF4-FFF2-40B4-BE49-F238E27FC236}">
                <a16:creationId xmlns:a16="http://schemas.microsoft.com/office/drawing/2014/main" id="{574C6DA7-AB50-4F89-986D-3A1BE224A13B}"/>
              </a:ext>
            </a:extLst>
          </p:cNvPr>
          <p:cNvSpPr>
            <a:spLocks noGrp="1"/>
          </p:cNvSpPr>
          <p:nvPr>
            <p:ph idx="1"/>
          </p:nvPr>
        </p:nvSpPr>
        <p:spPr>
          <a:xfrm>
            <a:off x="425976" y="1325563"/>
            <a:ext cx="6612387" cy="4903026"/>
          </a:xfrm>
        </p:spPr>
        <p:txBody>
          <a:bodyPr>
            <a:normAutofit fontScale="77500" lnSpcReduction="20000"/>
          </a:bodyPr>
          <a:lstStyle/>
          <a:p>
            <a:pPr marL="0" indent="0">
              <a:buNone/>
            </a:pPr>
            <a:r>
              <a:rPr lang="en-US" dirty="0"/>
              <a:t>Suppose: John needs to obtain a digital certificate to participate in PKI</a:t>
            </a:r>
          </a:p>
          <a:p>
            <a:pPr marL="514350" indent="-514350">
              <a:buFont typeface="+mj-lt"/>
              <a:buAutoNum type="arabicPeriod"/>
            </a:pPr>
            <a:r>
              <a:rPr lang="en-US" dirty="0"/>
              <a:t>John requests a digital certificate from a RA</a:t>
            </a:r>
          </a:p>
          <a:p>
            <a:pPr marL="514350" indent="-514350">
              <a:buFont typeface="+mj-lt"/>
              <a:buAutoNum type="arabicPeriod"/>
            </a:pPr>
            <a:r>
              <a:rPr lang="en-US" dirty="0"/>
              <a:t>The RA requests John’s identification information</a:t>
            </a:r>
          </a:p>
          <a:p>
            <a:pPr lvl="1"/>
            <a:r>
              <a:rPr lang="en-US" dirty="0"/>
              <a:t>E.g. driver’s license, address, phone number, email, …</a:t>
            </a:r>
          </a:p>
          <a:p>
            <a:pPr marL="514350" indent="-514350">
              <a:buFont typeface="+mj-lt"/>
              <a:buAutoNum type="arabicPeriod"/>
            </a:pPr>
            <a:r>
              <a:rPr lang="en-US" dirty="0"/>
              <a:t>RA receives John’s information, verifies it, and sends his certificate request to CA</a:t>
            </a:r>
          </a:p>
          <a:p>
            <a:pPr marL="514350" indent="-514350">
              <a:buFont typeface="+mj-lt"/>
              <a:buAutoNum type="arabicPeriod"/>
            </a:pPr>
            <a:r>
              <a:rPr lang="en-US" dirty="0"/>
              <a:t>CA creates a certificate with John’s public key and embedded identity information</a:t>
            </a:r>
          </a:p>
          <a:p>
            <a:pPr lvl="1"/>
            <a:r>
              <a:rPr lang="en-US" dirty="0"/>
              <a:t>Private/Public key pair is generated on John’s machine or by the CA (depends on system configuration)</a:t>
            </a:r>
          </a:p>
          <a:p>
            <a:pPr lvl="2"/>
            <a:r>
              <a:rPr lang="en-US" dirty="0"/>
              <a:t>Usually – user generates this pair and sends his public key in as part of registration process</a:t>
            </a:r>
          </a:p>
          <a:p>
            <a:pPr lvl="2"/>
            <a:r>
              <a:rPr lang="en-US" dirty="0"/>
              <a:t>If CA creates key pair, John’s private key needs to be sent to him via secure means</a:t>
            </a:r>
          </a:p>
          <a:p>
            <a:pPr lvl="2"/>
            <a:endParaRPr lang="en-US" dirty="0"/>
          </a:p>
          <a:p>
            <a:pPr marL="0" indent="0">
              <a:buNone/>
            </a:pPr>
            <a:r>
              <a:rPr lang="en-US" dirty="0"/>
              <a:t>Now John is registered and is able to participate in PKI</a:t>
            </a:r>
          </a:p>
          <a:p>
            <a:pPr marL="0" indent="0">
              <a:buNone/>
            </a:pPr>
            <a:endParaRPr lang="en-US" dirty="0"/>
          </a:p>
          <a:p>
            <a:pPr marL="914400" lvl="2" indent="0">
              <a:buNone/>
            </a:pPr>
            <a:endParaRPr lang="en-US" dirty="0"/>
          </a:p>
        </p:txBody>
      </p:sp>
      <p:grpSp>
        <p:nvGrpSpPr>
          <p:cNvPr id="4" name="Group 3">
            <a:extLst>
              <a:ext uri="{FF2B5EF4-FFF2-40B4-BE49-F238E27FC236}">
                <a16:creationId xmlns:a16="http://schemas.microsoft.com/office/drawing/2014/main" id="{8AE03AD3-1EAB-40E4-863A-2ACB32C3A0B5}"/>
              </a:ext>
            </a:extLst>
          </p:cNvPr>
          <p:cNvGrpSpPr/>
          <p:nvPr/>
        </p:nvGrpSpPr>
        <p:grpSpPr>
          <a:xfrm>
            <a:off x="7302673" y="1169998"/>
            <a:ext cx="4574040" cy="3422606"/>
            <a:chOff x="683760" y="3091077"/>
            <a:chExt cx="4574040" cy="3422606"/>
          </a:xfrm>
        </p:grpSpPr>
        <p:pic>
          <p:nvPicPr>
            <p:cNvPr id="5" name="Picture 4">
              <a:extLst>
                <a:ext uri="{FF2B5EF4-FFF2-40B4-BE49-F238E27FC236}">
                  <a16:creationId xmlns:a16="http://schemas.microsoft.com/office/drawing/2014/main" id="{CC6E6AAE-6B24-4086-9FB3-050A362DA527}"/>
                </a:ext>
              </a:extLst>
            </p:cNvPr>
            <p:cNvPicPr>
              <a:picLocks noChangeAspect="1"/>
            </p:cNvPicPr>
            <p:nvPr/>
          </p:nvPicPr>
          <p:blipFill>
            <a:blip r:embed="rId2"/>
            <a:stretch>
              <a:fillRect/>
            </a:stretch>
          </p:blipFill>
          <p:spPr>
            <a:xfrm>
              <a:off x="683760" y="3091077"/>
              <a:ext cx="4574040" cy="3422606"/>
            </a:xfrm>
            <a:prstGeom prst="rect">
              <a:avLst/>
            </a:prstGeom>
          </p:spPr>
        </p:pic>
        <p:sp>
          <p:nvSpPr>
            <p:cNvPr id="6" name="Rectangle 5">
              <a:extLst>
                <a:ext uri="{FF2B5EF4-FFF2-40B4-BE49-F238E27FC236}">
                  <a16:creationId xmlns:a16="http://schemas.microsoft.com/office/drawing/2014/main" id="{28DF6023-232B-4889-AF6C-AC05AE5D887B}"/>
                </a:ext>
              </a:extLst>
            </p:cNvPr>
            <p:cNvSpPr/>
            <p:nvPr/>
          </p:nvSpPr>
          <p:spPr>
            <a:xfrm>
              <a:off x="931375" y="5788404"/>
              <a:ext cx="1065206" cy="562670"/>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Certificate Authority</a:t>
              </a:r>
            </a:p>
          </p:txBody>
        </p:sp>
      </p:grpSp>
      <p:sp>
        <p:nvSpPr>
          <p:cNvPr id="7" name="TextBox 6">
            <a:extLst>
              <a:ext uri="{FF2B5EF4-FFF2-40B4-BE49-F238E27FC236}">
                <a16:creationId xmlns:a16="http://schemas.microsoft.com/office/drawing/2014/main" id="{81736B13-9C7E-4D03-83DF-1026E7767692}"/>
              </a:ext>
            </a:extLst>
          </p:cNvPr>
          <p:cNvSpPr txBox="1"/>
          <p:nvPr/>
        </p:nvSpPr>
        <p:spPr>
          <a:xfrm>
            <a:off x="7663627" y="4779122"/>
            <a:ext cx="4005459" cy="400110"/>
          </a:xfrm>
          <a:prstGeom prst="rect">
            <a:avLst/>
          </a:prstGeom>
          <a:noFill/>
        </p:spPr>
        <p:txBody>
          <a:bodyPr wrap="square" rtlCol="0">
            <a:spAutoFit/>
          </a:bodyPr>
          <a:lstStyle/>
          <a:p>
            <a:pPr algn="ctr"/>
            <a:r>
              <a:rPr lang="en-US" sz="2000" i="1" dirty="0"/>
              <a:t>Token, Credential = Public Key</a:t>
            </a:r>
          </a:p>
        </p:txBody>
      </p:sp>
      <p:sp>
        <p:nvSpPr>
          <p:cNvPr id="8" name="Footer Placeholder 7">
            <a:extLst>
              <a:ext uri="{FF2B5EF4-FFF2-40B4-BE49-F238E27FC236}">
                <a16:creationId xmlns:a16="http://schemas.microsoft.com/office/drawing/2014/main" id="{1D989C9D-E43E-4D71-BCFA-EF70E7D2B4B3}"/>
              </a:ext>
            </a:extLst>
          </p:cNvPr>
          <p:cNvSpPr>
            <a:spLocks noGrp="1"/>
          </p:cNvSpPr>
          <p:nvPr>
            <p:ph type="ftr" sz="quarter" idx="11"/>
          </p:nvPr>
        </p:nvSpPr>
        <p:spPr/>
        <p:txBody>
          <a:bodyPr/>
          <a:lstStyle/>
          <a:p>
            <a:r>
              <a:rPr lang="en-US"/>
              <a:t>MIS 5214</a:t>
            </a:r>
          </a:p>
        </p:txBody>
      </p:sp>
      <p:sp>
        <p:nvSpPr>
          <p:cNvPr id="9" name="Slide Number Placeholder 8">
            <a:extLst>
              <a:ext uri="{FF2B5EF4-FFF2-40B4-BE49-F238E27FC236}">
                <a16:creationId xmlns:a16="http://schemas.microsoft.com/office/drawing/2014/main" id="{BAFC8925-9E89-4504-A8E5-5B5FE3620D83}"/>
              </a:ext>
            </a:extLst>
          </p:cNvPr>
          <p:cNvSpPr>
            <a:spLocks noGrp="1"/>
          </p:cNvSpPr>
          <p:nvPr>
            <p:ph type="sldNum" sz="quarter" idx="12"/>
          </p:nvPr>
        </p:nvSpPr>
        <p:spPr/>
        <p:txBody>
          <a:bodyPr/>
          <a:lstStyle/>
          <a:p>
            <a:fld id="{D94740A5-7129-4D4B-90C1-66E6CB51CD3E}" type="slidenum">
              <a:rPr lang="en-US" smtClean="0"/>
              <a:t>20</a:t>
            </a:fld>
            <a:endParaRPr lang="en-US"/>
          </a:p>
        </p:txBody>
      </p:sp>
    </p:spTree>
    <p:extLst>
      <p:ext uri="{BB962C8B-B14F-4D97-AF65-F5344CB8AC3E}">
        <p14:creationId xmlns:p14="http://schemas.microsoft.com/office/powerpoint/2010/main" val="132667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3A998-0292-4BDF-A1A0-962C2A9F3F6E}"/>
              </a:ext>
            </a:extLst>
          </p:cNvPr>
          <p:cNvSpPr>
            <a:spLocks noGrp="1"/>
          </p:cNvSpPr>
          <p:nvPr>
            <p:ph type="title"/>
          </p:nvPr>
        </p:nvSpPr>
        <p:spPr>
          <a:xfrm>
            <a:off x="0" y="0"/>
            <a:ext cx="10515600" cy="1325563"/>
          </a:xfrm>
        </p:spPr>
        <p:txBody>
          <a:bodyPr/>
          <a:lstStyle/>
          <a:p>
            <a:r>
              <a:rPr lang="en-US" dirty="0"/>
              <a:t>PKI Steps</a:t>
            </a:r>
          </a:p>
        </p:txBody>
      </p:sp>
      <p:sp>
        <p:nvSpPr>
          <p:cNvPr id="3" name="Content Placeholder 2">
            <a:extLst>
              <a:ext uri="{FF2B5EF4-FFF2-40B4-BE49-F238E27FC236}">
                <a16:creationId xmlns:a16="http://schemas.microsoft.com/office/drawing/2014/main" id="{3F817A7F-7CF5-4D8F-A536-869F0F5CF9C7}"/>
              </a:ext>
            </a:extLst>
          </p:cNvPr>
          <p:cNvSpPr>
            <a:spLocks noGrp="1"/>
          </p:cNvSpPr>
          <p:nvPr>
            <p:ph idx="1"/>
          </p:nvPr>
        </p:nvSpPr>
        <p:spPr>
          <a:xfrm>
            <a:off x="593757" y="1253330"/>
            <a:ext cx="7346132" cy="4703849"/>
          </a:xfrm>
        </p:spPr>
        <p:txBody>
          <a:bodyPr>
            <a:normAutofit fontScale="77500" lnSpcReduction="20000"/>
          </a:bodyPr>
          <a:lstStyle/>
          <a:p>
            <a:pPr marL="0" indent="0">
              <a:buNone/>
            </a:pPr>
            <a:r>
              <a:rPr lang="en-US" dirty="0"/>
              <a:t>John and Diane decide to communicate securely using PKI…</a:t>
            </a:r>
          </a:p>
          <a:p>
            <a:pPr marL="514350" indent="-514350">
              <a:buFont typeface="+mj-lt"/>
              <a:buAutoNum type="arabicPeriod"/>
            </a:pPr>
            <a:r>
              <a:rPr lang="en-US" dirty="0"/>
              <a:t>John requests Diane’s public key form a public directory</a:t>
            </a:r>
          </a:p>
          <a:p>
            <a:pPr marL="514350" indent="-514350">
              <a:buFont typeface="+mj-lt"/>
              <a:buAutoNum type="arabicPeriod"/>
            </a:pPr>
            <a:r>
              <a:rPr lang="en-US" dirty="0"/>
              <a:t>The directory (a.k.a. repository) sends Diane’s digital certificate</a:t>
            </a:r>
          </a:p>
          <a:p>
            <a:pPr marL="514350" indent="-514350">
              <a:buFont typeface="+mj-lt"/>
              <a:buAutoNum type="arabicPeriod"/>
            </a:pPr>
            <a:r>
              <a:rPr lang="en-US" dirty="0"/>
              <a:t>John verifies the digital certificate… </a:t>
            </a:r>
          </a:p>
          <a:p>
            <a:pPr lvl="1"/>
            <a:r>
              <a:rPr lang="en-US" dirty="0"/>
              <a:t>extracts her public key, uses the public key to encrypt a session key that will be used to encrypt their messages</a:t>
            </a:r>
          </a:p>
          <a:p>
            <a:pPr lvl="1"/>
            <a:r>
              <a:rPr lang="en-US" dirty="0"/>
              <a:t>John sends the encrypted session key to Diane</a:t>
            </a:r>
          </a:p>
          <a:p>
            <a:pPr lvl="1"/>
            <a:r>
              <a:rPr lang="en-US" dirty="0"/>
              <a:t>John also sends his certificate, containing his public key to Diane</a:t>
            </a:r>
          </a:p>
          <a:p>
            <a:pPr marL="514350" indent="-514350">
              <a:buFont typeface="+mj-lt"/>
              <a:buAutoNum type="arabicPeriod"/>
            </a:pPr>
            <a:r>
              <a:rPr lang="en-US" dirty="0"/>
              <a:t>Diane browser receives John’s certificate, </a:t>
            </a:r>
            <a:r>
              <a:rPr lang="en-US" b="1" u="sng" dirty="0"/>
              <a:t>looks to see if it trusts the CA </a:t>
            </a:r>
            <a:r>
              <a:rPr lang="en-US" dirty="0"/>
              <a:t>that digitally signed the certificate</a:t>
            </a:r>
          </a:p>
          <a:p>
            <a:pPr lvl="1"/>
            <a:r>
              <a:rPr lang="en-US" dirty="0"/>
              <a:t>Diane’s browser trusts this CA</a:t>
            </a:r>
          </a:p>
          <a:p>
            <a:pPr lvl="1"/>
            <a:r>
              <a:rPr lang="en-US" dirty="0"/>
              <a:t>After verifying the certificate, both John and Diane can communicate using encryption</a:t>
            </a:r>
          </a:p>
        </p:txBody>
      </p:sp>
      <p:pic>
        <p:nvPicPr>
          <p:cNvPr id="4" name="Picture 3">
            <a:extLst>
              <a:ext uri="{FF2B5EF4-FFF2-40B4-BE49-F238E27FC236}">
                <a16:creationId xmlns:a16="http://schemas.microsoft.com/office/drawing/2014/main" id="{998EF39A-5C28-4B07-9606-11D84E7F758B}"/>
              </a:ext>
            </a:extLst>
          </p:cNvPr>
          <p:cNvPicPr>
            <a:picLocks noChangeAspect="1"/>
          </p:cNvPicPr>
          <p:nvPr/>
        </p:nvPicPr>
        <p:blipFill>
          <a:blip r:embed="rId2"/>
          <a:stretch>
            <a:fillRect/>
          </a:stretch>
        </p:blipFill>
        <p:spPr>
          <a:xfrm>
            <a:off x="7823658" y="1034159"/>
            <a:ext cx="4203916" cy="2870348"/>
          </a:xfrm>
          <a:prstGeom prst="rect">
            <a:avLst/>
          </a:prstGeom>
        </p:spPr>
      </p:pic>
      <p:sp>
        <p:nvSpPr>
          <p:cNvPr id="5" name="Footer Placeholder 4">
            <a:extLst>
              <a:ext uri="{FF2B5EF4-FFF2-40B4-BE49-F238E27FC236}">
                <a16:creationId xmlns:a16="http://schemas.microsoft.com/office/drawing/2014/main" id="{0D9855B2-3BB4-4A91-8BA3-6B06B0659B17}"/>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64A33AAC-89F3-4F87-9D0A-E165AFB13828}"/>
              </a:ext>
            </a:extLst>
          </p:cNvPr>
          <p:cNvSpPr>
            <a:spLocks noGrp="1"/>
          </p:cNvSpPr>
          <p:nvPr>
            <p:ph type="sldNum" sz="quarter" idx="12"/>
          </p:nvPr>
        </p:nvSpPr>
        <p:spPr/>
        <p:txBody>
          <a:bodyPr/>
          <a:lstStyle/>
          <a:p>
            <a:fld id="{D94740A5-7129-4D4B-90C1-66E6CB51CD3E}" type="slidenum">
              <a:rPr lang="en-US" smtClean="0"/>
              <a:t>21</a:t>
            </a:fld>
            <a:endParaRPr lang="en-US"/>
          </a:p>
        </p:txBody>
      </p:sp>
    </p:spTree>
    <p:extLst>
      <p:ext uri="{BB962C8B-B14F-4D97-AF65-F5344CB8AC3E}">
        <p14:creationId xmlns:p14="http://schemas.microsoft.com/office/powerpoint/2010/main" val="336975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8A017D-C8D9-4D4A-8F75-E1C5D6DE7F32}"/>
              </a:ext>
            </a:extLst>
          </p:cNvPr>
          <p:cNvPicPr>
            <a:picLocks noChangeAspect="1"/>
          </p:cNvPicPr>
          <p:nvPr/>
        </p:nvPicPr>
        <p:blipFill>
          <a:blip r:embed="rId3"/>
          <a:stretch>
            <a:fillRect/>
          </a:stretch>
        </p:blipFill>
        <p:spPr>
          <a:xfrm>
            <a:off x="6666050" y="3429000"/>
            <a:ext cx="5293476" cy="3308423"/>
          </a:xfrm>
          <a:prstGeom prst="rect">
            <a:avLst/>
          </a:prstGeom>
        </p:spPr>
      </p:pic>
      <p:sp>
        <p:nvSpPr>
          <p:cNvPr id="2" name="Title 1">
            <a:extLst>
              <a:ext uri="{FF2B5EF4-FFF2-40B4-BE49-F238E27FC236}">
                <a16:creationId xmlns:a16="http://schemas.microsoft.com/office/drawing/2014/main" id="{8D46ED0B-7281-4C1A-B03A-EAF1CEFF2B45}"/>
              </a:ext>
            </a:extLst>
          </p:cNvPr>
          <p:cNvSpPr>
            <a:spLocks noGrp="1"/>
          </p:cNvSpPr>
          <p:nvPr>
            <p:ph type="title"/>
          </p:nvPr>
        </p:nvSpPr>
        <p:spPr>
          <a:xfrm>
            <a:off x="0" y="0"/>
            <a:ext cx="10515600" cy="1394847"/>
          </a:xfrm>
        </p:spPr>
        <p:txBody>
          <a:bodyPr>
            <a:normAutofit/>
          </a:bodyPr>
          <a:lstStyle/>
          <a:p>
            <a:r>
              <a:rPr lang="en-US" sz="4000" dirty="0"/>
              <a:t>Types of certificates: Chain of trust</a:t>
            </a:r>
          </a:p>
        </p:txBody>
      </p:sp>
      <p:sp>
        <p:nvSpPr>
          <p:cNvPr id="3" name="Content Placeholder 2">
            <a:extLst>
              <a:ext uri="{FF2B5EF4-FFF2-40B4-BE49-F238E27FC236}">
                <a16:creationId xmlns:a16="http://schemas.microsoft.com/office/drawing/2014/main" id="{B0FF91EC-E5F9-4D3D-99DF-85DF3B5DD220}"/>
              </a:ext>
            </a:extLst>
          </p:cNvPr>
          <p:cNvSpPr>
            <a:spLocks noGrp="1"/>
          </p:cNvSpPr>
          <p:nvPr>
            <p:ph idx="1"/>
          </p:nvPr>
        </p:nvSpPr>
        <p:spPr>
          <a:xfrm>
            <a:off x="99010" y="1487126"/>
            <a:ext cx="10688782" cy="4351338"/>
          </a:xfrm>
        </p:spPr>
        <p:txBody>
          <a:bodyPr>
            <a:normAutofit fontScale="92500" lnSpcReduction="10000"/>
          </a:bodyPr>
          <a:lstStyle/>
          <a:p>
            <a:r>
              <a:rPr lang="en-US" b="1" dirty="0"/>
              <a:t>Root certificate</a:t>
            </a:r>
          </a:p>
          <a:p>
            <a:pPr lvl="1"/>
            <a:r>
              <a:rPr lang="en-US" dirty="0"/>
              <a:t>Self-signed certificate used to sign other certificates</a:t>
            </a:r>
          </a:p>
          <a:p>
            <a:r>
              <a:rPr lang="en-US" b="1" dirty="0"/>
              <a:t>Intermediate certificate </a:t>
            </a:r>
          </a:p>
          <a:p>
            <a:pPr lvl="1"/>
            <a:r>
              <a:rPr lang="en-US" dirty="0"/>
              <a:t>A certificate used to sign other certificates. </a:t>
            </a:r>
          </a:p>
          <a:p>
            <a:pPr lvl="1"/>
            <a:r>
              <a:rPr lang="en-US" dirty="0"/>
              <a:t>Must be signed by either a root certificate or another intermediate certificate</a:t>
            </a:r>
          </a:p>
          <a:p>
            <a:r>
              <a:rPr lang="en-US" b="1" dirty="0"/>
              <a:t>End-entity (“leaf”) certificate</a:t>
            </a:r>
          </a:p>
          <a:p>
            <a:pPr lvl="1"/>
            <a:r>
              <a:rPr lang="en-US" dirty="0"/>
              <a:t>Cannot be used to sign other certificates</a:t>
            </a:r>
          </a:p>
          <a:p>
            <a:pPr lvl="1"/>
            <a:r>
              <a:rPr lang="en-US" dirty="0"/>
              <a:t>Include:</a:t>
            </a:r>
          </a:p>
          <a:p>
            <a:pPr lvl="2"/>
            <a:r>
              <a:rPr lang="en-US" dirty="0"/>
              <a:t>TLS/SSL server and client certificates</a:t>
            </a:r>
          </a:p>
          <a:p>
            <a:pPr lvl="2"/>
            <a:r>
              <a:rPr lang="en-US" dirty="0"/>
              <a:t>Email certificates</a:t>
            </a:r>
          </a:p>
          <a:p>
            <a:pPr lvl="2"/>
            <a:r>
              <a:rPr lang="en-US" dirty="0"/>
              <a:t>Code signing certificates</a:t>
            </a:r>
          </a:p>
          <a:p>
            <a:pPr lvl="2"/>
            <a:r>
              <a:rPr lang="en-US" dirty="0"/>
              <a:t>Qualified certificates</a:t>
            </a:r>
          </a:p>
        </p:txBody>
      </p:sp>
      <p:sp>
        <p:nvSpPr>
          <p:cNvPr id="5" name="TextBox 4">
            <a:extLst>
              <a:ext uri="{FF2B5EF4-FFF2-40B4-BE49-F238E27FC236}">
                <a16:creationId xmlns:a16="http://schemas.microsoft.com/office/drawing/2014/main" id="{BACB9741-3233-438C-B234-BBFFF024F185}"/>
              </a:ext>
            </a:extLst>
          </p:cNvPr>
          <p:cNvSpPr txBox="1"/>
          <p:nvPr/>
        </p:nvSpPr>
        <p:spPr>
          <a:xfrm>
            <a:off x="7810150" y="170989"/>
            <a:ext cx="4211274" cy="2862322"/>
          </a:xfrm>
          <a:prstGeom prst="rect">
            <a:avLst/>
          </a:prstGeom>
          <a:noFill/>
        </p:spPr>
        <p:txBody>
          <a:bodyPr wrap="square" rtlCol="0">
            <a:spAutoFit/>
          </a:bodyPr>
          <a:lstStyle/>
          <a:p>
            <a:r>
              <a:rPr lang="en-US" dirty="0"/>
              <a:t>A PKI is often set up with multiple levels of CAs, for practical reasons:</a:t>
            </a:r>
          </a:p>
          <a:p>
            <a:pPr marL="285750" indent="-285750">
              <a:buFont typeface="Arial" panose="020B0604020202020204" pitchFamily="34" charset="0"/>
              <a:buChar char="•"/>
            </a:pPr>
            <a:r>
              <a:rPr lang="en-US" dirty="0"/>
              <a:t>There is a top-level CA, called the root, which issues certificates on the keys of lower-level CAs, which in turn certify the user keys </a:t>
            </a:r>
          </a:p>
          <a:p>
            <a:pPr marL="285750" indent="-285750">
              <a:buFont typeface="Arial" panose="020B0604020202020204" pitchFamily="34" charset="0"/>
              <a:buChar char="•"/>
            </a:pPr>
            <a:r>
              <a:rPr lang="en-US" dirty="0"/>
              <a:t>The system of identity validation still behaves in the same way, but now Diane has to check two certificates to verify John’s key</a:t>
            </a:r>
          </a:p>
        </p:txBody>
      </p:sp>
      <p:sp>
        <p:nvSpPr>
          <p:cNvPr id="6" name="Footer Placeholder 5">
            <a:extLst>
              <a:ext uri="{FF2B5EF4-FFF2-40B4-BE49-F238E27FC236}">
                <a16:creationId xmlns:a16="http://schemas.microsoft.com/office/drawing/2014/main" id="{715E071F-FEB0-41F9-AB0C-660F40609946}"/>
              </a:ext>
            </a:extLst>
          </p:cNvPr>
          <p:cNvSpPr>
            <a:spLocks noGrp="1"/>
          </p:cNvSpPr>
          <p:nvPr>
            <p:ph type="ftr" sz="quarter" idx="11"/>
          </p:nvPr>
        </p:nvSpPr>
        <p:spPr/>
        <p:txBody>
          <a:bodyPr/>
          <a:lstStyle/>
          <a:p>
            <a:r>
              <a:rPr lang="en-US"/>
              <a:t>MIS 5214</a:t>
            </a:r>
          </a:p>
        </p:txBody>
      </p:sp>
      <p:sp>
        <p:nvSpPr>
          <p:cNvPr id="7" name="Slide Number Placeholder 6">
            <a:extLst>
              <a:ext uri="{FF2B5EF4-FFF2-40B4-BE49-F238E27FC236}">
                <a16:creationId xmlns:a16="http://schemas.microsoft.com/office/drawing/2014/main" id="{0C08CB2A-E1FE-481F-8EA5-1B5EBF8A576A}"/>
              </a:ext>
            </a:extLst>
          </p:cNvPr>
          <p:cNvSpPr>
            <a:spLocks noGrp="1"/>
          </p:cNvSpPr>
          <p:nvPr>
            <p:ph type="sldNum" sz="quarter" idx="12"/>
          </p:nvPr>
        </p:nvSpPr>
        <p:spPr/>
        <p:txBody>
          <a:bodyPr/>
          <a:lstStyle/>
          <a:p>
            <a:fld id="{D94740A5-7129-4D4B-90C1-66E6CB51CD3E}" type="slidenum">
              <a:rPr lang="en-US" smtClean="0"/>
              <a:t>22</a:t>
            </a:fld>
            <a:endParaRPr lang="en-US"/>
          </a:p>
        </p:txBody>
      </p:sp>
    </p:spTree>
    <p:extLst>
      <p:ext uri="{BB962C8B-B14F-4D97-AF65-F5344CB8AC3E}">
        <p14:creationId xmlns:p14="http://schemas.microsoft.com/office/powerpoint/2010/main" val="263998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3BB26A-69E5-415C-9A36-8B0F8F75F3BD}"/>
              </a:ext>
            </a:extLst>
          </p:cNvPr>
          <p:cNvPicPr>
            <a:picLocks noChangeAspect="1"/>
          </p:cNvPicPr>
          <p:nvPr/>
        </p:nvPicPr>
        <p:blipFill>
          <a:blip r:embed="rId2"/>
          <a:stretch>
            <a:fillRect/>
          </a:stretch>
        </p:blipFill>
        <p:spPr>
          <a:xfrm>
            <a:off x="129746" y="2445336"/>
            <a:ext cx="1872984" cy="1602966"/>
          </a:xfrm>
          <a:prstGeom prst="rect">
            <a:avLst/>
          </a:prstGeom>
        </p:spPr>
      </p:pic>
      <p:pic>
        <p:nvPicPr>
          <p:cNvPr id="5" name="Picture 4">
            <a:extLst>
              <a:ext uri="{FF2B5EF4-FFF2-40B4-BE49-F238E27FC236}">
                <a16:creationId xmlns:a16="http://schemas.microsoft.com/office/drawing/2014/main" id="{0481AB6A-E037-4584-9BC3-E8EC04B99CC0}"/>
              </a:ext>
            </a:extLst>
          </p:cNvPr>
          <p:cNvPicPr>
            <a:picLocks noChangeAspect="1"/>
          </p:cNvPicPr>
          <p:nvPr/>
        </p:nvPicPr>
        <p:blipFill>
          <a:blip r:embed="rId3"/>
          <a:stretch>
            <a:fillRect/>
          </a:stretch>
        </p:blipFill>
        <p:spPr>
          <a:xfrm>
            <a:off x="2095379" y="2445335"/>
            <a:ext cx="2353297" cy="2963411"/>
          </a:xfrm>
          <a:prstGeom prst="rect">
            <a:avLst/>
          </a:prstGeom>
        </p:spPr>
      </p:pic>
      <p:pic>
        <p:nvPicPr>
          <p:cNvPr id="6" name="Picture 5">
            <a:extLst>
              <a:ext uri="{FF2B5EF4-FFF2-40B4-BE49-F238E27FC236}">
                <a16:creationId xmlns:a16="http://schemas.microsoft.com/office/drawing/2014/main" id="{6FE764AE-0E0E-4B0D-8661-1F40EB92EBE6}"/>
              </a:ext>
            </a:extLst>
          </p:cNvPr>
          <p:cNvPicPr>
            <a:picLocks noChangeAspect="1"/>
          </p:cNvPicPr>
          <p:nvPr/>
        </p:nvPicPr>
        <p:blipFill>
          <a:blip r:embed="rId4"/>
          <a:stretch>
            <a:fillRect/>
          </a:stretch>
        </p:blipFill>
        <p:spPr>
          <a:xfrm>
            <a:off x="4541325" y="2445335"/>
            <a:ext cx="3578932" cy="4506803"/>
          </a:xfrm>
          <a:prstGeom prst="rect">
            <a:avLst/>
          </a:prstGeom>
        </p:spPr>
      </p:pic>
      <p:pic>
        <p:nvPicPr>
          <p:cNvPr id="7" name="Picture 6">
            <a:extLst>
              <a:ext uri="{FF2B5EF4-FFF2-40B4-BE49-F238E27FC236}">
                <a16:creationId xmlns:a16="http://schemas.microsoft.com/office/drawing/2014/main" id="{146E2353-6AB5-4DDF-ABBA-4A8D44FD262F}"/>
              </a:ext>
            </a:extLst>
          </p:cNvPr>
          <p:cNvPicPr>
            <a:picLocks noChangeAspect="1"/>
          </p:cNvPicPr>
          <p:nvPr/>
        </p:nvPicPr>
        <p:blipFill>
          <a:blip r:embed="rId5"/>
          <a:stretch>
            <a:fillRect/>
          </a:stretch>
        </p:blipFill>
        <p:spPr>
          <a:xfrm>
            <a:off x="8147057" y="2445335"/>
            <a:ext cx="4044943" cy="4412665"/>
          </a:xfrm>
          <a:prstGeom prst="rect">
            <a:avLst/>
          </a:prstGeom>
        </p:spPr>
      </p:pic>
      <p:sp>
        <p:nvSpPr>
          <p:cNvPr id="8" name="Title 1">
            <a:extLst>
              <a:ext uri="{FF2B5EF4-FFF2-40B4-BE49-F238E27FC236}">
                <a16:creationId xmlns:a16="http://schemas.microsoft.com/office/drawing/2014/main" id="{DA00FB61-E5EB-4658-B7B0-BEB626470B60}"/>
              </a:ext>
            </a:extLst>
          </p:cNvPr>
          <p:cNvSpPr>
            <a:spLocks noGrp="1"/>
          </p:cNvSpPr>
          <p:nvPr>
            <p:ph type="title"/>
          </p:nvPr>
        </p:nvSpPr>
        <p:spPr>
          <a:xfrm>
            <a:off x="0" y="0"/>
            <a:ext cx="10515600" cy="1325563"/>
          </a:xfrm>
        </p:spPr>
        <p:txBody>
          <a:bodyPr/>
          <a:lstStyle/>
          <a:p>
            <a:r>
              <a:rPr lang="en-US" dirty="0"/>
              <a:t>Recall… </a:t>
            </a:r>
            <a:r>
              <a:rPr lang="en-US" dirty="0" err="1"/>
              <a:t>Temple.edu’s</a:t>
            </a:r>
            <a:r>
              <a:rPr lang="en-US" dirty="0"/>
              <a:t> certificate…</a:t>
            </a:r>
          </a:p>
        </p:txBody>
      </p:sp>
      <p:sp>
        <p:nvSpPr>
          <p:cNvPr id="2" name="Footer Placeholder 1">
            <a:extLst>
              <a:ext uri="{FF2B5EF4-FFF2-40B4-BE49-F238E27FC236}">
                <a16:creationId xmlns:a16="http://schemas.microsoft.com/office/drawing/2014/main" id="{43B7DA35-9FBC-4ADE-BAE4-9BA30AFAAF61}"/>
              </a:ext>
            </a:extLst>
          </p:cNvPr>
          <p:cNvSpPr>
            <a:spLocks noGrp="1"/>
          </p:cNvSpPr>
          <p:nvPr>
            <p:ph type="ftr" sz="quarter" idx="11"/>
          </p:nvPr>
        </p:nvSpPr>
        <p:spPr/>
        <p:txBody>
          <a:bodyPr/>
          <a:lstStyle/>
          <a:p>
            <a:r>
              <a:rPr lang="en-US"/>
              <a:t>MIS 5214</a:t>
            </a:r>
          </a:p>
        </p:txBody>
      </p:sp>
      <p:sp>
        <p:nvSpPr>
          <p:cNvPr id="3" name="Slide Number Placeholder 2">
            <a:extLst>
              <a:ext uri="{FF2B5EF4-FFF2-40B4-BE49-F238E27FC236}">
                <a16:creationId xmlns:a16="http://schemas.microsoft.com/office/drawing/2014/main" id="{9290ED67-20E6-4AE9-8F6A-8A8C770E32D6}"/>
              </a:ext>
            </a:extLst>
          </p:cNvPr>
          <p:cNvSpPr>
            <a:spLocks noGrp="1"/>
          </p:cNvSpPr>
          <p:nvPr>
            <p:ph type="sldNum" sz="quarter" idx="12"/>
          </p:nvPr>
        </p:nvSpPr>
        <p:spPr/>
        <p:txBody>
          <a:bodyPr/>
          <a:lstStyle/>
          <a:p>
            <a:fld id="{D94740A5-7129-4D4B-90C1-66E6CB51CD3E}" type="slidenum">
              <a:rPr lang="en-US" smtClean="0"/>
              <a:t>23</a:t>
            </a:fld>
            <a:endParaRPr lang="en-US"/>
          </a:p>
        </p:txBody>
      </p:sp>
    </p:spTree>
    <p:extLst>
      <p:ext uri="{BB962C8B-B14F-4D97-AF65-F5344CB8AC3E}">
        <p14:creationId xmlns:p14="http://schemas.microsoft.com/office/powerpoint/2010/main" val="2827736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8A017D-C8D9-4D4A-8F75-E1C5D6DE7F32}"/>
              </a:ext>
            </a:extLst>
          </p:cNvPr>
          <p:cNvPicPr>
            <a:picLocks noChangeAspect="1"/>
          </p:cNvPicPr>
          <p:nvPr/>
        </p:nvPicPr>
        <p:blipFill>
          <a:blip r:embed="rId2"/>
          <a:stretch>
            <a:fillRect/>
          </a:stretch>
        </p:blipFill>
        <p:spPr>
          <a:xfrm>
            <a:off x="323973" y="1113638"/>
            <a:ext cx="3568519" cy="2230325"/>
          </a:xfrm>
          <a:prstGeom prst="rect">
            <a:avLst/>
          </a:prstGeom>
        </p:spPr>
      </p:pic>
      <p:sp>
        <p:nvSpPr>
          <p:cNvPr id="2" name="Title 1">
            <a:extLst>
              <a:ext uri="{FF2B5EF4-FFF2-40B4-BE49-F238E27FC236}">
                <a16:creationId xmlns:a16="http://schemas.microsoft.com/office/drawing/2014/main" id="{8D46ED0B-7281-4C1A-B03A-EAF1CEFF2B45}"/>
              </a:ext>
            </a:extLst>
          </p:cNvPr>
          <p:cNvSpPr>
            <a:spLocks noGrp="1"/>
          </p:cNvSpPr>
          <p:nvPr>
            <p:ph type="title"/>
          </p:nvPr>
        </p:nvSpPr>
        <p:spPr>
          <a:xfrm>
            <a:off x="0" y="0"/>
            <a:ext cx="10515600" cy="1394847"/>
          </a:xfrm>
        </p:spPr>
        <p:txBody>
          <a:bodyPr>
            <a:normAutofit/>
          </a:bodyPr>
          <a:lstStyle/>
          <a:p>
            <a:r>
              <a:rPr lang="en-US" sz="4000" dirty="0"/>
              <a:t>Types of certificates: Chain of trust</a:t>
            </a:r>
          </a:p>
        </p:txBody>
      </p:sp>
      <p:pic>
        <p:nvPicPr>
          <p:cNvPr id="9" name="Picture 8">
            <a:extLst>
              <a:ext uri="{FF2B5EF4-FFF2-40B4-BE49-F238E27FC236}">
                <a16:creationId xmlns:a16="http://schemas.microsoft.com/office/drawing/2014/main" id="{3F701179-274E-4F85-B005-CF53832DD8AC}"/>
              </a:ext>
            </a:extLst>
          </p:cNvPr>
          <p:cNvPicPr>
            <a:picLocks noChangeAspect="1"/>
          </p:cNvPicPr>
          <p:nvPr/>
        </p:nvPicPr>
        <p:blipFill>
          <a:blip r:embed="rId3"/>
          <a:stretch>
            <a:fillRect/>
          </a:stretch>
        </p:blipFill>
        <p:spPr>
          <a:xfrm>
            <a:off x="2874881" y="3429000"/>
            <a:ext cx="2571882" cy="3238666"/>
          </a:xfrm>
          <a:prstGeom prst="rect">
            <a:avLst/>
          </a:prstGeom>
        </p:spPr>
      </p:pic>
      <p:pic>
        <p:nvPicPr>
          <p:cNvPr id="10" name="Picture 9">
            <a:extLst>
              <a:ext uri="{FF2B5EF4-FFF2-40B4-BE49-F238E27FC236}">
                <a16:creationId xmlns:a16="http://schemas.microsoft.com/office/drawing/2014/main" id="{4C60AACC-EC55-4217-9623-AEC5C1063E4C}"/>
              </a:ext>
            </a:extLst>
          </p:cNvPr>
          <p:cNvPicPr>
            <a:picLocks noChangeAspect="1"/>
          </p:cNvPicPr>
          <p:nvPr/>
        </p:nvPicPr>
        <p:blipFill>
          <a:blip r:embed="rId4"/>
          <a:stretch>
            <a:fillRect/>
          </a:stretch>
        </p:blipFill>
        <p:spPr>
          <a:xfrm>
            <a:off x="224933" y="3429000"/>
            <a:ext cx="2572274" cy="3238666"/>
          </a:xfrm>
          <a:prstGeom prst="rect">
            <a:avLst/>
          </a:prstGeom>
        </p:spPr>
      </p:pic>
      <p:pic>
        <p:nvPicPr>
          <p:cNvPr id="13" name="Picture 12">
            <a:extLst>
              <a:ext uri="{FF2B5EF4-FFF2-40B4-BE49-F238E27FC236}">
                <a16:creationId xmlns:a16="http://schemas.microsoft.com/office/drawing/2014/main" id="{7EB35C91-D51A-4164-AA9F-EC14C36FDF01}"/>
              </a:ext>
            </a:extLst>
          </p:cNvPr>
          <p:cNvPicPr>
            <a:picLocks noChangeAspect="1"/>
          </p:cNvPicPr>
          <p:nvPr/>
        </p:nvPicPr>
        <p:blipFill>
          <a:blip r:embed="rId5"/>
          <a:stretch>
            <a:fillRect/>
          </a:stretch>
        </p:blipFill>
        <p:spPr>
          <a:xfrm>
            <a:off x="5464031" y="2407640"/>
            <a:ext cx="3382962" cy="4260026"/>
          </a:xfrm>
          <a:prstGeom prst="rect">
            <a:avLst/>
          </a:prstGeom>
        </p:spPr>
      </p:pic>
      <p:pic>
        <p:nvPicPr>
          <p:cNvPr id="14" name="Picture 13">
            <a:extLst>
              <a:ext uri="{FF2B5EF4-FFF2-40B4-BE49-F238E27FC236}">
                <a16:creationId xmlns:a16="http://schemas.microsoft.com/office/drawing/2014/main" id="{1FB04B83-D057-4EF6-85CD-A3A3B78DA0A2}"/>
              </a:ext>
            </a:extLst>
          </p:cNvPr>
          <p:cNvPicPr>
            <a:picLocks noChangeAspect="1"/>
          </p:cNvPicPr>
          <p:nvPr/>
        </p:nvPicPr>
        <p:blipFill>
          <a:blip r:embed="rId6"/>
          <a:stretch>
            <a:fillRect/>
          </a:stretch>
        </p:blipFill>
        <p:spPr>
          <a:xfrm>
            <a:off x="8179137" y="1"/>
            <a:ext cx="4012863" cy="3976382"/>
          </a:xfrm>
          <a:prstGeom prst="rect">
            <a:avLst/>
          </a:prstGeom>
        </p:spPr>
      </p:pic>
      <p:sp>
        <p:nvSpPr>
          <p:cNvPr id="3" name="Footer Placeholder 2">
            <a:extLst>
              <a:ext uri="{FF2B5EF4-FFF2-40B4-BE49-F238E27FC236}">
                <a16:creationId xmlns:a16="http://schemas.microsoft.com/office/drawing/2014/main" id="{60116191-19B9-45FF-9089-14DD6A9FE536}"/>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0209E2C7-5835-4D64-A5C3-5D81561567D3}"/>
              </a:ext>
            </a:extLst>
          </p:cNvPr>
          <p:cNvSpPr>
            <a:spLocks noGrp="1"/>
          </p:cNvSpPr>
          <p:nvPr>
            <p:ph type="sldNum" sz="quarter" idx="12"/>
          </p:nvPr>
        </p:nvSpPr>
        <p:spPr/>
        <p:txBody>
          <a:bodyPr/>
          <a:lstStyle/>
          <a:p>
            <a:fld id="{D94740A5-7129-4D4B-90C1-66E6CB51CD3E}" type="slidenum">
              <a:rPr lang="en-US" smtClean="0"/>
              <a:t>24</a:t>
            </a:fld>
            <a:endParaRPr lang="en-US"/>
          </a:p>
        </p:txBody>
      </p:sp>
    </p:spTree>
    <p:extLst>
      <p:ext uri="{BB962C8B-B14F-4D97-AF65-F5344CB8AC3E}">
        <p14:creationId xmlns:p14="http://schemas.microsoft.com/office/powerpoint/2010/main" val="4192361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8A017D-C8D9-4D4A-8F75-E1C5D6DE7F32}"/>
              </a:ext>
            </a:extLst>
          </p:cNvPr>
          <p:cNvPicPr>
            <a:picLocks noChangeAspect="1"/>
          </p:cNvPicPr>
          <p:nvPr/>
        </p:nvPicPr>
        <p:blipFill>
          <a:blip r:embed="rId2"/>
          <a:stretch>
            <a:fillRect/>
          </a:stretch>
        </p:blipFill>
        <p:spPr>
          <a:xfrm>
            <a:off x="323973" y="1113638"/>
            <a:ext cx="4580389" cy="2862744"/>
          </a:xfrm>
          <a:prstGeom prst="rect">
            <a:avLst/>
          </a:prstGeom>
        </p:spPr>
      </p:pic>
      <p:sp>
        <p:nvSpPr>
          <p:cNvPr id="2" name="Title 1">
            <a:extLst>
              <a:ext uri="{FF2B5EF4-FFF2-40B4-BE49-F238E27FC236}">
                <a16:creationId xmlns:a16="http://schemas.microsoft.com/office/drawing/2014/main" id="{8D46ED0B-7281-4C1A-B03A-EAF1CEFF2B45}"/>
              </a:ext>
            </a:extLst>
          </p:cNvPr>
          <p:cNvSpPr>
            <a:spLocks noGrp="1"/>
          </p:cNvSpPr>
          <p:nvPr>
            <p:ph type="title"/>
          </p:nvPr>
        </p:nvSpPr>
        <p:spPr>
          <a:xfrm>
            <a:off x="0" y="0"/>
            <a:ext cx="10515600" cy="1394847"/>
          </a:xfrm>
        </p:spPr>
        <p:txBody>
          <a:bodyPr>
            <a:normAutofit/>
          </a:bodyPr>
          <a:lstStyle/>
          <a:p>
            <a:r>
              <a:rPr lang="en-US" sz="4000" dirty="0"/>
              <a:t>Types of certificates: Chain of trust</a:t>
            </a:r>
          </a:p>
        </p:txBody>
      </p:sp>
      <p:pic>
        <p:nvPicPr>
          <p:cNvPr id="5" name="Picture 4">
            <a:extLst>
              <a:ext uri="{FF2B5EF4-FFF2-40B4-BE49-F238E27FC236}">
                <a16:creationId xmlns:a16="http://schemas.microsoft.com/office/drawing/2014/main" id="{564061D9-ED9D-459A-938B-28C2FDA3C414}"/>
              </a:ext>
            </a:extLst>
          </p:cNvPr>
          <p:cNvPicPr>
            <a:picLocks noChangeAspect="1"/>
          </p:cNvPicPr>
          <p:nvPr/>
        </p:nvPicPr>
        <p:blipFill>
          <a:blip r:embed="rId3"/>
          <a:stretch>
            <a:fillRect/>
          </a:stretch>
        </p:blipFill>
        <p:spPr>
          <a:xfrm>
            <a:off x="6333689" y="1468074"/>
            <a:ext cx="5081408" cy="5219740"/>
          </a:xfrm>
          <a:prstGeom prst="rect">
            <a:avLst/>
          </a:prstGeom>
        </p:spPr>
      </p:pic>
      <p:sp>
        <p:nvSpPr>
          <p:cNvPr id="3" name="Footer Placeholder 2">
            <a:extLst>
              <a:ext uri="{FF2B5EF4-FFF2-40B4-BE49-F238E27FC236}">
                <a16:creationId xmlns:a16="http://schemas.microsoft.com/office/drawing/2014/main" id="{55059643-D553-419C-9386-83F9DFE6BECA}"/>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70B0CC6B-E383-4493-9765-E99D246E2FC9}"/>
              </a:ext>
            </a:extLst>
          </p:cNvPr>
          <p:cNvSpPr>
            <a:spLocks noGrp="1"/>
          </p:cNvSpPr>
          <p:nvPr>
            <p:ph type="sldNum" sz="quarter" idx="12"/>
          </p:nvPr>
        </p:nvSpPr>
        <p:spPr/>
        <p:txBody>
          <a:bodyPr/>
          <a:lstStyle/>
          <a:p>
            <a:fld id="{D94740A5-7129-4D4B-90C1-66E6CB51CD3E}" type="slidenum">
              <a:rPr lang="en-US" smtClean="0"/>
              <a:t>25</a:t>
            </a:fld>
            <a:endParaRPr lang="en-US"/>
          </a:p>
        </p:txBody>
      </p:sp>
    </p:spTree>
    <p:extLst>
      <p:ext uri="{BB962C8B-B14F-4D97-AF65-F5344CB8AC3E}">
        <p14:creationId xmlns:p14="http://schemas.microsoft.com/office/powerpoint/2010/main" val="3626494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8A017D-C8D9-4D4A-8F75-E1C5D6DE7F32}"/>
              </a:ext>
            </a:extLst>
          </p:cNvPr>
          <p:cNvPicPr>
            <a:picLocks noChangeAspect="1"/>
          </p:cNvPicPr>
          <p:nvPr/>
        </p:nvPicPr>
        <p:blipFill>
          <a:blip r:embed="rId2"/>
          <a:stretch>
            <a:fillRect/>
          </a:stretch>
        </p:blipFill>
        <p:spPr>
          <a:xfrm>
            <a:off x="323973" y="1113638"/>
            <a:ext cx="4580389" cy="2862744"/>
          </a:xfrm>
          <a:prstGeom prst="rect">
            <a:avLst/>
          </a:prstGeom>
        </p:spPr>
      </p:pic>
      <p:sp>
        <p:nvSpPr>
          <p:cNvPr id="2" name="Title 1">
            <a:extLst>
              <a:ext uri="{FF2B5EF4-FFF2-40B4-BE49-F238E27FC236}">
                <a16:creationId xmlns:a16="http://schemas.microsoft.com/office/drawing/2014/main" id="{8D46ED0B-7281-4C1A-B03A-EAF1CEFF2B45}"/>
              </a:ext>
            </a:extLst>
          </p:cNvPr>
          <p:cNvSpPr>
            <a:spLocks noGrp="1"/>
          </p:cNvSpPr>
          <p:nvPr>
            <p:ph type="title"/>
          </p:nvPr>
        </p:nvSpPr>
        <p:spPr>
          <a:xfrm>
            <a:off x="0" y="0"/>
            <a:ext cx="10515600" cy="1394847"/>
          </a:xfrm>
        </p:spPr>
        <p:txBody>
          <a:bodyPr>
            <a:normAutofit/>
          </a:bodyPr>
          <a:lstStyle/>
          <a:p>
            <a:r>
              <a:rPr lang="en-US" sz="4000" dirty="0"/>
              <a:t>Types of certificates: Chain of trust</a:t>
            </a:r>
          </a:p>
        </p:txBody>
      </p:sp>
      <p:pic>
        <p:nvPicPr>
          <p:cNvPr id="5" name="Picture 4">
            <a:extLst>
              <a:ext uri="{FF2B5EF4-FFF2-40B4-BE49-F238E27FC236}">
                <a16:creationId xmlns:a16="http://schemas.microsoft.com/office/drawing/2014/main" id="{564061D9-ED9D-459A-938B-28C2FDA3C414}"/>
              </a:ext>
            </a:extLst>
          </p:cNvPr>
          <p:cNvPicPr>
            <a:picLocks noChangeAspect="1"/>
          </p:cNvPicPr>
          <p:nvPr/>
        </p:nvPicPr>
        <p:blipFill>
          <a:blip r:embed="rId3"/>
          <a:stretch>
            <a:fillRect/>
          </a:stretch>
        </p:blipFill>
        <p:spPr>
          <a:xfrm>
            <a:off x="6333689" y="1468074"/>
            <a:ext cx="5081408" cy="5219740"/>
          </a:xfrm>
          <a:prstGeom prst="rect">
            <a:avLst/>
          </a:prstGeom>
        </p:spPr>
      </p:pic>
      <p:sp>
        <p:nvSpPr>
          <p:cNvPr id="3" name="Footer Placeholder 2">
            <a:extLst>
              <a:ext uri="{FF2B5EF4-FFF2-40B4-BE49-F238E27FC236}">
                <a16:creationId xmlns:a16="http://schemas.microsoft.com/office/drawing/2014/main" id="{AC6B9D86-83EE-488E-AE59-EF2B3360A99F}"/>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9811FC2E-AE48-4714-8DB9-30ADAD58A9E5}"/>
              </a:ext>
            </a:extLst>
          </p:cNvPr>
          <p:cNvSpPr>
            <a:spLocks noGrp="1"/>
          </p:cNvSpPr>
          <p:nvPr>
            <p:ph type="sldNum" sz="quarter" idx="12"/>
          </p:nvPr>
        </p:nvSpPr>
        <p:spPr/>
        <p:txBody>
          <a:bodyPr/>
          <a:lstStyle/>
          <a:p>
            <a:fld id="{D94740A5-7129-4D4B-90C1-66E6CB51CD3E}" type="slidenum">
              <a:rPr lang="en-US" smtClean="0"/>
              <a:t>26</a:t>
            </a:fld>
            <a:endParaRPr lang="en-US"/>
          </a:p>
        </p:txBody>
      </p:sp>
    </p:spTree>
    <p:extLst>
      <p:ext uri="{BB962C8B-B14F-4D97-AF65-F5344CB8AC3E}">
        <p14:creationId xmlns:p14="http://schemas.microsoft.com/office/powerpoint/2010/main" val="15587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6D6EA-62AD-4D1E-A258-083CA5E2436F}"/>
              </a:ext>
            </a:extLst>
          </p:cNvPr>
          <p:cNvSpPr>
            <a:spLocks noGrp="1"/>
          </p:cNvSpPr>
          <p:nvPr>
            <p:ph type="title"/>
          </p:nvPr>
        </p:nvSpPr>
        <p:spPr>
          <a:xfrm>
            <a:off x="0" y="0"/>
            <a:ext cx="10515600" cy="945397"/>
          </a:xfrm>
        </p:spPr>
        <p:txBody>
          <a:bodyPr/>
          <a:lstStyle/>
          <a:p>
            <a:r>
              <a:rPr lang="en-US" dirty="0"/>
              <a:t>Types of certificates: Chain of trust</a:t>
            </a:r>
          </a:p>
        </p:txBody>
      </p:sp>
      <p:sp>
        <p:nvSpPr>
          <p:cNvPr id="3" name="Content Placeholder 2">
            <a:extLst>
              <a:ext uri="{FF2B5EF4-FFF2-40B4-BE49-F238E27FC236}">
                <a16:creationId xmlns:a16="http://schemas.microsoft.com/office/drawing/2014/main" id="{C19D4470-C0C8-4F51-9AB4-AC6A05C6431C}"/>
              </a:ext>
            </a:extLst>
          </p:cNvPr>
          <p:cNvSpPr>
            <a:spLocks noGrp="1"/>
          </p:cNvSpPr>
          <p:nvPr>
            <p:ph idx="1"/>
          </p:nvPr>
        </p:nvSpPr>
        <p:spPr>
          <a:xfrm>
            <a:off x="202769" y="1392816"/>
            <a:ext cx="8150817" cy="1799836"/>
          </a:xfrm>
        </p:spPr>
        <p:txBody>
          <a:bodyPr>
            <a:normAutofit/>
          </a:bodyPr>
          <a:lstStyle/>
          <a:p>
            <a:pPr marL="0" indent="0">
              <a:buNone/>
            </a:pPr>
            <a:r>
              <a:rPr lang="en-US" dirty="0"/>
              <a:t>To perform its role effectively, a CA needs to have one or more broadly trusted </a:t>
            </a:r>
            <a:r>
              <a:rPr lang="en-US" u="sng" dirty="0"/>
              <a:t>root certificates </a:t>
            </a:r>
            <a:r>
              <a:rPr lang="en-US" dirty="0"/>
              <a:t>or intermediate certificates and the corresponding private keys </a:t>
            </a:r>
          </a:p>
          <a:p>
            <a:pPr marL="0" indent="0">
              <a:buNone/>
            </a:pPr>
            <a:endParaRPr lang="en-US" sz="1200" dirty="0"/>
          </a:p>
        </p:txBody>
      </p:sp>
      <p:pic>
        <p:nvPicPr>
          <p:cNvPr id="4" name="Picture 3">
            <a:extLst>
              <a:ext uri="{FF2B5EF4-FFF2-40B4-BE49-F238E27FC236}">
                <a16:creationId xmlns:a16="http://schemas.microsoft.com/office/drawing/2014/main" id="{FFC6AD10-1A91-4953-812B-B0E3EE210533}"/>
              </a:ext>
            </a:extLst>
          </p:cNvPr>
          <p:cNvPicPr>
            <a:picLocks noChangeAspect="1"/>
          </p:cNvPicPr>
          <p:nvPr/>
        </p:nvPicPr>
        <p:blipFill>
          <a:blip r:embed="rId2"/>
          <a:stretch>
            <a:fillRect/>
          </a:stretch>
        </p:blipFill>
        <p:spPr>
          <a:xfrm>
            <a:off x="8415580" y="406831"/>
            <a:ext cx="3714427" cy="2321517"/>
          </a:xfrm>
          <a:prstGeom prst="rect">
            <a:avLst/>
          </a:prstGeom>
        </p:spPr>
      </p:pic>
      <p:sp>
        <p:nvSpPr>
          <p:cNvPr id="5" name="Rectangle 4">
            <a:extLst>
              <a:ext uri="{FF2B5EF4-FFF2-40B4-BE49-F238E27FC236}">
                <a16:creationId xmlns:a16="http://schemas.microsoft.com/office/drawing/2014/main" id="{176BB9C9-297C-4C33-AB77-9920C4782933}"/>
              </a:ext>
            </a:extLst>
          </p:cNvPr>
          <p:cNvSpPr/>
          <p:nvPr/>
        </p:nvSpPr>
        <p:spPr>
          <a:xfrm>
            <a:off x="449449" y="3321904"/>
            <a:ext cx="10794571" cy="2554545"/>
          </a:xfrm>
          <a:prstGeom prst="rect">
            <a:avLst/>
          </a:prstGeom>
        </p:spPr>
        <p:txBody>
          <a:bodyPr wrap="square">
            <a:spAutoFit/>
          </a:bodyPr>
          <a:lstStyle/>
          <a:p>
            <a:r>
              <a:rPr lang="en-US" sz="2400" dirty="0"/>
              <a:t>A CA may achieve broad trust by: </a:t>
            </a:r>
          </a:p>
          <a:p>
            <a:pPr lvl="1"/>
            <a:r>
              <a:rPr lang="en-US" sz="2400" dirty="0"/>
              <a:t>Having its root certificates included in popular software</a:t>
            </a:r>
          </a:p>
          <a:p>
            <a:pPr lvl="1"/>
            <a:r>
              <a:rPr lang="en-US" sz="2400" dirty="0"/>
              <a:t>Obtaining a cross-signature from another CA delegating trust</a:t>
            </a:r>
          </a:p>
          <a:p>
            <a:pPr lvl="1"/>
            <a:endParaRPr lang="en-US" sz="1600" dirty="0"/>
          </a:p>
          <a:p>
            <a:r>
              <a:rPr lang="en-US" sz="2400" dirty="0"/>
              <a:t>Or a CA may be trusted within a relatively small community, like a business</a:t>
            </a:r>
          </a:p>
          <a:p>
            <a:pPr lvl="1"/>
            <a:r>
              <a:rPr lang="en-US" sz="2400" dirty="0"/>
              <a:t>In which its root certificates are distributed by other mechanisms like Windows Group Policy</a:t>
            </a:r>
          </a:p>
        </p:txBody>
      </p:sp>
      <p:sp>
        <p:nvSpPr>
          <p:cNvPr id="6" name="Footer Placeholder 5">
            <a:extLst>
              <a:ext uri="{FF2B5EF4-FFF2-40B4-BE49-F238E27FC236}">
                <a16:creationId xmlns:a16="http://schemas.microsoft.com/office/drawing/2014/main" id="{B0F2C3BF-02E9-4F4F-9F95-4234B1F2D665}"/>
              </a:ext>
            </a:extLst>
          </p:cNvPr>
          <p:cNvSpPr>
            <a:spLocks noGrp="1"/>
          </p:cNvSpPr>
          <p:nvPr>
            <p:ph type="ftr" sz="quarter" idx="11"/>
          </p:nvPr>
        </p:nvSpPr>
        <p:spPr/>
        <p:txBody>
          <a:bodyPr/>
          <a:lstStyle/>
          <a:p>
            <a:r>
              <a:rPr lang="en-US"/>
              <a:t>MIS 5214</a:t>
            </a:r>
          </a:p>
        </p:txBody>
      </p:sp>
      <p:sp>
        <p:nvSpPr>
          <p:cNvPr id="7" name="Slide Number Placeholder 6">
            <a:extLst>
              <a:ext uri="{FF2B5EF4-FFF2-40B4-BE49-F238E27FC236}">
                <a16:creationId xmlns:a16="http://schemas.microsoft.com/office/drawing/2014/main" id="{22F588E7-DC3B-4537-94D2-8AE23CA5B7C1}"/>
              </a:ext>
            </a:extLst>
          </p:cNvPr>
          <p:cNvSpPr>
            <a:spLocks noGrp="1"/>
          </p:cNvSpPr>
          <p:nvPr>
            <p:ph type="sldNum" sz="quarter" idx="12"/>
          </p:nvPr>
        </p:nvSpPr>
        <p:spPr/>
        <p:txBody>
          <a:bodyPr/>
          <a:lstStyle/>
          <a:p>
            <a:fld id="{D94740A5-7129-4D4B-90C1-66E6CB51CD3E}" type="slidenum">
              <a:rPr lang="en-US" smtClean="0"/>
              <a:t>27</a:t>
            </a:fld>
            <a:endParaRPr lang="en-US"/>
          </a:p>
        </p:txBody>
      </p:sp>
    </p:spTree>
    <p:extLst>
      <p:ext uri="{BB962C8B-B14F-4D97-AF65-F5344CB8AC3E}">
        <p14:creationId xmlns:p14="http://schemas.microsoft.com/office/powerpoint/2010/main" val="259222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6D6EA-62AD-4D1E-A258-083CA5E2436F}"/>
              </a:ext>
            </a:extLst>
          </p:cNvPr>
          <p:cNvSpPr>
            <a:spLocks noGrp="1"/>
          </p:cNvSpPr>
          <p:nvPr>
            <p:ph type="title"/>
          </p:nvPr>
        </p:nvSpPr>
        <p:spPr>
          <a:xfrm>
            <a:off x="0" y="0"/>
            <a:ext cx="10515600" cy="945397"/>
          </a:xfrm>
        </p:spPr>
        <p:txBody>
          <a:bodyPr/>
          <a:lstStyle/>
          <a:p>
            <a:r>
              <a:rPr lang="en-US" dirty="0"/>
              <a:t>Types of certificates: Chain of trust</a:t>
            </a:r>
          </a:p>
        </p:txBody>
      </p:sp>
      <p:pic>
        <p:nvPicPr>
          <p:cNvPr id="4" name="Picture 3">
            <a:extLst>
              <a:ext uri="{FF2B5EF4-FFF2-40B4-BE49-F238E27FC236}">
                <a16:creationId xmlns:a16="http://schemas.microsoft.com/office/drawing/2014/main" id="{FFC6AD10-1A91-4953-812B-B0E3EE210533}"/>
              </a:ext>
            </a:extLst>
          </p:cNvPr>
          <p:cNvPicPr>
            <a:picLocks noChangeAspect="1"/>
          </p:cNvPicPr>
          <p:nvPr/>
        </p:nvPicPr>
        <p:blipFill>
          <a:blip r:embed="rId2"/>
          <a:stretch>
            <a:fillRect/>
          </a:stretch>
        </p:blipFill>
        <p:spPr>
          <a:xfrm>
            <a:off x="8795286" y="0"/>
            <a:ext cx="3388963" cy="2118102"/>
          </a:xfrm>
          <a:prstGeom prst="rect">
            <a:avLst/>
          </a:prstGeom>
        </p:spPr>
      </p:pic>
      <p:sp>
        <p:nvSpPr>
          <p:cNvPr id="5" name="Rectangle 4">
            <a:extLst>
              <a:ext uri="{FF2B5EF4-FFF2-40B4-BE49-F238E27FC236}">
                <a16:creationId xmlns:a16="http://schemas.microsoft.com/office/drawing/2014/main" id="{176BB9C9-297C-4C33-AB77-9920C4782933}"/>
              </a:ext>
            </a:extLst>
          </p:cNvPr>
          <p:cNvSpPr/>
          <p:nvPr/>
        </p:nvSpPr>
        <p:spPr>
          <a:xfrm>
            <a:off x="7751" y="945397"/>
            <a:ext cx="10081647" cy="2985433"/>
          </a:xfrm>
          <a:prstGeom prst="rect">
            <a:avLst/>
          </a:prstGeom>
        </p:spPr>
        <p:txBody>
          <a:bodyPr wrap="square">
            <a:spAutoFit/>
          </a:bodyPr>
          <a:lstStyle/>
          <a:p>
            <a:r>
              <a:rPr lang="en-US" sz="2400" b="1" dirty="0"/>
              <a:t>Root programs:</a:t>
            </a:r>
          </a:p>
          <a:p>
            <a:pPr marL="800100" lvl="1" indent="-342900">
              <a:buFont typeface="Arial" panose="020B0604020202020204" pitchFamily="34" charset="0"/>
              <a:buChar char="•"/>
            </a:pPr>
            <a:r>
              <a:rPr lang="en-US" sz="2000" dirty="0"/>
              <a:t>Some major software products contain a list of certificate authorities that are trusted by default</a:t>
            </a:r>
          </a:p>
          <a:p>
            <a:pPr marL="800100" lvl="1" indent="-342900">
              <a:buFont typeface="Arial" panose="020B0604020202020204" pitchFamily="34" charset="0"/>
              <a:buChar char="•"/>
            </a:pPr>
            <a:r>
              <a:rPr lang="en-US" sz="2000" dirty="0"/>
              <a:t>This makes it easier for end-users to validate certificates, and easier for people or organizations that request certificates to know which certificate authorities can issue a certificate that will be broadly trusted</a:t>
            </a:r>
          </a:p>
          <a:p>
            <a:pPr marL="800100" lvl="1" indent="-342900">
              <a:buFont typeface="Arial" panose="020B0604020202020204" pitchFamily="34" charset="0"/>
              <a:buChar char="•"/>
            </a:pPr>
            <a:r>
              <a:rPr lang="en-US" sz="2000" dirty="0"/>
              <a:t>This is particularly important in HTTPS, where a web site operator generally wants to get a certificate that is trusted by nearly all potential visitors to their web site</a:t>
            </a:r>
          </a:p>
          <a:p>
            <a:endParaRPr lang="en-US" sz="2400" dirty="0"/>
          </a:p>
        </p:txBody>
      </p:sp>
      <p:sp>
        <p:nvSpPr>
          <p:cNvPr id="8" name="Rectangle 7">
            <a:extLst>
              <a:ext uri="{FF2B5EF4-FFF2-40B4-BE49-F238E27FC236}">
                <a16:creationId xmlns:a16="http://schemas.microsoft.com/office/drawing/2014/main" id="{4C192F37-F8CE-463D-B7AE-3FF390DEA982}"/>
              </a:ext>
            </a:extLst>
          </p:cNvPr>
          <p:cNvSpPr/>
          <p:nvPr/>
        </p:nvSpPr>
        <p:spPr>
          <a:xfrm>
            <a:off x="390040" y="3752842"/>
            <a:ext cx="10675750" cy="1938992"/>
          </a:xfrm>
          <a:prstGeom prst="rect">
            <a:avLst/>
          </a:prstGeom>
        </p:spPr>
        <p:txBody>
          <a:bodyPr wrap="square">
            <a:spAutoFit/>
          </a:bodyPr>
          <a:lstStyle/>
          <a:p>
            <a:r>
              <a:rPr lang="en-US" sz="2000" dirty="0"/>
              <a:t>The most influential root programs are:</a:t>
            </a:r>
          </a:p>
          <a:p>
            <a:pPr marL="800100" lvl="1" indent="-342900">
              <a:buFont typeface="Arial" panose="020B0604020202020204" pitchFamily="34" charset="0"/>
              <a:buChar char="•"/>
            </a:pPr>
            <a:r>
              <a:rPr lang="en-US" sz="2000" dirty="0"/>
              <a:t>Microsoft Root Program</a:t>
            </a:r>
          </a:p>
          <a:p>
            <a:pPr marL="800100" lvl="1" indent="-342900">
              <a:buFont typeface="Arial" panose="020B0604020202020204" pitchFamily="34" charset="0"/>
              <a:buChar char="•"/>
            </a:pPr>
            <a:r>
              <a:rPr lang="en-US" sz="2000" dirty="0"/>
              <a:t>Apple Root Program</a:t>
            </a:r>
          </a:p>
          <a:p>
            <a:pPr marL="800100" lvl="1" indent="-342900">
              <a:buFont typeface="Arial" panose="020B0604020202020204" pitchFamily="34" charset="0"/>
              <a:buChar char="•"/>
            </a:pPr>
            <a:r>
              <a:rPr lang="en-US" sz="2000" dirty="0"/>
              <a:t>Mozilla Root Program</a:t>
            </a:r>
          </a:p>
          <a:p>
            <a:pPr marL="800100" lvl="1" indent="-342900">
              <a:buFont typeface="Arial" panose="020B0604020202020204" pitchFamily="34" charset="0"/>
              <a:buChar char="•"/>
            </a:pPr>
            <a:r>
              <a:rPr lang="en-US" sz="2000" dirty="0"/>
              <a:t>Oracle Java root program</a:t>
            </a:r>
          </a:p>
          <a:p>
            <a:pPr marL="800100" lvl="1" indent="-342900">
              <a:buFont typeface="Arial" panose="020B0604020202020204" pitchFamily="34" charset="0"/>
              <a:buChar char="•"/>
            </a:pPr>
            <a:r>
              <a:rPr lang="en-US" sz="2000" dirty="0"/>
              <a:t>Adobe Approved Trust List and EUTL root programs (used for document signing)</a:t>
            </a:r>
          </a:p>
        </p:txBody>
      </p:sp>
      <p:sp>
        <p:nvSpPr>
          <p:cNvPr id="3" name="Footer Placeholder 2">
            <a:extLst>
              <a:ext uri="{FF2B5EF4-FFF2-40B4-BE49-F238E27FC236}">
                <a16:creationId xmlns:a16="http://schemas.microsoft.com/office/drawing/2014/main" id="{9811E085-9534-49FC-BDBE-9370D69F5379}"/>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846621A9-B6C4-45DD-AD8C-CD328CC5CF0A}"/>
              </a:ext>
            </a:extLst>
          </p:cNvPr>
          <p:cNvSpPr>
            <a:spLocks noGrp="1"/>
          </p:cNvSpPr>
          <p:nvPr>
            <p:ph type="sldNum" sz="quarter" idx="12"/>
          </p:nvPr>
        </p:nvSpPr>
        <p:spPr/>
        <p:txBody>
          <a:bodyPr/>
          <a:lstStyle/>
          <a:p>
            <a:fld id="{D94740A5-7129-4D4B-90C1-66E6CB51CD3E}" type="slidenum">
              <a:rPr lang="en-US" smtClean="0"/>
              <a:t>28</a:t>
            </a:fld>
            <a:endParaRPr lang="en-US"/>
          </a:p>
        </p:txBody>
      </p:sp>
    </p:spTree>
    <p:extLst>
      <p:ext uri="{BB962C8B-B14F-4D97-AF65-F5344CB8AC3E}">
        <p14:creationId xmlns:p14="http://schemas.microsoft.com/office/powerpoint/2010/main" val="32975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 calcmode="lin" valueType="num">
                                      <p:cBhvr additive="base">
                                        <p:cTn id="2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 calcmode="lin" valueType="num">
                                      <p:cBhvr additive="base">
                                        <p:cTn id="2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 calcmode="lin" valueType="num">
                                      <p:cBhvr additive="base">
                                        <p:cTn id="3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additive="base">
                                        <p:cTn id="3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anim calcmode="lin" valueType="num">
                                      <p:cBhvr additive="base">
                                        <p:cTn id="3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6D6EA-62AD-4D1E-A258-083CA5E2436F}"/>
              </a:ext>
            </a:extLst>
          </p:cNvPr>
          <p:cNvSpPr>
            <a:spLocks noGrp="1"/>
          </p:cNvSpPr>
          <p:nvPr>
            <p:ph type="title"/>
          </p:nvPr>
        </p:nvSpPr>
        <p:spPr>
          <a:xfrm>
            <a:off x="0" y="0"/>
            <a:ext cx="10515600" cy="945397"/>
          </a:xfrm>
        </p:spPr>
        <p:txBody>
          <a:bodyPr/>
          <a:lstStyle/>
          <a:p>
            <a:r>
              <a:rPr lang="en-US" dirty="0"/>
              <a:t>Types of certificates: Chain of trust</a:t>
            </a:r>
          </a:p>
        </p:txBody>
      </p:sp>
      <p:pic>
        <p:nvPicPr>
          <p:cNvPr id="4" name="Picture 3">
            <a:extLst>
              <a:ext uri="{FF2B5EF4-FFF2-40B4-BE49-F238E27FC236}">
                <a16:creationId xmlns:a16="http://schemas.microsoft.com/office/drawing/2014/main" id="{FFC6AD10-1A91-4953-812B-B0E3EE210533}"/>
              </a:ext>
            </a:extLst>
          </p:cNvPr>
          <p:cNvPicPr>
            <a:picLocks noChangeAspect="1"/>
          </p:cNvPicPr>
          <p:nvPr/>
        </p:nvPicPr>
        <p:blipFill>
          <a:blip r:embed="rId2"/>
          <a:stretch>
            <a:fillRect/>
          </a:stretch>
        </p:blipFill>
        <p:spPr>
          <a:xfrm>
            <a:off x="8795286" y="0"/>
            <a:ext cx="3388963" cy="2118102"/>
          </a:xfrm>
          <a:prstGeom prst="rect">
            <a:avLst/>
          </a:prstGeom>
        </p:spPr>
      </p:pic>
      <p:sp>
        <p:nvSpPr>
          <p:cNvPr id="5" name="Rectangle 4">
            <a:extLst>
              <a:ext uri="{FF2B5EF4-FFF2-40B4-BE49-F238E27FC236}">
                <a16:creationId xmlns:a16="http://schemas.microsoft.com/office/drawing/2014/main" id="{176BB9C9-297C-4C33-AB77-9920C4782933}"/>
              </a:ext>
            </a:extLst>
          </p:cNvPr>
          <p:cNvSpPr/>
          <p:nvPr/>
        </p:nvSpPr>
        <p:spPr>
          <a:xfrm>
            <a:off x="296884" y="1798192"/>
            <a:ext cx="10081647" cy="830997"/>
          </a:xfrm>
          <a:prstGeom prst="rect">
            <a:avLst/>
          </a:prstGeom>
        </p:spPr>
        <p:txBody>
          <a:bodyPr wrap="square">
            <a:spAutoFit/>
          </a:bodyPr>
          <a:lstStyle/>
          <a:p>
            <a:r>
              <a:rPr lang="en-US" sz="2400" b="1" dirty="0"/>
              <a:t>Root programs:</a:t>
            </a:r>
          </a:p>
          <a:p>
            <a:endParaRPr lang="en-US" sz="2400" dirty="0"/>
          </a:p>
        </p:txBody>
      </p:sp>
      <p:sp>
        <p:nvSpPr>
          <p:cNvPr id="9" name="Rectangle 8">
            <a:extLst>
              <a:ext uri="{FF2B5EF4-FFF2-40B4-BE49-F238E27FC236}">
                <a16:creationId xmlns:a16="http://schemas.microsoft.com/office/drawing/2014/main" id="{01F80593-D974-4B2C-80E6-49EDE8E620A5}"/>
              </a:ext>
            </a:extLst>
          </p:cNvPr>
          <p:cNvSpPr/>
          <p:nvPr/>
        </p:nvSpPr>
        <p:spPr>
          <a:xfrm>
            <a:off x="648344" y="2280840"/>
            <a:ext cx="11029628" cy="2492990"/>
          </a:xfrm>
          <a:prstGeom prst="rect">
            <a:avLst/>
          </a:prstGeom>
        </p:spPr>
        <p:txBody>
          <a:bodyPr wrap="square">
            <a:spAutoFit/>
          </a:bodyPr>
          <a:lstStyle/>
          <a:p>
            <a:r>
              <a:rPr lang="en-US" sz="2000" dirty="0"/>
              <a:t>Browsers generally use the operating system's facilities to decide which certificate authorities are trusted: </a:t>
            </a:r>
          </a:p>
          <a:p>
            <a:pPr marL="742950" lvl="1" indent="-285750">
              <a:buFont typeface="Arial" panose="020B0604020202020204" pitchFamily="34" charset="0"/>
              <a:buChar char="•"/>
            </a:pPr>
            <a:r>
              <a:rPr lang="en-US" sz="2000" dirty="0"/>
              <a:t>Google Chrome on Windows trusts certificate authorities included in Microsoft Root Program</a:t>
            </a:r>
          </a:p>
          <a:p>
            <a:pPr marL="742950" lvl="1" indent="-285750">
              <a:buFont typeface="Arial" panose="020B0604020202020204" pitchFamily="34" charset="0"/>
              <a:buChar char="•"/>
            </a:pPr>
            <a:r>
              <a:rPr lang="en-US" sz="2000" dirty="0"/>
              <a:t>Google Chrome on macOS or iOS trusts certificate authorities in Apple Root Program</a:t>
            </a:r>
          </a:p>
          <a:p>
            <a:pPr marL="742950" lvl="1" indent="-285750">
              <a:buFont typeface="Arial" panose="020B0604020202020204" pitchFamily="34" charset="0"/>
              <a:buChar char="•"/>
            </a:pPr>
            <a:r>
              <a:rPr lang="en-US" sz="2000" dirty="0"/>
              <a:t>Edge and Safari use their respective operating system trust stores as well, but each is only available on a single OS.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Firefox, in contrast, uses the Mozilla Root Program trust store on all platforms</a:t>
            </a:r>
          </a:p>
        </p:txBody>
      </p:sp>
      <p:sp>
        <p:nvSpPr>
          <p:cNvPr id="3" name="Footer Placeholder 2">
            <a:extLst>
              <a:ext uri="{FF2B5EF4-FFF2-40B4-BE49-F238E27FC236}">
                <a16:creationId xmlns:a16="http://schemas.microsoft.com/office/drawing/2014/main" id="{C6CB762D-3690-4203-8675-E60B5A896C38}"/>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AD0D4E22-FE3D-48CD-BCAB-1A42B872CC8A}"/>
              </a:ext>
            </a:extLst>
          </p:cNvPr>
          <p:cNvSpPr>
            <a:spLocks noGrp="1"/>
          </p:cNvSpPr>
          <p:nvPr>
            <p:ph type="sldNum" sz="quarter" idx="12"/>
          </p:nvPr>
        </p:nvSpPr>
        <p:spPr/>
        <p:txBody>
          <a:bodyPr/>
          <a:lstStyle/>
          <a:p>
            <a:fld id="{D94740A5-7129-4D4B-90C1-66E6CB51CD3E}" type="slidenum">
              <a:rPr lang="en-US" smtClean="0"/>
              <a:t>29</a:t>
            </a:fld>
            <a:endParaRPr lang="en-US"/>
          </a:p>
        </p:txBody>
      </p:sp>
    </p:spTree>
    <p:extLst>
      <p:ext uri="{BB962C8B-B14F-4D97-AF65-F5344CB8AC3E}">
        <p14:creationId xmlns:p14="http://schemas.microsoft.com/office/powerpoint/2010/main" val="90959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 calcmode="lin" valueType="num">
                                      <p:cBhvr additive="base">
                                        <p:cTn id="2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6FE5D-68F5-4F23-B43A-B7803F2B3D4E}"/>
              </a:ext>
            </a:extLst>
          </p:cNvPr>
          <p:cNvSpPr>
            <a:spLocks noGrp="1"/>
          </p:cNvSpPr>
          <p:nvPr>
            <p:ph type="title"/>
          </p:nvPr>
        </p:nvSpPr>
        <p:spPr>
          <a:xfrm>
            <a:off x="0" y="0"/>
            <a:ext cx="10515600" cy="1325563"/>
          </a:xfrm>
        </p:spPr>
        <p:txBody>
          <a:bodyPr/>
          <a:lstStyle/>
          <a:p>
            <a:r>
              <a:rPr lang="en-US" dirty="0"/>
              <a:t>Public Key Infrastructure (PKI)</a:t>
            </a:r>
          </a:p>
        </p:txBody>
      </p:sp>
      <p:sp>
        <p:nvSpPr>
          <p:cNvPr id="3" name="Content Placeholder 2">
            <a:extLst>
              <a:ext uri="{FF2B5EF4-FFF2-40B4-BE49-F238E27FC236}">
                <a16:creationId xmlns:a16="http://schemas.microsoft.com/office/drawing/2014/main" id="{78903277-1E19-42A8-BDE9-94D02FAF7DCA}"/>
              </a:ext>
            </a:extLst>
          </p:cNvPr>
          <p:cNvSpPr>
            <a:spLocks noGrp="1"/>
          </p:cNvSpPr>
          <p:nvPr>
            <p:ph idx="1"/>
          </p:nvPr>
        </p:nvSpPr>
        <p:spPr>
          <a:xfrm>
            <a:off x="638175" y="1325563"/>
            <a:ext cx="11249025" cy="5046662"/>
          </a:xfrm>
        </p:spPr>
        <p:txBody>
          <a:bodyPr>
            <a:normAutofit/>
          </a:bodyPr>
          <a:lstStyle/>
          <a:p>
            <a:pPr marL="0" indent="0">
              <a:buNone/>
            </a:pPr>
            <a:r>
              <a:rPr lang="en-US" b="1" dirty="0"/>
              <a:t>Public key cryptography </a:t>
            </a:r>
            <a:r>
              <a:rPr lang="en-US" dirty="0"/>
              <a:t>enables entities previously unknown to each other to verify the identity of each other, validate the information being transferred, and securely communicate on an insecure public network</a:t>
            </a:r>
          </a:p>
          <a:p>
            <a:r>
              <a:rPr lang="en-US" b="1" dirty="0"/>
              <a:t>Public key infrastructure </a:t>
            </a:r>
          </a:p>
          <a:p>
            <a:pPr lvl="1"/>
            <a:r>
              <a:rPr lang="en-US" dirty="0"/>
              <a:t>Enables online activities requiring more trust and proof of identity than simple passwords</a:t>
            </a:r>
          </a:p>
          <a:p>
            <a:pPr lvl="1"/>
            <a:r>
              <a:rPr lang="en-US" dirty="0"/>
              <a:t>Provides a hierarchy of trust relationships that: </a:t>
            </a:r>
          </a:p>
          <a:p>
            <a:pPr lvl="2"/>
            <a:r>
              <a:rPr lang="en-US" dirty="0"/>
              <a:t>Enable knowing a public key really belongs to the person/system you want to communicate with</a:t>
            </a:r>
          </a:p>
          <a:p>
            <a:pPr lvl="2"/>
            <a:r>
              <a:rPr lang="en-US" dirty="0"/>
              <a:t>Are necessary for hybrid cryptography </a:t>
            </a:r>
          </a:p>
          <a:p>
            <a:pPr lvl="2"/>
            <a:r>
              <a:rPr lang="en-US" dirty="0"/>
              <a:t>Facilitate secure electronic transfer of information for a range of network activities such as e-commerce, internet banking and confidential email</a:t>
            </a:r>
          </a:p>
        </p:txBody>
      </p:sp>
      <p:sp>
        <p:nvSpPr>
          <p:cNvPr id="4" name="Footer Placeholder 3">
            <a:extLst>
              <a:ext uri="{FF2B5EF4-FFF2-40B4-BE49-F238E27FC236}">
                <a16:creationId xmlns:a16="http://schemas.microsoft.com/office/drawing/2014/main" id="{12F89B5B-0DA3-4CE0-8815-27DFF041CF2D}"/>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AEDD5830-ED39-4BBE-B90A-BD470D81E2E4}"/>
              </a:ext>
            </a:extLst>
          </p:cNvPr>
          <p:cNvSpPr>
            <a:spLocks noGrp="1"/>
          </p:cNvSpPr>
          <p:nvPr>
            <p:ph type="sldNum" sz="quarter" idx="12"/>
          </p:nvPr>
        </p:nvSpPr>
        <p:spPr/>
        <p:txBody>
          <a:bodyPr/>
          <a:lstStyle/>
          <a:p>
            <a:fld id="{D94740A5-7129-4D4B-90C1-66E6CB51CD3E}" type="slidenum">
              <a:rPr lang="en-US" smtClean="0"/>
              <a:t>3</a:t>
            </a:fld>
            <a:endParaRPr lang="en-US"/>
          </a:p>
        </p:txBody>
      </p:sp>
    </p:spTree>
    <p:extLst>
      <p:ext uri="{BB962C8B-B14F-4D97-AF65-F5344CB8AC3E}">
        <p14:creationId xmlns:p14="http://schemas.microsoft.com/office/powerpoint/2010/main" val="373750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D68F-2B5D-4AFB-877E-8D6C8B100951}"/>
              </a:ext>
            </a:extLst>
          </p:cNvPr>
          <p:cNvSpPr>
            <a:spLocks noGrp="1"/>
          </p:cNvSpPr>
          <p:nvPr>
            <p:ph type="title"/>
          </p:nvPr>
        </p:nvSpPr>
        <p:spPr>
          <a:xfrm>
            <a:off x="0" y="0"/>
            <a:ext cx="12192000" cy="1325563"/>
          </a:xfrm>
        </p:spPr>
        <p:txBody>
          <a:bodyPr/>
          <a:lstStyle/>
          <a:p>
            <a:r>
              <a:rPr lang="en-US" dirty="0"/>
              <a:t>Microsoft Windows Root Program’s Trust Stores</a:t>
            </a:r>
          </a:p>
        </p:txBody>
      </p:sp>
      <p:sp>
        <p:nvSpPr>
          <p:cNvPr id="3" name="Content Placeholder 2">
            <a:extLst>
              <a:ext uri="{FF2B5EF4-FFF2-40B4-BE49-F238E27FC236}">
                <a16:creationId xmlns:a16="http://schemas.microsoft.com/office/drawing/2014/main" id="{54EE4C8D-BE5B-44F2-A482-E8267C189D73}"/>
              </a:ext>
            </a:extLst>
          </p:cNvPr>
          <p:cNvSpPr>
            <a:spLocks noGrp="1"/>
          </p:cNvSpPr>
          <p:nvPr>
            <p:ph idx="1"/>
          </p:nvPr>
        </p:nvSpPr>
        <p:spPr>
          <a:xfrm>
            <a:off x="561364" y="1253331"/>
            <a:ext cx="11493616" cy="4351338"/>
          </a:xfrm>
        </p:spPr>
        <p:txBody>
          <a:bodyPr/>
          <a:lstStyle/>
          <a:p>
            <a:pPr marL="514350" indent="-514350">
              <a:buFont typeface="+mj-lt"/>
              <a:buAutoNum type="arabicPeriod"/>
            </a:pPr>
            <a:r>
              <a:rPr lang="en-US" dirty="0"/>
              <a:t>Run </a:t>
            </a:r>
            <a:r>
              <a:rPr lang="en-US" b="1" dirty="0"/>
              <a:t>mmc.exe</a:t>
            </a:r>
          </a:p>
          <a:p>
            <a:pPr marL="514350" indent="-514350">
              <a:buFont typeface="+mj-lt"/>
              <a:buAutoNum type="arabicPeriod"/>
            </a:pPr>
            <a:r>
              <a:rPr lang="en-US" dirty="0"/>
              <a:t>Select </a:t>
            </a:r>
            <a:r>
              <a:rPr lang="en-US" b="1" dirty="0"/>
              <a:t>File -&gt; Add/Remove Snap-in</a:t>
            </a:r>
          </a:p>
          <a:p>
            <a:pPr marL="514350" indent="-514350">
              <a:buFont typeface="+mj-lt"/>
              <a:buAutoNum type="arabicPeriod"/>
            </a:pPr>
            <a:r>
              <a:rPr lang="en-US" dirty="0"/>
              <a:t>Select </a:t>
            </a:r>
            <a:r>
              <a:rPr lang="en-US" b="1" dirty="0"/>
              <a:t>Certificates</a:t>
            </a:r>
            <a:r>
              <a:rPr lang="en-US" dirty="0"/>
              <a:t>, click </a:t>
            </a:r>
            <a:r>
              <a:rPr lang="en-US" b="1" dirty="0"/>
              <a:t>Add</a:t>
            </a:r>
          </a:p>
          <a:p>
            <a:pPr marL="514350" indent="-514350">
              <a:buFont typeface="+mj-lt"/>
              <a:buAutoNum type="arabicPeriod"/>
            </a:pPr>
            <a:r>
              <a:rPr lang="en-US" dirty="0"/>
              <a:t>Select </a:t>
            </a:r>
            <a:r>
              <a:rPr lang="en-US" b="1" dirty="0"/>
              <a:t>Computer Account, </a:t>
            </a:r>
            <a:r>
              <a:rPr lang="en-US" dirty="0"/>
              <a:t>click</a:t>
            </a:r>
            <a:r>
              <a:rPr lang="en-US" b="1" dirty="0"/>
              <a:t> next, </a:t>
            </a:r>
            <a:r>
              <a:rPr lang="en-US" dirty="0"/>
              <a:t>click</a:t>
            </a:r>
            <a:r>
              <a:rPr lang="en-US" b="1" dirty="0"/>
              <a:t> Finish</a:t>
            </a:r>
          </a:p>
          <a:p>
            <a:pPr marL="514350" indent="-514350">
              <a:buFont typeface="+mj-lt"/>
              <a:buAutoNum type="arabicPeriod"/>
            </a:pPr>
            <a:r>
              <a:rPr lang="en-US" dirty="0"/>
              <a:t>Expand the </a:t>
            </a:r>
            <a:r>
              <a:rPr lang="en-US" b="1" dirty="0"/>
              <a:t>Certificates </a:t>
            </a:r>
            <a:r>
              <a:rPr lang="en-US" dirty="0"/>
              <a:t>node -&gt; </a:t>
            </a:r>
            <a:r>
              <a:rPr lang="en-US" b="1" dirty="0"/>
              <a:t>Trusted Root Certificate Authorities Store</a:t>
            </a:r>
          </a:p>
        </p:txBody>
      </p:sp>
      <p:pic>
        <p:nvPicPr>
          <p:cNvPr id="4" name="Picture 3">
            <a:extLst>
              <a:ext uri="{FF2B5EF4-FFF2-40B4-BE49-F238E27FC236}">
                <a16:creationId xmlns:a16="http://schemas.microsoft.com/office/drawing/2014/main" id="{9D207C6E-EA7A-4E82-BC74-6040DD1D239E}"/>
              </a:ext>
            </a:extLst>
          </p:cNvPr>
          <p:cNvPicPr>
            <a:picLocks noChangeAspect="1"/>
          </p:cNvPicPr>
          <p:nvPr/>
        </p:nvPicPr>
        <p:blipFill>
          <a:blip r:embed="rId2"/>
          <a:stretch>
            <a:fillRect/>
          </a:stretch>
        </p:blipFill>
        <p:spPr>
          <a:xfrm>
            <a:off x="282236" y="4163964"/>
            <a:ext cx="2077970" cy="1934832"/>
          </a:xfrm>
          <a:prstGeom prst="rect">
            <a:avLst/>
          </a:prstGeom>
        </p:spPr>
      </p:pic>
      <p:pic>
        <p:nvPicPr>
          <p:cNvPr id="5" name="Picture 4">
            <a:extLst>
              <a:ext uri="{FF2B5EF4-FFF2-40B4-BE49-F238E27FC236}">
                <a16:creationId xmlns:a16="http://schemas.microsoft.com/office/drawing/2014/main" id="{FACB2D06-4384-4DEB-A7DF-7E2BAB0ADB09}"/>
              </a:ext>
            </a:extLst>
          </p:cNvPr>
          <p:cNvPicPr>
            <a:picLocks noChangeAspect="1"/>
          </p:cNvPicPr>
          <p:nvPr/>
        </p:nvPicPr>
        <p:blipFill>
          <a:blip r:embed="rId3"/>
          <a:stretch>
            <a:fillRect/>
          </a:stretch>
        </p:blipFill>
        <p:spPr>
          <a:xfrm>
            <a:off x="2476888" y="4163964"/>
            <a:ext cx="3065965" cy="2312337"/>
          </a:xfrm>
          <a:prstGeom prst="rect">
            <a:avLst/>
          </a:prstGeom>
        </p:spPr>
      </p:pic>
      <p:pic>
        <p:nvPicPr>
          <p:cNvPr id="6" name="Picture 5">
            <a:extLst>
              <a:ext uri="{FF2B5EF4-FFF2-40B4-BE49-F238E27FC236}">
                <a16:creationId xmlns:a16="http://schemas.microsoft.com/office/drawing/2014/main" id="{EE306245-85F0-41DE-8D49-0A8426B23D8B}"/>
              </a:ext>
            </a:extLst>
          </p:cNvPr>
          <p:cNvPicPr>
            <a:picLocks noChangeAspect="1"/>
          </p:cNvPicPr>
          <p:nvPr/>
        </p:nvPicPr>
        <p:blipFill>
          <a:blip r:embed="rId4"/>
          <a:stretch>
            <a:fillRect/>
          </a:stretch>
        </p:blipFill>
        <p:spPr>
          <a:xfrm>
            <a:off x="5659535" y="4163964"/>
            <a:ext cx="2931059" cy="2206870"/>
          </a:xfrm>
          <a:prstGeom prst="rect">
            <a:avLst/>
          </a:prstGeom>
        </p:spPr>
      </p:pic>
      <p:sp>
        <p:nvSpPr>
          <p:cNvPr id="7" name="Footer Placeholder 6">
            <a:extLst>
              <a:ext uri="{FF2B5EF4-FFF2-40B4-BE49-F238E27FC236}">
                <a16:creationId xmlns:a16="http://schemas.microsoft.com/office/drawing/2014/main" id="{BA6C6BFD-7B11-4045-9A15-B70ADB1A8D5B}"/>
              </a:ext>
            </a:extLst>
          </p:cNvPr>
          <p:cNvSpPr>
            <a:spLocks noGrp="1"/>
          </p:cNvSpPr>
          <p:nvPr>
            <p:ph type="ftr" sz="quarter" idx="11"/>
          </p:nvPr>
        </p:nvSpPr>
        <p:spPr/>
        <p:txBody>
          <a:bodyPr/>
          <a:lstStyle/>
          <a:p>
            <a:r>
              <a:rPr lang="en-US"/>
              <a:t>MIS 5214</a:t>
            </a:r>
          </a:p>
        </p:txBody>
      </p:sp>
      <p:sp>
        <p:nvSpPr>
          <p:cNvPr id="8" name="Slide Number Placeholder 7">
            <a:extLst>
              <a:ext uri="{FF2B5EF4-FFF2-40B4-BE49-F238E27FC236}">
                <a16:creationId xmlns:a16="http://schemas.microsoft.com/office/drawing/2014/main" id="{B5C6E30F-65D3-4B48-BBB4-FF780D525707}"/>
              </a:ext>
            </a:extLst>
          </p:cNvPr>
          <p:cNvSpPr>
            <a:spLocks noGrp="1"/>
          </p:cNvSpPr>
          <p:nvPr>
            <p:ph type="sldNum" sz="quarter" idx="12"/>
          </p:nvPr>
        </p:nvSpPr>
        <p:spPr/>
        <p:txBody>
          <a:bodyPr/>
          <a:lstStyle/>
          <a:p>
            <a:fld id="{D94740A5-7129-4D4B-90C1-66E6CB51CD3E}" type="slidenum">
              <a:rPr lang="en-US" smtClean="0"/>
              <a:t>30</a:t>
            </a:fld>
            <a:endParaRPr lang="en-US"/>
          </a:p>
        </p:txBody>
      </p:sp>
    </p:spTree>
    <p:extLst>
      <p:ext uri="{BB962C8B-B14F-4D97-AF65-F5344CB8AC3E}">
        <p14:creationId xmlns:p14="http://schemas.microsoft.com/office/powerpoint/2010/main" val="494845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D68F-2B5D-4AFB-877E-8D6C8B100951}"/>
              </a:ext>
            </a:extLst>
          </p:cNvPr>
          <p:cNvSpPr>
            <a:spLocks noGrp="1"/>
          </p:cNvSpPr>
          <p:nvPr>
            <p:ph type="title"/>
          </p:nvPr>
        </p:nvSpPr>
        <p:spPr>
          <a:xfrm>
            <a:off x="1" y="0"/>
            <a:ext cx="7013196" cy="1325563"/>
          </a:xfrm>
        </p:spPr>
        <p:txBody>
          <a:bodyPr/>
          <a:lstStyle/>
          <a:p>
            <a:r>
              <a:rPr lang="en-US" dirty="0"/>
              <a:t>Microsoft Windows Root Program’s Trust Stores</a:t>
            </a:r>
          </a:p>
        </p:txBody>
      </p:sp>
      <p:pic>
        <p:nvPicPr>
          <p:cNvPr id="10" name="Picture 9">
            <a:extLst>
              <a:ext uri="{FF2B5EF4-FFF2-40B4-BE49-F238E27FC236}">
                <a16:creationId xmlns:a16="http://schemas.microsoft.com/office/drawing/2014/main" id="{628D1B21-ABF0-42AB-A331-68583912CE91}"/>
              </a:ext>
            </a:extLst>
          </p:cNvPr>
          <p:cNvPicPr>
            <a:picLocks noChangeAspect="1"/>
          </p:cNvPicPr>
          <p:nvPr/>
        </p:nvPicPr>
        <p:blipFill>
          <a:blip r:embed="rId2"/>
          <a:stretch>
            <a:fillRect/>
          </a:stretch>
        </p:blipFill>
        <p:spPr>
          <a:xfrm>
            <a:off x="7714716" y="0"/>
            <a:ext cx="4477284" cy="6858000"/>
          </a:xfrm>
          <a:prstGeom prst="rect">
            <a:avLst/>
          </a:prstGeom>
        </p:spPr>
      </p:pic>
      <p:pic>
        <p:nvPicPr>
          <p:cNvPr id="11" name="Picture 10">
            <a:extLst>
              <a:ext uri="{FF2B5EF4-FFF2-40B4-BE49-F238E27FC236}">
                <a16:creationId xmlns:a16="http://schemas.microsoft.com/office/drawing/2014/main" id="{9639C3E8-82D4-44BC-9346-83D2574786C6}"/>
              </a:ext>
            </a:extLst>
          </p:cNvPr>
          <p:cNvPicPr>
            <a:picLocks noChangeAspect="1"/>
          </p:cNvPicPr>
          <p:nvPr/>
        </p:nvPicPr>
        <p:blipFill>
          <a:blip r:embed="rId3"/>
          <a:stretch>
            <a:fillRect/>
          </a:stretch>
        </p:blipFill>
        <p:spPr>
          <a:xfrm>
            <a:off x="197607" y="1568742"/>
            <a:ext cx="7210803" cy="4056076"/>
          </a:xfrm>
          <a:prstGeom prst="rect">
            <a:avLst/>
          </a:prstGeom>
        </p:spPr>
      </p:pic>
      <p:sp>
        <p:nvSpPr>
          <p:cNvPr id="3" name="Footer Placeholder 2">
            <a:extLst>
              <a:ext uri="{FF2B5EF4-FFF2-40B4-BE49-F238E27FC236}">
                <a16:creationId xmlns:a16="http://schemas.microsoft.com/office/drawing/2014/main" id="{9E4196B7-1248-43E3-BC64-614E02614626}"/>
              </a:ext>
            </a:extLst>
          </p:cNvPr>
          <p:cNvSpPr>
            <a:spLocks noGrp="1"/>
          </p:cNvSpPr>
          <p:nvPr>
            <p:ph type="ftr" sz="quarter" idx="11"/>
          </p:nvPr>
        </p:nvSpPr>
        <p:spPr/>
        <p:txBody>
          <a:bodyPr/>
          <a:lstStyle/>
          <a:p>
            <a:r>
              <a:rPr lang="en-US"/>
              <a:t>MIS 5214</a:t>
            </a:r>
          </a:p>
        </p:txBody>
      </p:sp>
      <p:sp>
        <p:nvSpPr>
          <p:cNvPr id="4" name="Slide Number Placeholder 3">
            <a:extLst>
              <a:ext uri="{FF2B5EF4-FFF2-40B4-BE49-F238E27FC236}">
                <a16:creationId xmlns:a16="http://schemas.microsoft.com/office/drawing/2014/main" id="{AAE63F1E-F746-4C7B-9844-0D5F2C99ED3D}"/>
              </a:ext>
            </a:extLst>
          </p:cNvPr>
          <p:cNvSpPr>
            <a:spLocks noGrp="1"/>
          </p:cNvSpPr>
          <p:nvPr>
            <p:ph type="sldNum" sz="quarter" idx="12"/>
          </p:nvPr>
        </p:nvSpPr>
        <p:spPr/>
        <p:txBody>
          <a:bodyPr/>
          <a:lstStyle/>
          <a:p>
            <a:fld id="{D94740A5-7129-4D4B-90C1-66E6CB51CD3E}" type="slidenum">
              <a:rPr lang="en-US" smtClean="0"/>
              <a:t>31</a:t>
            </a:fld>
            <a:endParaRPr lang="en-US"/>
          </a:p>
        </p:txBody>
      </p:sp>
    </p:spTree>
    <p:extLst>
      <p:ext uri="{BB962C8B-B14F-4D97-AF65-F5344CB8AC3E}">
        <p14:creationId xmlns:p14="http://schemas.microsoft.com/office/powerpoint/2010/main" val="3607256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D68F-2B5D-4AFB-877E-8D6C8B100951}"/>
              </a:ext>
            </a:extLst>
          </p:cNvPr>
          <p:cNvSpPr>
            <a:spLocks noGrp="1"/>
          </p:cNvSpPr>
          <p:nvPr>
            <p:ph type="title"/>
          </p:nvPr>
        </p:nvSpPr>
        <p:spPr>
          <a:xfrm>
            <a:off x="1" y="0"/>
            <a:ext cx="7013196" cy="1325563"/>
          </a:xfrm>
        </p:spPr>
        <p:txBody>
          <a:bodyPr/>
          <a:lstStyle/>
          <a:p>
            <a:r>
              <a:rPr lang="en-US" dirty="0"/>
              <a:t>Microsoft Windows Root Program’s Trust Stores</a:t>
            </a:r>
          </a:p>
        </p:txBody>
      </p:sp>
      <p:pic>
        <p:nvPicPr>
          <p:cNvPr id="10" name="Picture 9">
            <a:extLst>
              <a:ext uri="{FF2B5EF4-FFF2-40B4-BE49-F238E27FC236}">
                <a16:creationId xmlns:a16="http://schemas.microsoft.com/office/drawing/2014/main" id="{628D1B21-ABF0-42AB-A331-68583912CE91}"/>
              </a:ext>
            </a:extLst>
          </p:cNvPr>
          <p:cNvPicPr>
            <a:picLocks noChangeAspect="1"/>
          </p:cNvPicPr>
          <p:nvPr/>
        </p:nvPicPr>
        <p:blipFill>
          <a:blip r:embed="rId2"/>
          <a:stretch>
            <a:fillRect/>
          </a:stretch>
        </p:blipFill>
        <p:spPr>
          <a:xfrm>
            <a:off x="7714716" y="0"/>
            <a:ext cx="4477284" cy="6858000"/>
          </a:xfrm>
          <a:prstGeom prst="rect">
            <a:avLst/>
          </a:prstGeom>
        </p:spPr>
      </p:pic>
      <p:pic>
        <p:nvPicPr>
          <p:cNvPr id="11" name="Picture 10">
            <a:extLst>
              <a:ext uri="{FF2B5EF4-FFF2-40B4-BE49-F238E27FC236}">
                <a16:creationId xmlns:a16="http://schemas.microsoft.com/office/drawing/2014/main" id="{9639C3E8-82D4-44BC-9346-83D2574786C6}"/>
              </a:ext>
            </a:extLst>
          </p:cNvPr>
          <p:cNvPicPr>
            <a:picLocks noChangeAspect="1"/>
          </p:cNvPicPr>
          <p:nvPr/>
        </p:nvPicPr>
        <p:blipFill>
          <a:blip r:embed="rId3"/>
          <a:stretch>
            <a:fillRect/>
          </a:stretch>
        </p:blipFill>
        <p:spPr>
          <a:xfrm>
            <a:off x="197607" y="1568742"/>
            <a:ext cx="7210803" cy="4056076"/>
          </a:xfrm>
          <a:prstGeom prst="rect">
            <a:avLst/>
          </a:prstGeom>
        </p:spPr>
      </p:pic>
      <p:sp>
        <p:nvSpPr>
          <p:cNvPr id="3" name="Footer Placeholder 2">
            <a:extLst>
              <a:ext uri="{FF2B5EF4-FFF2-40B4-BE49-F238E27FC236}">
                <a16:creationId xmlns:a16="http://schemas.microsoft.com/office/drawing/2014/main" id="{23A6850F-9F30-4BAC-BC2D-9CB238227D54}"/>
              </a:ext>
            </a:extLst>
          </p:cNvPr>
          <p:cNvSpPr>
            <a:spLocks noGrp="1"/>
          </p:cNvSpPr>
          <p:nvPr>
            <p:ph type="ftr" sz="quarter" idx="11"/>
          </p:nvPr>
        </p:nvSpPr>
        <p:spPr/>
        <p:txBody>
          <a:bodyPr/>
          <a:lstStyle/>
          <a:p>
            <a:r>
              <a:rPr lang="en-US"/>
              <a:t>MIS 5214</a:t>
            </a:r>
          </a:p>
        </p:txBody>
      </p:sp>
      <p:sp>
        <p:nvSpPr>
          <p:cNvPr id="4" name="Slide Number Placeholder 3">
            <a:extLst>
              <a:ext uri="{FF2B5EF4-FFF2-40B4-BE49-F238E27FC236}">
                <a16:creationId xmlns:a16="http://schemas.microsoft.com/office/drawing/2014/main" id="{2470BA87-343B-4D2C-9851-F5B0ED50B8A5}"/>
              </a:ext>
            </a:extLst>
          </p:cNvPr>
          <p:cNvSpPr>
            <a:spLocks noGrp="1"/>
          </p:cNvSpPr>
          <p:nvPr>
            <p:ph type="sldNum" sz="quarter" idx="12"/>
          </p:nvPr>
        </p:nvSpPr>
        <p:spPr/>
        <p:txBody>
          <a:bodyPr/>
          <a:lstStyle/>
          <a:p>
            <a:fld id="{D94740A5-7129-4D4B-90C1-66E6CB51CD3E}" type="slidenum">
              <a:rPr lang="en-US" smtClean="0"/>
              <a:t>32</a:t>
            </a:fld>
            <a:endParaRPr lang="en-US"/>
          </a:p>
        </p:txBody>
      </p:sp>
    </p:spTree>
    <p:extLst>
      <p:ext uri="{BB962C8B-B14F-4D97-AF65-F5344CB8AC3E}">
        <p14:creationId xmlns:p14="http://schemas.microsoft.com/office/powerpoint/2010/main" val="1853889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1C4AD-FBD2-4F2D-B808-4AC5B639B99A}"/>
              </a:ext>
            </a:extLst>
          </p:cNvPr>
          <p:cNvSpPr>
            <a:spLocks noGrp="1"/>
          </p:cNvSpPr>
          <p:nvPr>
            <p:ph type="title"/>
          </p:nvPr>
        </p:nvSpPr>
        <p:spPr>
          <a:xfrm>
            <a:off x="0" y="0"/>
            <a:ext cx="10515600" cy="1325563"/>
          </a:xfrm>
        </p:spPr>
        <p:txBody>
          <a:bodyPr/>
          <a:lstStyle/>
          <a:p>
            <a:r>
              <a:rPr lang="en-US" dirty="0"/>
              <a:t>Mac OS X</a:t>
            </a:r>
          </a:p>
        </p:txBody>
      </p:sp>
      <p:sp>
        <p:nvSpPr>
          <p:cNvPr id="3" name="Content Placeholder 2">
            <a:extLst>
              <a:ext uri="{FF2B5EF4-FFF2-40B4-BE49-F238E27FC236}">
                <a16:creationId xmlns:a16="http://schemas.microsoft.com/office/drawing/2014/main" id="{63A312E1-9756-4049-8CC5-C23E582F642B}"/>
              </a:ext>
            </a:extLst>
          </p:cNvPr>
          <p:cNvSpPr>
            <a:spLocks noGrp="1"/>
          </p:cNvSpPr>
          <p:nvPr>
            <p:ph idx="1"/>
          </p:nvPr>
        </p:nvSpPr>
        <p:spPr>
          <a:xfrm>
            <a:off x="838200" y="1526796"/>
            <a:ext cx="10515600" cy="4650167"/>
          </a:xfrm>
        </p:spPr>
        <p:txBody>
          <a:bodyPr/>
          <a:lstStyle/>
          <a:p>
            <a:pPr marL="0" indent="0">
              <a:buNone/>
            </a:pPr>
            <a:r>
              <a:rPr lang="en-US" dirty="0"/>
              <a:t>The root store is in the </a:t>
            </a:r>
            <a:r>
              <a:rPr lang="en-US" dirty="0" err="1"/>
              <a:t>Keychain.app</a:t>
            </a:r>
            <a:endParaRPr lang="en-US" dirty="0"/>
          </a:p>
          <a:p>
            <a:pPr marL="971550" lvl="1" indent="-514350">
              <a:buFont typeface="+mj-lt"/>
              <a:buAutoNum type="arabicPeriod"/>
            </a:pPr>
            <a:r>
              <a:rPr lang="en-US" sz="2800" dirty="0"/>
              <a:t>Search Finder (Spotlight) for “keychain”</a:t>
            </a:r>
          </a:p>
          <a:p>
            <a:pPr marL="971550" lvl="1" indent="-514350">
              <a:buFont typeface="+mj-lt"/>
              <a:buAutoNum type="arabicPeriod"/>
            </a:pPr>
            <a:r>
              <a:rPr lang="en-US" sz="2800" dirty="0"/>
              <a:t>Double-click Keychain Access app </a:t>
            </a:r>
          </a:p>
          <a:p>
            <a:pPr marL="971550" lvl="1" indent="-514350">
              <a:buFont typeface="+mj-lt"/>
              <a:buAutoNum type="arabicPeriod"/>
            </a:pPr>
            <a:r>
              <a:rPr lang="en-US" sz="2800" dirty="0"/>
              <a:t>Select “System Roots” in the left-hand pane</a:t>
            </a:r>
          </a:p>
          <a:p>
            <a:endParaRPr lang="en-US" dirty="0"/>
          </a:p>
        </p:txBody>
      </p:sp>
      <p:sp>
        <p:nvSpPr>
          <p:cNvPr id="4" name="Footer Placeholder 3">
            <a:extLst>
              <a:ext uri="{FF2B5EF4-FFF2-40B4-BE49-F238E27FC236}">
                <a16:creationId xmlns:a16="http://schemas.microsoft.com/office/drawing/2014/main" id="{AFF3150F-BA9B-4895-98D6-B9465BBB5C1F}"/>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B88DEE88-3635-4889-B761-C99C54CDBD67}"/>
              </a:ext>
            </a:extLst>
          </p:cNvPr>
          <p:cNvSpPr>
            <a:spLocks noGrp="1"/>
          </p:cNvSpPr>
          <p:nvPr>
            <p:ph type="sldNum" sz="quarter" idx="12"/>
          </p:nvPr>
        </p:nvSpPr>
        <p:spPr/>
        <p:txBody>
          <a:bodyPr/>
          <a:lstStyle/>
          <a:p>
            <a:fld id="{D94740A5-7129-4D4B-90C1-66E6CB51CD3E}" type="slidenum">
              <a:rPr lang="en-US" smtClean="0"/>
              <a:t>33</a:t>
            </a:fld>
            <a:endParaRPr lang="en-US"/>
          </a:p>
        </p:txBody>
      </p:sp>
    </p:spTree>
    <p:extLst>
      <p:ext uri="{BB962C8B-B14F-4D97-AF65-F5344CB8AC3E}">
        <p14:creationId xmlns:p14="http://schemas.microsoft.com/office/powerpoint/2010/main" val="580376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D68F-2B5D-4AFB-877E-8D6C8B100951}"/>
              </a:ext>
            </a:extLst>
          </p:cNvPr>
          <p:cNvSpPr>
            <a:spLocks noGrp="1"/>
          </p:cNvSpPr>
          <p:nvPr>
            <p:ph type="title"/>
          </p:nvPr>
        </p:nvSpPr>
        <p:spPr>
          <a:xfrm>
            <a:off x="1" y="0"/>
            <a:ext cx="7013196" cy="1325563"/>
          </a:xfrm>
        </p:spPr>
        <p:txBody>
          <a:bodyPr/>
          <a:lstStyle/>
          <a:p>
            <a:r>
              <a:rPr lang="en-US" dirty="0"/>
              <a:t>Microsoft Windows Root Program’s Trust Stores</a:t>
            </a:r>
          </a:p>
        </p:txBody>
      </p:sp>
      <p:pic>
        <p:nvPicPr>
          <p:cNvPr id="10" name="Picture 9">
            <a:extLst>
              <a:ext uri="{FF2B5EF4-FFF2-40B4-BE49-F238E27FC236}">
                <a16:creationId xmlns:a16="http://schemas.microsoft.com/office/drawing/2014/main" id="{628D1B21-ABF0-42AB-A331-68583912CE91}"/>
              </a:ext>
            </a:extLst>
          </p:cNvPr>
          <p:cNvPicPr>
            <a:picLocks noChangeAspect="1"/>
          </p:cNvPicPr>
          <p:nvPr/>
        </p:nvPicPr>
        <p:blipFill>
          <a:blip r:embed="rId2"/>
          <a:stretch>
            <a:fillRect/>
          </a:stretch>
        </p:blipFill>
        <p:spPr>
          <a:xfrm>
            <a:off x="7714716" y="0"/>
            <a:ext cx="4477284" cy="6858000"/>
          </a:xfrm>
          <a:prstGeom prst="rect">
            <a:avLst/>
          </a:prstGeom>
        </p:spPr>
      </p:pic>
      <p:sp>
        <p:nvSpPr>
          <p:cNvPr id="3" name="Arrow: Right 2">
            <a:extLst>
              <a:ext uri="{FF2B5EF4-FFF2-40B4-BE49-F238E27FC236}">
                <a16:creationId xmlns:a16="http://schemas.microsoft.com/office/drawing/2014/main" id="{A3B9954D-526A-4E7E-95AA-65BED9B10F10}"/>
              </a:ext>
            </a:extLst>
          </p:cNvPr>
          <p:cNvSpPr/>
          <p:nvPr/>
        </p:nvSpPr>
        <p:spPr>
          <a:xfrm>
            <a:off x="7208759" y="3506598"/>
            <a:ext cx="461395" cy="24328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A75EC98-19D7-46FE-B62D-AB3E4C0C01F7}"/>
              </a:ext>
            </a:extLst>
          </p:cNvPr>
          <p:cNvPicPr>
            <a:picLocks noChangeAspect="1"/>
          </p:cNvPicPr>
          <p:nvPr/>
        </p:nvPicPr>
        <p:blipFill>
          <a:blip r:embed="rId3"/>
          <a:stretch>
            <a:fillRect/>
          </a:stretch>
        </p:blipFill>
        <p:spPr>
          <a:xfrm>
            <a:off x="3686003" y="1562460"/>
            <a:ext cx="3327194" cy="4511171"/>
          </a:xfrm>
          <a:prstGeom prst="rect">
            <a:avLst/>
          </a:prstGeom>
        </p:spPr>
      </p:pic>
      <p:pic>
        <p:nvPicPr>
          <p:cNvPr id="5" name="Picture 4">
            <a:extLst>
              <a:ext uri="{FF2B5EF4-FFF2-40B4-BE49-F238E27FC236}">
                <a16:creationId xmlns:a16="http://schemas.microsoft.com/office/drawing/2014/main" id="{75EEBC7F-9D29-42A8-9A10-322D6F408ED0}"/>
              </a:ext>
            </a:extLst>
          </p:cNvPr>
          <p:cNvPicPr>
            <a:picLocks noChangeAspect="1"/>
          </p:cNvPicPr>
          <p:nvPr/>
        </p:nvPicPr>
        <p:blipFill>
          <a:blip r:embed="rId4"/>
          <a:stretch>
            <a:fillRect/>
          </a:stretch>
        </p:blipFill>
        <p:spPr>
          <a:xfrm>
            <a:off x="183906" y="1562460"/>
            <a:ext cx="3327193" cy="4511170"/>
          </a:xfrm>
          <a:prstGeom prst="rect">
            <a:avLst/>
          </a:prstGeom>
        </p:spPr>
      </p:pic>
      <p:sp>
        <p:nvSpPr>
          <p:cNvPr id="6" name="Footer Placeholder 5">
            <a:extLst>
              <a:ext uri="{FF2B5EF4-FFF2-40B4-BE49-F238E27FC236}">
                <a16:creationId xmlns:a16="http://schemas.microsoft.com/office/drawing/2014/main" id="{81DD0D9C-3E4F-4798-88E7-941B4974FA12}"/>
              </a:ext>
            </a:extLst>
          </p:cNvPr>
          <p:cNvSpPr>
            <a:spLocks noGrp="1"/>
          </p:cNvSpPr>
          <p:nvPr>
            <p:ph type="ftr" sz="quarter" idx="11"/>
          </p:nvPr>
        </p:nvSpPr>
        <p:spPr/>
        <p:txBody>
          <a:bodyPr/>
          <a:lstStyle/>
          <a:p>
            <a:r>
              <a:rPr lang="en-US"/>
              <a:t>MIS 5214</a:t>
            </a:r>
          </a:p>
        </p:txBody>
      </p:sp>
      <p:sp>
        <p:nvSpPr>
          <p:cNvPr id="7" name="Slide Number Placeholder 6">
            <a:extLst>
              <a:ext uri="{FF2B5EF4-FFF2-40B4-BE49-F238E27FC236}">
                <a16:creationId xmlns:a16="http://schemas.microsoft.com/office/drawing/2014/main" id="{F39CA283-1485-472D-A822-A10E7303ADD9}"/>
              </a:ext>
            </a:extLst>
          </p:cNvPr>
          <p:cNvSpPr>
            <a:spLocks noGrp="1"/>
          </p:cNvSpPr>
          <p:nvPr>
            <p:ph type="sldNum" sz="quarter" idx="12"/>
          </p:nvPr>
        </p:nvSpPr>
        <p:spPr/>
        <p:txBody>
          <a:bodyPr/>
          <a:lstStyle/>
          <a:p>
            <a:fld id="{D94740A5-7129-4D4B-90C1-66E6CB51CD3E}" type="slidenum">
              <a:rPr lang="en-US" smtClean="0"/>
              <a:t>34</a:t>
            </a:fld>
            <a:endParaRPr lang="en-US"/>
          </a:p>
        </p:txBody>
      </p:sp>
    </p:spTree>
    <p:extLst>
      <p:ext uri="{BB962C8B-B14F-4D97-AF65-F5344CB8AC3E}">
        <p14:creationId xmlns:p14="http://schemas.microsoft.com/office/powerpoint/2010/main" val="2514271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06FAC-07B2-40BD-9932-F0D182CDBABD}"/>
              </a:ext>
            </a:extLst>
          </p:cNvPr>
          <p:cNvSpPr>
            <a:spLocks noGrp="1"/>
          </p:cNvSpPr>
          <p:nvPr>
            <p:ph type="title"/>
          </p:nvPr>
        </p:nvSpPr>
        <p:spPr>
          <a:xfrm>
            <a:off x="0" y="0"/>
            <a:ext cx="12192000" cy="1325563"/>
          </a:xfrm>
        </p:spPr>
        <p:txBody>
          <a:bodyPr/>
          <a:lstStyle/>
          <a:p>
            <a:r>
              <a:rPr lang="en-US" dirty="0"/>
              <a:t>PKI Roles and Workflows</a:t>
            </a:r>
          </a:p>
        </p:txBody>
      </p:sp>
      <p:grpSp>
        <p:nvGrpSpPr>
          <p:cNvPr id="7" name="Group 6">
            <a:extLst>
              <a:ext uri="{FF2B5EF4-FFF2-40B4-BE49-F238E27FC236}">
                <a16:creationId xmlns:a16="http://schemas.microsoft.com/office/drawing/2014/main" id="{9A105383-CEFE-42F0-8E3B-B0DB6227E20A}"/>
              </a:ext>
            </a:extLst>
          </p:cNvPr>
          <p:cNvGrpSpPr/>
          <p:nvPr/>
        </p:nvGrpSpPr>
        <p:grpSpPr>
          <a:xfrm>
            <a:off x="1149423" y="1325562"/>
            <a:ext cx="9718602" cy="4947297"/>
            <a:chOff x="1236699" y="1325563"/>
            <a:chExt cx="9718602" cy="4947297"/>
          </a:xfrm>
        </p:grpSpPr>
        <p:pic>
          <p:nvPicPr>
            <p:cNvPr id="5" name="Picture 4">
              <a:extLst>
                <a:ext uri="{FF2B5EF4-FFF2-40B4-BE49-F238E27FC236}">
                  <a16:creationId xmlns:a16="http://schemas.microsoft.com/office/drawing/2014/main" id="{7EEA296A-415B-4350-AC44-F8188E7C7AFC}"/>
                </a:ext>
              </a:extLst>
            </p:cNvPr>
            <p:cNvPicPr>
              <a:picLocks noChangeAspect="1"/>
            </p:cNvPicPr>
            <p:nvPr/>
          </p:nvPicPr>
          <p:blipFill>
            <a:blip r:embed="rId2"/>
            <a:stretch>
              <a:fillRect/>
            </a:stretch>
          </p:blipFill>
          <p:spPr>
            <a:xfrm>
              <a:off x="1236699" y="1325563"/>
              <a:ext cx="9718602" cy="4947297"/>
            </a:xfrm>
            <a:prstGeom prst="rect">
              <a:avLst/>
            </a:prstGeom>
          </p:spPr>
        </p:pic>
        <p:sp>
          <p:nvSpPr>
            <p:cNvPr id="6" name="Rectangle 5">
              <a:extLst>
                <a:ext uri="{FF2B5EF4-FFF2-40B4-BE49-F238E27FC236}">
                  <a16:creationId xmlns:a16="http://schemas.microsoft.com/office/drawing/2014/main" id="{B2EC5CEE-9B32-4AC9-A98A-692874C09768}"/>
                </a:ext>
              </a:extLst>
            </p:cNvPr>
            <p:cNvSpPr/>
            <p:nvPr/>
          </p:nvSpPr>
          <p:spPr>
            <a:xfrm>
              <a:off x="1647824" y="4701234"/>
              <a:ext cx="1219201" cy="647701"/>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Certificate Authority</a:t>
              </a:r>
            </a:p>
          </p:txBody>
        </p:sp>
      </p:grpSp>
      <p:sp>
        <p:nvSpPr>
          <p:cNvPr id="9" name="TextBox 8">
            <a:extLst>
              <a:ext uri="{FF2B5EF4-FFF2-40B4-BE49-F238E27FC236}">
                <a16:creationId xmlns:a16="http://schemas.microsoft.com/office/drawing/2014/main" id="{9122F6C9-857B-4B4D-A392-645EACF169CA}"/>
              </a:ext>
            </a:extLst>
          </p:cNvPr>
          <p:cNvSpPr txBox="1"/>
          <p:nvPr/>
        </p:nvSpPr>
        <p:spPr>
          <a:xfrm>
            <a:off x="1019547" y="5872750"/>
            <a:ext cx="4005459" cy="400110"/>
          </a:xfrm>
          <a:prstGeom prst="rect">
            <a:avLst/>
          </a:prstGeom>
          <a:noFill/>
        </p:spPr>
        <p:txBody>
          <a:bodyPr wrap="square" rtlCol="0">
            <a:spAutoFit/>
          </a:bodyPr>
          <a:lstStyle/>
          <a:p>
            <a:pPr algn="ctr"/>
            <a:r>
              <a:rPr lang="en-US" sz="2000" i="1" dirty="0"/>
              <a:t>Token, Credential = Public Key</a:t>
            </a:r>
          </a:p>
        </p:txBody>
      </p:sp>
      <p:sp>
        <p:nvSpPr>
          <p:cNvPr id="4" name="Footer Placeholder 3">
            <a:extLst>
              <a:ext uri="{FF2B5EF4-FFF2-40B4-BE49-F238E27FC236}">
                <a16:creationId xmlns:a16="http://schemas.microsoft.com/office/drawing/2014/main" id="{E94E928F-1F08-4468-9573-4BED2923525D}"/>
              </a:ext>
            </a:extLst>
          </p:cNvPr>
          <p:cNvSpPr>
            <a:spLocks noGrp="1"/>
          </p:cNvSpPr>
          <p:nvPr>
            <p:ph type="ftr" sz="quarter" idx="11"/>
          </p:nvPr>
        </p:nvSpPr>
        <p:spPr/>
        <p:txBody>
          <a:bodyPr/>
          <a:lstStyle/>
          <a:p>
            <a:r>
              <a:rPr lang="en-US"/>
              <a:t>MIS 5214</a:t>
            </a:r>
          </a:p>
        </p:txBody>
      </p:sp>
      <p:sp>
        <p:nvSpPr>
          <p:cNvPr id="8" name="Slide Number Placeholder 7">
            <a:extLst>
              <a:ext uri="{FF2B5EF4-FFF2-40B4-BE49-F238E27FC236}">
                <a16:creationId xmlns:a16="http://schemas.microsoft.com/office/drawing/2014/main" id="{7435D790-DD9D-4051-A4B0-28857A185526}"/>
              </a:ext>
            </a:extLst>
          </p:cNvPr>
          <p:cNvSpPr>
            <a:spLocks noGrp="1"/>
          </p:cNvSpPr>
          <p:nvPr>
            <p:ph type="sldNum" sz="quarter" idx="12"/>
          </p:nvPr>
        </p:nvSpPr>
        <p:spPr/>
        <p:txBody>
          <a:bodyPr/>
          <a:lstStyle/>
          <a:p>
            <a:fld id="{D94740A5-7129-4D4B-90C1-66E6CB51CD3E}" type="slidenum">
              <a:rPr lang="en-US" smtClean="0"/>
              <a:t>35</a:t>
            </a:fld>
            <a:endParaRPr lang="en-US"/>
          </a:p>
        </p:txBody>
      </p:sp>
    </p:spTree>
    <p:extLst>
      <p:ext uri="{BB962C8B-B14F-4D97-AF65-F5344CB8AC3E}">
        <p14:creationId xmlns:p14="http://schemas.microsoft.com/office/powerpoint/2010/main" val="21660384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FB70B7D-7C10-4B40-BA34-CBD3D305A830}"/>
              </a:ext>
            </a:extLst>
          </p:cNvPr>
          <p:cNvGrpSpPr/>
          <p:nvPr/>
        </p:nvGrpSpPr>
        <p:grpSpPr>
          <a:xfrm>
            <a:off x="392292" y="1325563"/>
            <a:ext cx="5250203" cy="5398490"/>
            <a:chOff x="392293" y="947883"/>
            <a:chExt cx="5543983" cy="5700567"/>
          </a:xfrm>
        </p:grpSpPr>
        <p:pic>
          <p:nvPicPr>
            <p:cNvPr id="4" name="Picture 3">
              <a:extLst>
                <a:ext uri="{FF2B5EF4-FFF2-40B4-BE49-F238E27FC236}">
                  <a16:creationId xmlns:a16="http://schemas.microsoft.com/office/drawing/2014/main" id="{ADB7A728-C66E-4C90-83C3-9AF737D36184}"/>
                </a:ext>
              </a:extLst>
            </p:cNvPr>
            <p:cNvPicPr>
              <a:picLocks noChangeAspect="1"/>
            </p:cNvPicPr>
            <p:nvPr/>
          </p:nvPicPr>
          <p:blipFill>
            <a:blip r:embed="rId2"/>
            <a:stretch>
              <a:fillRect/>
            </a:stretch>
          </p:blipFill>
          <p:spPr>
            <a:xfrm>
              <a:off x="392293" y="1572032"/>
              <a:ext cx="5543983" cy="5076418"/>
            </a:xfrm>
            <a:prstGeom prst="rect">
              <a:avLst/>
            </a:prstGeom>
          </p:spPr>
        </p:pic>
        <p:pic>
          <p:nvPicPr>
            <p:cNvPr id="8" name="Picture 7">
              <a:extLst>
                <a:ext uri="{FF2B5EF4-FFF2-40B4-BE49-F238E27FC236}">
                  <a16:creationId xmlns:a16="http://schemas.microsoft.com/office/drawing/2014/main" id="{72C49735-C511-4775-95D0-4B2B468EB1AC}"/>
                </a:ext>
              </a:extLst>
            </p:cNvPr>
            <p:cNvPicPr>
              <a:picLocks noChangeAspect="1"/>
            </p:cNvPicPr>
            <p:nvPr/>
          </p:nvPicPr>
          <p:blipFill>
            <a:blip r:embed="rId3"/>
            <a:stretch>
              <a:fillRect/>
            </a:stretch>
          </p:blipFill>
          <p:spPr>
            <a:xfrm>
              <a:off x="400682" y="947883"/>
              <a:ext cx="5535594" cy="633051"/>
            </a:xfrm>
            <a:prstGeom prst="rect">
              <a:avLst/>
            </a:prstGeom>
          </p:spPr>
        </p:pic>
      </p:grpSp>
      <p:sp>
        <p:nvSpPr>
          <p:cNvPr id="2" name="Title 1">
            <a:extLst>
              <a:ext uri="{FF2B5EF4-FFF2-40B4-BE49-F238E27FC236}">
                <a16:creationId xmlns:a16="http://schemas.microsoft.com/office/drawing/2014/main" id="{C27C0ED7-529D-4B36-BB12-361295310F5D}"/>
              </a:ext>
            </a:extLst>
          </p:cNvPr>
          <p:cNvSpPr>
            <a:spLocks noGrp="1"/>
          </p:cNvSpPr>
          <p:nvPr>
            <p:ph type="title"/>
          </p:nvPr>
        </p:nvSpPr>
        <p:spPr>
          <a:xfrm>
            <a:off x="0" y="0"/>
            <a:ext cx="10515600" cy="1325563"/>
          </a:xfrm>
        </p:spPr>
        <p:txBody>
          <a:bodyPr/>
          <a:lstStyle/>
          <a:p>
            <a:r>
              <a:rPr lang="en-US" dirty="0"/>
              <a:t>Where do you look for Security Controls for PKI Certificates ?</a:t>
            </a:r>
          </a:p>
        </p:txBody>
      </p:sp>
      <p:sp>
        <p:nvSpPr>
          <p:cNvPr id="5" name="Rectangle 4">
            <a:extLst>
              <a:ext uri="{FF2B5EF4-FFF2-40B4-BE49-F238E27FC236}">
                <a16:creationId xmlns:a16="http://schemas.microsoft.com/office/drawing/2014/main" id="{419931F1-1BC2-4943-8C88-25B93CECBF34}"/>
              </a:ext>
            </a:extLst>
          </p:cNvPr>
          <p:cNvSpPr/>
          <p:nvPr/>
        </p:nvSpPr>
        <p:spPr>
          <a:xfrm>
            <a:off x="392293" y="4099768"/>
            <a:ext cx="5242259" cy="3401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922FB54-364F-403A-A549-7AA3BC694A71}"/>
              </a:ext>
            </a:extLst>
          </p:cNvPr>
          <p:cNvSpPr/>
          <p:nvPr/>
        </p:nvSpPr>
        <p:spPr>
          <a:xfrm>
            <a:off x="392292" y="5064771"/>
            <a:ext cx="5242259" cy="1531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45DA229-C551-4413-B1F0-E6FC90C46574}"/>
              </a:ext>
            </a:extLst>
          </p:cNvPr>
          <p:cNvPicPr>
            <a:picLocks noChangeAspect="1"/>
          </p:cNvPicPr>
          <p:nvPr/>
        </p:nvPicPr>
        <p:blipFill>
          <a:blip r:embed="rId4"/>
          <a:stretch>
            <a:fillRect/>
          </a:stretch>
        </p:blipFill>
        <p:spPr>
          <a:xfrm>
            <a:off x="5761761" y="669743"/>
            <a:ext cx="3509394" cy="4535626"/>
          </a:xfrm>
          <a:prstGeom prst="rect">
            <a:avLst/>
          </a:prstGeom>
        </p:spPr>
      </p:pic>
      <p:pic>
        <p:nvPicPr>
          <p:cNvPr id="11" name="Picture 10">
            <a:extLst>
              <a:ext uri="{FF2B5EF4-FFF2-40B4-BE49-F238E27FC236}">
                <a16:creationId xmlns:a16="http://schemas.microsoft.com/office/drawing/2014/main" id="{0B878AC0-A286-4E14-9DE2-61CEE9FF052B}"/>
              </a:ext>
            </a:extLst>
          </p:cNvPr>
          <p:cNvPicPr>
            <a:picLocks noChangeAspect="1"/>
          </p:cNvPicPr>
          <p:nvPr/>
        </p:nvPicPr>
        <p:blipFill>
          <a:blip r:embed="rId5"/>
          <a:stretch>
            <a:fillRect/>
          </a:stretch>
        </p:blipFill>
        <p:spPr>
          <a:xfrm>
            <a:off x="6877497" y="2322374"/>
            <a:ext cx="3518837" cy="4535626"/>
          </a:xfrm>
          <a:prstGeom prst="rect">
            <a:avLst/>
          </a:prstGeom>
        </p:spPr>
      </p:pic>
      <p:sp>
        <p:nvSpPr>
          <p:cNvPr id="12" name="Footer Placeholder 11">
            <a:extLst>
              <a:ext uri="{FF2B5EF4-FFF2-40B4-BE49-F238E27FC236}">
                <a16:creationId xmlns:a16="http://schemas.microsoft.com/office/drawing/2014/main" id="{515E486E-FD06-47E3-9054-7377308942E8}"/>
              </a:ext>
            </a:extLst>
          </p:cNvPr>
          <p:cNvSpPr>
            <a:spLocks noGrp="1"/>
          </p:cNvSpPr>
          <p:nvPr>
            <p:ph type="ftr" sz="quarter" idx="11"/>
          </p:nvPr>
        </p:nvSpPr>
        <p:spPr/>
        <p:txBody>
          <a:bodyPr/>
          <a:lstStyle/>
          <a:p>
            <a:r>
              <a:rPr lang="en-US"/>
              <a:t>MIS 5214</a:t>
            </a:r>
          </a:p>
        </p:txBody>
      </p:sp>
      <p:sp>
        <p:nvSpPr>
          <p:cNvPr id="13" name="Slide Number Placeholder 12">
            <a:extLst>
              <a:ext uri="{FF2B5EF4-FFF2-40B4-BE49-F238E27FC236}">
                <a16:creationId xmlns:a16="http://schemas.microsoft.com/office/drawing/2014/main" id="{32CED357-3172-4796-9118-489C1B28D043}"/>
              </a:ext>
            </a:extLst>
          </p:cNvPr>
          <p:cNvSpPr>
            <a:spLocks noGrp="1"/>
          </p:cNvSpPr>
          <p:nvPr>
            <p:ph type="sldNum" sz="quarter" idx="12"/>
          </p:nvPr>
        </p:nvSpPr>
        <p:spPr/>
        <p:txBody>
          <a:bodyPr/>
          <a:lstStyle/>
          <a:p>
            <a:fld id="{D94740A5-7129-4D4B-90C1-66E6CB51CD3E}" type="slidenum">
              <a:rPr lang="en-US" smtClean="0"/>
              <a:t>36</a:t>
            </a:fld>
            <a:endParaRPr lang="en-US"/>
          </a:p>
        </p:txBody>
      </p:sp>
    </p:spTree>
    <p:extLst>
      <p:ext uri="{BB962C8B-B14F-4D97-AF65-F5344CB8AC3E}">
        <p14:creationId xmlns:p14="http://schemas.microsoft.com/office/powerpoint/2010/main" val="7620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C0ED7-529D-4B36-BB12-361295310F5D}"/>
              </a:ext>
            </a:extLst>
          </p:cNvPr>
          <p:cNvSpPr>
            <a:spLocks noGrp="1"/>
          </p:cNvSpPr>
          <p:nvPr>
            <p:ph type="title"/>
          </p:nvPr>
        </p:nvSpPr>
        <p:spPr>
          <a:xfrm>
            <a:off x="0" y="0"/>
            <a:ext cx="10515600" cy="1325563"/>
          </a:xfrm>
        </p:spPr>
        <p:txBody>
          <a:bodyPr/>
          <a:lstStyle/>
          <a:p>
            <a:r>
              <a:rPr lang="en-US" dirty="0"/>
              <a:t>Where else do you look for Security Controls based on the use of PKI Certificates ?</a:t>
            </a:r>
          </a:p>
        </p:txBody>
      </p:sp>
      <p:pic>
        <p:nvPicPr>
          <p:cNvPr id="7" name="Picture 6">
            <a:extLst>
              <a:ext uri="{FF2B5EF4-FFF2-40B4-BE49-F238E27FC236}">
                <a16:creationId xmlns:a16="http://schemas.microsoft.com/office/drawing/2014/main" id="{F20D19EE-22D3-461B-A831-085F5B2CFA59}"/>
              </a:ext>
            </a:extLst>
          </p:cNvPr>
          <p:cNvPicPr>
            <a:picLocks noChangeAspect="1"/>
          </p:cNvPicPr>
          <p:nvPr/>
        </p:nvPicPr>
        <p:blipFill>
          <a:blip r:embed="rId2"/>
          <a:stretch>
            <a:fillRect/>
          </a:stretch>
        </p:blipFill>
        <p:spPr>
          <a:xfrm>
            <a:off x="9363591" y="814281"/>
            <a:ext cx="2480187" cy="382144"/>
          </a:xfrm>
          <a:prstGeom prst="rect">
            <a:avLst/>
          </a:prstGeom>
        </p:spPr>
      </p:pic>
      <p:pic>
        <p:nvPicPr>
          <p:cNvPr id="10" name="Picture 9">
            <a:extLst>
              <a:ext uri="{FF2B5EF4-FFF2-40B4-BE49-F238E27FC236}">
                <a16:creationId xmlns:a16="http://schemas.microsoft.com/office/drawing/2014/main" id="{67301BCA-C609-46AC-B809-C5845CC99DDF}"/>
              </a:ext>
            </a:extLst>
          </p:cNvPr>
          <p:cNvPicPr>
            <a:picLocks noChangeAspect="1"/>
          </p:cNvPicPr>
          <p:nvPr/>
        </p:nvPicPr>
        <p:blipFill>
          <a:blip r:embed="rId3"/>
          <a:stretch>
            <a:fillRect/>
          </a:stretch>
        </p:blipFill>
        <p:spPr>
          <a:xfrm>
            <a:off x="273032" y="1449431"/>
            <a:ext cx="5219968" cy="4496031"/>
          </a:xfrm>
          <a:prstGeom prst="rect">
            <a:avLst/>
          </a:prstGeom>
        </p:spPr>
      </p:pic>
      <p:sp>
        <p:nvSpPr>
          <p:cNvPr id="11" name="TextBox 10">
            <a:extLst>
              <a:ext uri="{FF2B5EF4-FFF2-40B4-BE49-F238E27FC236}">
                <a16:creationId xmlns:a16="http://schemas.microsoft.com/office/drawing/2014/main" id="{76A4068E-42CB-4F5A-BC76-A393A0E95E24}"/>
              </a:ext>
            </a:extLst>
          </p:cNvPr>
          <p:cNvSpPr txBox="1"/>
          <p:nvPr/>
        </p:nvSpPr>
        <p:spPr>
          <a:xfrm>
            <a:off x="6031684" y="1509447"/>
            <a:ext cx="4572001" cy="646331"/>
          </a:xfrm>
          <a:prstGeom prst="rect">
            <a:avLst/>
          </a:prstGeom>
          <a:noFill/>
        </p:spPr>
        <p:txBody>
          <a:bodyPr wrap="square" rtlCol="0">
            <a:spAutoFit/>
          </a:bodyPr>
          <a:lstStyle/>
          <a:p>
            <a:r>
              <a:rPr lang="en-US" dirty="0"/>
              <a:t>CM-5, IA-5, MA-4, SC-12, SC-17, SC-13, SC-23, SI-7,…</a:t>
            </a:r>
          </a:p>
        </p:txBody>
      </p:sp>
      <p:sp>
        <p:nvSpPr>
          <p:cNvPr id="13" name="Footer Placeholder 12">
            <a:extLst>
              <a:ext uri="{FF2B5EF4-FFF2-40B4-BE49-F238E27FC236}">
                <a16:creationId xmlns:a16="http://schemas.microsoft.com/office/drawing/2014/main" id="{B12ED791-D9DA-4ACA-BF44-B91C8A08B752}"/>
              </a:ext>
            </a:extLst>
          </p:cNvPr>
          <p:cNvSpPr>
            <a:spLocks noGrp="1"/>
          </p:cNvSpPr>
          <p:nvPr>
            <p:ph type="ftr" sz="quarter" idx="11"/>
          </p:nvPr>
        </p:nvSpPr>
        <p:spPr/>
        <p:txBody>
          <a:bodyPr/>
          <a:lstStyle/>
          <a:p>
            <a:r>
              <a:rPr lang="en-US"/>
              <a:t>MIS 5214</a:t>
            </a:r>
          </a:p>
        </p:txBody>
      </p:sp>
      <p:sp>
        <p:nvSpPr>
          <p:cNvPr id="14" name="Slide Number Placeholder 13">
            <a:extLst>
              <a:ext uri="{FF2B5EF4-FFF2-40B4-BE49-F238E27FC236}">
                <a16:creationId xmlns:a16="http://schemas.microsoft.com/office/drawing/2014/main" id="{1AFBD0B9-6744-4BF5-B8F7-770C717D56ED}"/>
              </a:ext>
            </a:extLst>
          </p:cNvPr>
          <p:cNvSpPr>
            <a:spLocks noGrp="1"/>
          </p:cNvSpPr>
          <p:nvPr>
            <p:ph type="sldNum" sz="quarter" idx="12"/>
          </p:nvPr>
        </p:nvSpPr>
        <p:spPr/>
        <p:txBody>
          <a:bodyPr/>
          <a:lstStyle/>
          <a:p>
            <a:fld id="{D94740A5-7129-4D4B-90C1-66E6CB51CD3E}" type="slidenum">
              <a:rPr lang="en-US" smtClean="0"/>
              <a:t>37</a:t>
            </a:fld>
            <a:endParaRPr lang="en-US"/>
          </a:p>
        </p:txBody>
      </p:sp>
    </p:spTree>
    <p:extLst>
      <p:ext uri="{BB962C8B-B14F-4D97-AF65-F5344CB8AC3E}">
        <p14:creationId xmlns:p14="http://schemas.microsoft.com/office/powerpoint/2010/main" val="63240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7B1AA-858F-432A-897E-B36F3797D198}"/>
              </a:ext>
            </a:extLst>
          </p:cNvPr>
          <p:cNvSpPr>
            <a:spLocks noGrp="1"/>
          </p:cNvSpPr>
          <p:nvPr>
            <p:ph type="title"/>
          </p:nvPr>
        </p:nvSpPr>
        <p:spPr>
          <a:xfrm>
            <a:off x="0" y="0"/>
            <a:ext cx="10515600" cy="1325563"/>
          </a:xfrm>
        </p:spPr>
        <p:txBody>
          <a:bodyPr/>
          <a:lstStyle/>
          <a:p>
            <a:r>
              <a:rPr lang="en-US" dirty="0"/>
              <a:t>Agenda</a:t>
            </a:r>
          </a:p>
        </p:txBody>
      </p:sp>
      <p:sp>
        <p:nvSpPr>
          <p:cNvPr id="3" name="Content Placeholder 2">
            <a:extLst>
              <a:ext uri="{FF2B5EF4-FFF2-40B4-BE49-F238E27FC236}">
                <a16:creationId xmlns:a16="http://schemas.microsoft.com/office/drawing/2014/main" id="{14312A10-95CE-4DB3-A4CE-557BD5F2E1A0}"/>
              </a:ext>
            </a:extLst>
          </p:cNvPr>
          <p:cNvSpPr>
            <a:spLocks noGrp="1"/>
          </p:cNvSpPr>
          <p:nvPr>
            <p:ph idx="1"/>
          </p:nvPr>
        </p:nvSpPr>
        <p:spPr>
          <a:xfrm>
            <a:off x="838200" y="1409166"/>
            <a:ext cx="10515600" cy="4351338"/>
          </a:xfrm>
        </p:spPr>
        <p:txBody>
          <a:bodyPr>
            <a:normAutofit/>
          </a:bodyPr>
          <a:lstStyle/>
          <a:p>
            <a:pPr>
              <a:buFont typeface="Wingdings" panose="05000000000000000000" pitchFamily="2" charset="2"/>
              <a:buChar char="ü"/>
            </a:pPr>
            <a:r>
              <a:rPr lang="en-US" dirty="0"/>
              <a:t>Digital Certificates</a:t>
            </a:r>
          </a:p>
          <a:p>
            <a:pPr>
              <a:buFont typeface="Wingdings" panose="05000000000000000000" pitchFamily="2" charset="2"/>
              <a:buChar char="ü"/>
            </a:pPr>
            <a:r>
              <a:rPr lang="en-US" dirty="0"/>
              <a:t>Public Key Infrastructure</a:t>
            </a:r>
          </a:p>
          <a:p>
            <a:r>
              <a:rPr lang="en-US" dirty="0"/>
              <a:t>Types of Networks</a:t>
            </a:r>
          </a:p>
          <a:p>
            <a:r>
              <a:rPr lang="en-US" dirty="0"/>
              <a:t>OSI Model</a:t>
            </a:r>
          </a:p>
          <a:p>
            <a:r>
              <a:rPr lang="en-US" dirty="0"/>
              <a:t>Layer 1 Network Devices</a:t>
            </a:r>
          </a:p>
          <a:p>
            <a:r>
              <a:rPr lang="en-US" dirty="0"/>
              <a:t>Layer 2 Network Devices</a:t>
            </a:r>
          </a:p>
          <a:p>
            <a:r>
              <a:rPr lang="en-US" dirty="0"/>
              <a:t>Layer 3 Network Devices </a:t>
            </a:r>
          </a:p>
          <a:p>
            <a:r>
              <a:rPr lang="en-US" dirty="0"/>
              <a:t>Layer 3 – 7 Network Devices</a:t>
            </a:r>
          </a:p>
          <a:p>
            <a:endParaRPr lang="en-US" dirty="0"/>
          </a:p>
        </p:txBody>
      </p:sp>
      <p:sp>
        <p:nvSpPr>
          <p:cNvPr id="4" name="Footer Placeholder 3">
            <a:extLst>
              <a:ext uri="{FF2B5EF4-FFF2-40B4-BE49-F238E27FC236}">
                <a16:creationId xmlns:a16="http://schemas.microsoft.com/office/drawing/2014/main" id="{DB31C44E-706E-4CBE-8A0C-420EA32CFD56}"/>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7733C4E9-E1F7-4EC8-B819-15C715D4F2C3}"/>
              </a:ext>
            </a:extLst>
          </p:cNvPr>
          <p:cNvSpPr>
            <a:spLocks noGrp="1"/>
          </p:cNvSpPr>
          <p:nvPr>
            <p:ph type="sldNum" sz="quarter" idx="12"/>
          </p:nvPr>
        </p:nvSpPr>
        <p:spPr/>
        <p:txBody>
          <a:bodyPr/>
          <a:lstStyle/>
          <a:p>
            <a:fld id="{D94740A5-7129-4D4B-90C1-66E6CB51CD3E}" type="slidenum">
              <a:rPr lang="en-US" smtClean="0"/>
              <a:t>38</a:t>
            </a:fld>
            <a:endParaRPr lang="en-US"/>
          </a:p>
        </p:txBody>
      </p:sp>
    </p:spTree>
    <p:extLst>
      <p:ext uri="{BB962C8B-B14F-4D97-AF65-F5344CB8AC3E}">
        <p14:creationId xmlns:p14="http://schemas.microsoft.com/office/powerpoint/2010/main" val="2238765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2176A-59A0-4360-8359-A6D908A5F8E0}"/>
              </a:ext>
            </a:extLst>
          </p:cNvPr>
          <p:cNvSpPr>
            <a:spLocks noGrp="1"/>
          </p:cNvSpPr>
          <p:nvPr>
            <p:ph type="title"/>
          </p:nvPr>
        </p:nvSpPr>
        <p:spPr>
          <a:xfrm>
            <a:off x="0" y="0"/>
            <a:ext cx="10515600" cy="1325563"/>
          </a:xfrm>
        </p:spPr>
        <p:txBody>
          <a:bodyPr/>
          <a:lstStyle/>
          <a:p>
            <a:r>
              <a:rPr lang="en-US" dirty="0"/>
              <a:t>Types of networks</a:t>
            </a:r>
          </a:p>
        </p:txBody>
      </p:sp>
      <p:sp>
        <p:nvSpPr>
          <p:cNvPr id="3" name="Content Placeholder 2">
            <a:extLst>
              <a:ext uri="{FF2B5EF4-FFF2-40B4-BE49-F238E27FC236}">
                <a16:creationId xmlns:a16="http://schemas.microsoft.com/office/drawing/2014/main" id="{F9EF7F23-B9B3-4486-B07E-1272E28F5A25}"/>
              </a:ext>
            </a:extLst>
          </p:cNvPr>
          <p:cNvSpPr>
            <a:spLocks noGrp="1"/>
          </p:cNvSpPr>
          <p:nvPr>
            <p:ph idx="1"/>
          </p:nvPr>
        </p:nvSpPr>
        <p:spPr>
          <a:xfrm>
            <a:off x="605590" y="1325563"/>
            <a:ext cx="10515600" cy="4351338"/>
          </a:xfrm>
        </p:spPr>
        <p:txBody>
          <a:bodyPr/>
          <a:lstStyle/>
          <a:p>
            <a:r>
              <a:rPr lang="en-US" dirty="0"/>
              <a:t>Personal Area Network (PAN)</a:t>
            </a:r>
          </a:p>
          <a:p>
            <a:pPr lvl="1"/>
            <a:r>
              <a:rPr lang="en-US" dirty="0"/>
              <a:t>Generally, a microcomputer network used for communications among personal computer devices being used by an individual</a:t>
            </a:r>
          </a:p>
          <a:p>
            <a:pPr lvl="2"/>
            <a:r>
              <a:rPr lang="en-US" dirty="0"/>
              <a:t>Laptops, tablets, printers, scanners, cameras, telephones</a:t>
            </a:r>
          </a:p>
          <a:p>
            <a:pPr lvl="1"/>
            <a:r>
              <a:rPr lang="en-US" dirty="0"/>
              <a:t>May also be connected to a higher-level network and the Internet</a:t>
            </a:r>
          </a:p>
          <a:p>
            <a:pPr lvl="1"/>
            <a:r>
              <a:rPr lang="en-US" dirty="0"/>
              <a:t>Extent is typically within 10 meters (33 feet)</a:t>
            </a:r>
          </a:p>
          <a:p>
            <a:pPr lvl="1"/>
            <a:r>
              <a:rPr lang="en-US" dirty="0"/>
              <a:t>May be wired with computer buses such as Universal Serial Bus (USB)</a:t>
            </a:r>
          </a:p>
          <a:p>
            <a:pPr lvl="1"/>
            <a:r>
              <a:rPr lang="en-US" dirty="0"/>
              <a:t>A Wireless PAN (WPAN) can be set up using network </a:t>
            </a:r>
            <a:r>
              <a:rPr lang="en-US" dirty="0" err="1"/>
              <a:t>technolog</a:t>
            </a:r>
            <a:r>
              <a:rPr lang="en-US" dirty="0"/>
              <a:t> such as infrared data association (IrDA) and Bluetooth (piconet)</a:t>
            </a:r>
          </a:p>
          <a:p>
            <a:pPr lvl="2"/>
            <a:r>
              <a:rPr lang="en-US" dirty="0"/>
              <a:t>A piconet can include up to 8 active devises in master-slave relationship can range from 10 meters to 100 meters </a:t>
            </a:r>
          </a:p>
          <a:p>
            <a:endParaRPr lang="en-US" dirty="0"/>
          </a:p>
        </p:txBody>
      </p:sp>
      <p:pic>
        <p:nvPicPr>
          <p:cNvPr id="4" name="Picture 3">
            <a:extLst>
              <a:ext uri="{FF2B5EF4-FFF2-40B4-BE49-F238E27FC236}">
                <a16:creationId xmlns:a16="http://schemas.microsoft.com/office/drawing/2014/main" id="{A8AA98C1-7A3C-4CCD-BB54-2744A4DBA95D}"/>
              </a:ext>
            </a:extLst>
          </p:cNvPr>
          <p:cNvPicPr>
            <a:picLocks noChangeAspect="1"/>
          </p:cNvPicPr>
          <p:nvPr/>
        </p:nvPicPr>
        <p:blipFill>
          <a:blip r:embed="rId3"/>
          <a:stretch>
            <a:fillRect/>
          </a:stretch>
        </p:blipFill>
        <p:spPr>
          <a:xfrm>
            <a:off x="9404059" y="99566"/>
            <a:ext cx="2625208" cy="1730250"/>
          </a:xfrm>
          <a:prstGeom prst="rect">
            <a:avLst/>
          </a:prstGeom>
        </p:spPr>
      </p:pic>
      <p:sp>
        <p:nvSpPr>
          <p:cNvPr id="5" name="Footer Placeholder 4">
            <a:extLst>
              <a:ext uri="{FF2B5EF4-FFF2-40B4-BE49-F238E27FC236}">
                <a16:creationId xmlns:a16="http://schemas.microsoft.com/office/drawing/2014/main" id="{F01D3D5F-9814-41ED-97C9-F5F2FB34AEB2}"/>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34ECFFD8-DAE1-4E16-B6E3-A47C45A1EE33}"/>
              </a:ext>
            </a:extLst>
          </p:cNvPr>
          <p:cNvSpPr>
            <a:spLocks noGrp="1"/>
          </p:cNvSpPr>
          <p:nvPr>
            <p:ph type="sldNum" sz="quarter" idx="12"/>
          </p:nvPr>
        </p:nvSpPr>
        <p:spPr/>
        <p:txBody>
          <a:bodyPr/>
          <a:lstStyle/>
          <a:p>
            <a:fld id="{D94740A5-7129-4D4B-90C1-66E6CB51CD3E}" type="slidenum">
              <a:rPr lang="en-US" smtClean="0"/>
              <a:t>39</a:t>
            </a:fld>
            <a:endParaRPr lang="en-US"/>
          </a:p>
        </p:txBody>
      </p:sp>
    </p:spTree>
    <p:extLst>
      <p:ext uri="{BB962C8B-B14F-4D97-AF65-F5344CB8AC3E}">
        <p14:creationId xmlns:p14="http://schemas.microsoft.com/office/powerpoint/2010/main" val="394188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571E7-2C35-4885-BF91-2874C58A8D9D}"/>
              </a:ext>
            </a:extLst>
          </p:cNvPr>
          <p:cNvSpPr>
            <a:spLocks noGrp="1"/>
          </p:cNvSpPr>
          <p:nvPr>
            <p:ph type="title"/>
          </p:nvPr>
        </p:nvSpPr>
        <p:spPr>
          <a:xfrm>
            <a:off x="0" y="0"/>
            <a:ext cx="12192000" cy="1325563"/>
          </a:xfrm>
        </p:spPr>
        <p:txBody>
          <a:bodyPr>
            <a:normAutofit/>
          </a:bodyPr>
          <a:lstStyle/>
          <a:p>
            <a:r>
              <a:rPr lang="en-US" sz="3600" dirty="0"/>
              <a:t>Public Key Infrastructure (PKI)</a:t>
            </a:r>
          </a:p>
        </p:txBody>
      </p:sp>
      <p:sp>
        <p:nvSpPr>
          <p:cNvPr id="3" name="Content Placeholder 2">
            <a:extLst>
              <a:ext uri="{FF2B5EF4-FFF2-40B4-BE49-F238E27FC236}">
                <a16:creationId xmlns:a16="http://schemas.microsoft.com/office/drawing/2014/main" id="{775F2F27-F1A5-4311-B0FE-D4316F5BCAD6}"/>
              </a:ext>
            </a:extLst>
          </p:cNvPr>
          <p:cNvSpPr>
            <a:spLocks noGrp="1"/>
          </p:cNvSpPr>
          <p:nvPr>
            <p:ph idx="1"/>
          </p:nvPr>
        </p:nvSpPr>
        <p:spPr>
          <a:xfrm>
            <a:off x="434566" y="1174460"/>
            <a:ext cx="11253458" cy="5126752"/>
          </a:xfrm>
        </p:spPr>
        <p:txBody>
          <a:bodyPr>
            <a:normAutofit fontScale="92500"/>
          </a:bodyPr>
          <a:lstStyle/>
          <a:p>
            <a:pPr marL="0" indent="0">
              <a:buNone/>
            </a:pPr>
            <a:r>
              <a:rPr lang="en-US" dirty="0"/>
              <a:t>Is a system for creating, storing, distributing, validating, revoking and managing </a:t>
            </a:r>
            <a:r>
              <a:rPr lang="en-US" b="1" dirty="0"/>
              <a:t>digital certificates</a:t>
            </a:r>
            <a:r>
              <a:rPr lang="en-US" dirty="0"/>
              <a:t> used to verify the identity the owner of a public key contained within the certificate</a:t>
            </a:r>
          </a:p>
          <a:p>
            <a:r>
              <a:rPr lang="en-US" dirty="0"/>
              <a:t>Assumes  </a:t>
            </a:r>
          </a:p>
          <a:p>
            <a:pPr lvl="1"/>
            <a:r>
              <a:rPr lang="en-US" dirty="0"/>
              <a:t>Receiver’s and Sender’s identities can be positively ensured through digital certificates</a:t>
            </a:r>
          </a:p>
          <a:p>
            <a:pPr lvl="1"/>
            <a:r>
              <a:rPr lang="en-US" dirty="0"/>
              <a:t>Asymmetric algorithm will automatically carry out the process of key exchange</a:t>
            </a:r>
          </a:p>
          <a:p>
            <a:r>
              <a:rPr lang="en-US" dirty="0"/>
              <a:t>Contains components that</a:t>
            </a:r>
          </a:p>
          <a:p>
            <a:pPr lvl="1"/>
            <a:r>
              <a:rPr lang="en-US" dirty="0"/>
              <a:t>Identify users</a:t>
            </a:r>
          </a:p>
          <a:p>
            <a:pPr lvl="1"/>
            <a:r>
              <a:rPr lang="en-US" dirty="0"/>
              <a:t>Creates and distributes certificates</a:t>
            </a:r>
          </a:p>
          <a:p>
            <a:pPr lvl="1"/>
            <a:r>
              <a:rPr lang="en-US" dirty="0"/>
              <a:t>Maintains and revokes certificates</a:t>
            </a:r>
          </a:p>
          <a:p>
            <a:pPr lvl="1"/>
            <a:r>
              <a:rPr lang="en-US" dirty="0"/>
              <a:t>Distributes and maintains encryption keys</a:t>
            </a:r>
          </a:p>
          <a:p>
            <a:pPr lvl="1"/>
            <a:r>
              <a:rPr lang="en-US" dirty="0"/>
              <a:t>Enables information technologies to communicate and work together to achieve confidentiality, authentication, integrity, and non-repudiation</a:t>
            </a:r>
          </a:p>
          <a:p>
            <a:pPr lvl="1"/>
            <a:endParaRPr lang="en-US" dirty="0"/>
          </a:p>
        </p:txBody>
      </p:sp>
      <p:sp>
        <p:nvSpPr>
          <p:cNvPr id="4" name="Footer Placeholder 3">
            <a:extLst>
              <a:ext uri="{FF2B5EF4-FFF2-40B4-BE49-F238E27FC236}">
                <a16:creationId xmlns:a16="http://schemas.microsoft.com/office/drawing/2014/main" id="{8FA0D7F3-DA7C-4122-8C44-1C752DC09F4D}"/>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D3488C0C-8CBB-4396-ADFF-C7CCCEF73BB8}"/>
              </a:ext>
            </a:extLst>
          </p:cNvPr>
          <p:cNvSpPr>
            <a:spLocks noGrp="1"/>
          </p:cNvSpPr>
          <p:nvPr>
            <p:ph type="sldNum" sz="quarter" idx="12"/>
          </p:nvPr>
        </p:nvSpPr>
        <p:spPr/>
        <p:txBody>
          <a:bodyPr/>
          <a:lstStyle/>
          <a:p>
            <a:fld id="{D94740A5-7129-4D4B-90C1-66E6CB51CD3E}" type="slidenum">
              <a:rPr lang="en-US" smtClean="0"/>
              <a:t>4</a:t>
            </a:fld>
            <a:endParaRPr lang="en-US"/>
          </a:p>
        </p:txBody>
      </p:sp>
    </p:spTree>
    <p:extLst>
      <p:ext uri="{BB962C8B-B14F-4D97-AF65-F5344CB8AC3E}">
        <p14:creationId xmlns:p14="http://schemas.microsoft.com/office/powerpoint/2010/main" val="89792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2176A-59A0-4360-8359-A6D908A5F8E0}"/>
              </a:ext>
            </a:extLst>
          </p:cNvPr>
          <p:cNvSpPr>
            <a:spLocks noGrp="1"/>
          </p:cNvSpPr>
          <p:nvPr>
            <p:ph type="title"/>
          </p:nvPr>
        </p:nvSpPr>
        <p:spPr>
          <a:xfrm>
            <a:off x="0" y="0"/>
            <a:ext cx="10515600" cy="1010653"/>
          </a:xfrm>
        </p:spPr>
        <p:txBody>
          <a:bodyPr/>
          <a:lstStyle/>
          <a:p>
            <a:r>
              <a:rPr lang="en-US" dirty="0"/>
              <a:t>Types of networks</a:t>
            </a:r>
          </a:p>
        </p:txBody>
      </p:sp>
      <p:sp>
        <p:nvSpPr>
          <p:cNvPr id="3" name="Content Placeholder 2">
            <a:extLst>
              <a:ext uri="{FF2B5EF4-FFF2-40B4-BE49-F238E27FC236}">
                <a16:creationId xmlns:a16="http://schemas.microsoft.com/office/drawing/2014/main" id="{F9EF7F23-B9B3-4486-B07E-1272E28F5A25}"/>
              </a:ext>
            </a:extLst>
          </p:cNvPr>
          <p:cNvSpPr>
            <a:spLocks noGrp="1"/>
          </p:cNvSpPr>
          <p:nvPr>
            <p:ph idx="1"/>
          </p:nvPr>
        </p:nvSpPr>
        <p:spPr>
          <a:xfrm>
            <a:off x="669758" y="1010653"/>
            <a:ext cx="10515600" cy="5549538"/>
          </a:xfrm>
        </p:spPr>
        <p:txBody>
          <a:bodyPr>
            <a:normAutofit fontScale="77500" lnSpcReduction="20000"/>
          </a:bodyPr>
          <a:lstStyle/>
          <a:p>
            <a:r>
              <a:rPr lang="en-US" dirty="0"/>
              <a:t>Local Area Network (LAN)</a:t>
            </a:r>
          </a:p>
          <a:p>
            <a:pPr lvl="1"/>
            <a:r>
              <a:rPr lang="en-US" dirty="0"/>
              <a:t>Cover a limited area, such as home, office or campus</a:t>
            </a:r>
          </a:p>
          <a:p>
            <a:pPr lvl="1"/>
            <a:r>
              <a:rPr lang="en-US" dirty="0"/>
              <a:t>Characteristics: High data transfer rates, with smaller geographic range</a:t>
            </a:r>
          </a:p>
          <a:p>
            <a:pPr lvl="1"/>
            <a:r>
              <a:rPr lang="en-US" dirty="0" err="1"/>
              <a:t>Eithernet</a:t>
            </a:r>
            <a:r>
              <a:rPr lang="en-US" dirty="0"/>
              <a:t> and Wi-Fi (WLANs) are the 2 most common technologies used</a:t>
            </a:r>
          </a:p>
          <a:p>
            <a:r>
              <a:rPr lang="en-US" dirty="0"/>
              <a:t> Storage Area Network (SAN)</a:t>
            </a:r>
          </a:p>
          <a:p>
            <a:pPr lvl="1"/>
            <a:r>
              <a:rPr lang="en-US" dirty="0"/>
              <a:t>Centralize the process for the storage and administration of data</a:t>
            </a:r>
          </a:p>
          <a:p>
            <a:pPr lvl="1"/>
            <a:r>
              <a:rPr lang="en-US" dirty="0"/>
              <a:t>Variation of LAN dedicated to connecting storage devices to servers and other computing devices</a:t>
            </a:r>
          </a:p>
          <a:p>
            <a:r>
              <a:rPr lang="en-US" dirty="0"/>
              <a:t>Wide Area Network (WAN)</a:t>
            </a:r>
          </a:p>
          <a:p>
            <a:pPr lvl="1"/>
            <a:r>
              <a:rPr lang="en-US" dirty="0"/>
              <a:t>Computer network that covers a broad area, such as a city, region, nation or an international link</a:t>
            </a:r>
          </a:p>
          <a:p>
            <a:pPr lvl="1"/>
            <a:r>
              <a:rPr lang="en-US" dirty="0"/>
              <a:t>Used to connect LANS and other types of networks together so that users and computers in one location can communicate with users and computers in other locations</a:t>
            </a:r>
          </a:p>
          <a:p>
            <a:pPr lvl="2"/>
            <a:r>
              <a:rPr lang="en-US" dirty="0"/>
              <a:t>May be private and built for 1 particular organization</a:t>
            </a:r>
          </a:p>
          <a:p>
            <a:pPr lvl="2"/>
            <a:r>
              <a:rPr lang="en-US" dirty="0"/>
              <a:t>May be built by Internet Service Providers (ISPs) to provide connections from an organization’s LAN to the Internet </a:t>
            </a:r>
          </a:p>
          <a:p>
            <a:pPr lvl="2"/>
            <a:r>
              <a:rPr lang="en-US" dirty="0"/>
              <a:t>May be wireless (WWAN)</a:t>
            </a:r>
          </a:p>
          <a:p>
            <a:pPr lvl="1"/>
            <a:r>
              <a:rPr lang="en-US" dirty="0"/>
              <a:t>Internet is the largest example of a WAN</a:t>
            </a:r>
          </a:p>
          <a:p>
            <a:r>
              <a:rPr lang="en-US" dirty="0"/>
              <a:t>Metropolitan Area Network (MAN)</a:t>
            </a:r>
          </a:p>
          <a:p>
            <a:pPr lvl="1"/>
            <a:r>
              <a:rPr lang="en-US" dirty="0"/>
              <a:t>A WAN that is limited to a city or a region</a:t>
            </a:r>
          </a:p>
          <a:p>
            <a:pPr lvl="1"/>
            <a:r>
              <a:rPr lang="en-US" dirty="0"/>
              <a:t>MANs are usually, characterized by higher data transfer rates than WANs</a:t>
            </a:r>
          </a:p>
        </p:txBody>
      </p:sp>
      <p:sp>
        <p:nvSpPr>
          <p:cNvPr id="4" name="Footer Placeholder 3">
            <a:extLst>
              <a:ext uri="{FF2B5EF4-FFF2-40B4-BE49-F238E27FC236}">
                <a16:creationId xmlns:a16="http://schemas.microsoft.com/office/drawing/2014/main" id="{7A5AE57A-3E3A-49B2-BC17-7A748E7F87E4}"/>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2C9F1D97-EF37-4583-9E03-BCBEDA1B1025}"/>
              </a:ext>
            </a:extLst>
          </p:cNvPr>
          <p:cNvSpPr>
            <a:spLocks noGrp="1"/>
          </p:cNvSpPr>
          <p:nvPr>
            <p:ph type="sldNum" sz="quarter" idx="12"/>
          </p:nvPr>
        </p:nvSpPr>
        <p:spPr/>
        <p:txBody>
          <a:bodyPr/>
          <a:lstStyle/>
          <a:p>
            <a:fld id="{D94740A5-7129-4D4B-90C1-66E6CB51CD3E}" type="slidenum">
              <a:rPr lang="en-US" smtClean="0"/>
              <a:t>40</a:t>
            </a:fld>
            <a:endParaRPr lang="en-US"/>
          </a:p>
        </p:txBody>
      </p:sp>
    </p:spTree>
    <p:extLst>
      <p:ext uri="{BB962C8B-B14F-4D97-AF65-F5344CB8AC3E}">
        <p14:creationId xmlns:p14="http://schemas.microsoft.com/office/powerpoint/2010/main" val="305479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additive="base">
                                        <p:cTn id="5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 calcmode="lin" valueType="num">
                                      <p:cBhvr additive="base">
                                        <p:cTn id="6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
                                            <p:txEl>
                                              <p:pRg st="14" end="14"/>
                                            </p:txEl>
                                          </p:spTgt>
                                        </p:tgtEl>
                                        <p:attrNameLst>
                                          <p:attrName>style.visibility</p:attrName>
                                        </p:attrNameLst>
                                      </p:cBhvr>
                                      <p:to>
                                        <p:strVal val="visible"/>
                                      </p:to>
                                    </p:set>
                                    <p:anim calcmode="lin" valueType="num">
                                      <p:cBhvr additive="base">
                                        <p:cTn id="6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
                                            <p:txEl>
                                              <p:pRg st="15" end="15"/>
                                            </p:txEl>
                                          </p:spTgt>
                                        </p:tgtEl>
                                        <p:attrNameLst>
                                          <p:attrName>style.visibility</p:attrName>
                                        </p:attrNameLst>
                                      </p:cBhvr>
                                      <p:to>
                                        <p:strVal val="visible"/>
                                      </p:to>
                                    </p:set>
                                    <p:anim calcmode="lin" valueType="num">
                                      <p:cBhvr additive="base">
                                        <p:cTn id="7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3">
                                            <p:txEl>
                                              <p:pRg st="16" end="16"/>
                                            </p:txEl>
                                          </p:spTgt>
                                        </p:tgtEl>
                                        <p:attrNameLst>
                                          <p:attrName>style.visibility</p:attrName>
                                        </p:attrNameLst>
                                      </p:cBhvr>
                                      <p:to>
                                        <p:strVal val="visible"/>
                                      </p:to>
                                    </p:set>
                                    <p:anim calcmode="lin" valueType="num">
                                      <p:cBhvr additive="base">
                                        <p:cTn id="77"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96089" y="2643448"/>
            <a:ext cx="3201895" cy="369332"/>
          </a:xfrm>
          <a:prstGeom prst="rect">
            <a:avLst/>
          </a:prstGeom>
          <a:noFill/>
        </p:spPr>
        <p:txBody>
          <a:bodyPr wrap="square" rtlCol="0">
            <a:spAutoFit/>
          </a:bodyPr>
          <a:lstStyle/>
          <a:p>
            <a:r>
              <a:rPr lang="en-US" dirty="0"/>
              <a:t>Data/file requests and terminals </a:t>
            </a:r>
          </a:p>
        </p:txBody>
      </p:sp>
      <p:sp>
        <p:nvSpPr>
          <p:cNvPr id="6" name="TextBox 5"/>
          <p:cNvSpPr txBox="1"/>
          <p:nvPr/>
        </p:nvSpPr>
        <p:spPr>
          <a:xfrm>
            <a:off x="7725901" y="3084021"/>
            <a:ext cx="4466099" cy="369332"/>
          </a:xfrm>
          <a:prstGeom prst="rect">
            <a:avLst/>
          </a:prstGeom>
          <a:noFill/>
        </p:spPr>
        <p:txBody>
          <a:bodyPr wrap="square" rtlCol="0">
            <a:spAutoFit/>
          </a:bodyPr>
          <a:lstStyle/>
          <a:p>
            <a:r>
              <a:rPr lang="en-US" dirty="0"/>
              <a:t>Standard formats, encryption, compression</a:t>
            </a:r>
          </a:p>
        </p:txBody>
      </p:sp>
      <p:pic>
        <p:nvPicPr>
          <p:cNvPr id="8" name="Picture 7"/>
          <p:cNvPicPr>
            <a:picLocks noChangeAspect="1"/>
          </p:cNvPicPr>
          <p:nvPr/>
        </p:nvPicPr>
        <p:blipFill>
          <a:blip r:embed="rId2"/>
          <a:stretch>
            <a:fillRect/>
          </a:stretch>
        </p:blipFill>
        <p:spPr>
          <a:xfrm>
            <a:off x="0" y="1969482"/>
            <a:ext cx="2218590" cy="3800700"/>
          </a:xfrm>
          <a:prstGeom prst="rect">
            <a:avLst/>
          </a:prstGeom>
        </p:spPr>
      </p:pic>
      <p:pic>
        <p:nvPicPr>
          <p:cNvPr id="9" name="Picture 8"/>
          <p:cNvPicPr>
            <a:picLocks noChangeAspect="1"/>
          </p:cNvPicPr>
          <p:nvPr/>
        </p:nvPicPr>
        <p:blipFill>
          <a:blip r:embed="rId3"/>
          <a:stretch>
            <a:fillRect/>
          </a:stretch>
        </p:blipFill>
        <p:spPr>
          <a:xfrm>
            <a:off x="5507312" y="1969482"/>
            <a:ext cx="2218590" cy="3827978"/>
          </a:xfrm>
          <a:prstGeom prst="rect">
            <a:avLst/>
          </a:prstGeom>
        </p:spPr>
      </p:pic>
      <p:pic>
        <p:nvPicPr>
          <p:cNvPr id="10" name="Picture 9"/>
          <p:cNvPicPr>
            <a:picLocks noChangeAspect="1"/>
          </p:cNvPicPr>
          <p:nvPr/>
        </p:nvPicPr>
        <p:blipFill>
          <a:blip r:embed="rId4"/>
          <a:stretch>
            <a:fillRect/>
          </a:stretch>
        </p:blipFill>
        <p:spPr>
          <a:xfrm>
            <a:off x="2502287" y="2087686"/>
            <a:ext cx="2827794" cy="3709774"/>
          </a:xfrm>
          <a:prstGeom prst="rect">
            <a:avLst/>
          </a:prstGeom>
        </p:spPr>
      </p:pic>
      <p:sp>
        <p:nvSpPr>
          <p:cNvPr id="11" name="Right Arrow 10"/>
          <p:cNvSpPr/>
          <p:nvPr/>
        </p:nvSpPr>
        <p:spPr>
          <a:xfrm>
            <a:off x="1938952" y="5372918"/>
            <a:ext cx="390063" cy="25075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Right Arrow 11"/>
          <p:cNvSpPr/>
          <p:nvPr/>
        </p:nvSpPr>
        <p:spPr>
          <a:xfrm>
            <a:off x="5354707" y="5372918"/>
            <a:ext cx="390063" cy="25075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TextBox 12"/>
          <p:cNvSpPr txBox="1"/>
          <p:nvPr/>
        </p:nvSpPr>
        <p:spPr>
          <a:xfrm>
            <a:off x="7694595" y="3573241"/>
            <a:ext cx="4466099" cy="369332"/>
          </a:xfrm>
          <a:prstGeom prst="rect">
            <a:avLst/>
          </a:prstGeom>
          <a:noFill/>
        </p:spPr>
        <p:txBody>
          <a:bodyPr wrap="square" rtlCol="0">
            <a:spAutoFit/>
          </a:bodyPr>
          <a:lstStyle/>
          <a:p>
            <a:r>
              <a:rPr lang="en-US" dirty="0"/>
              <a:t>Applications communicating data</a:t>
            </a:r>
          </a:p>
        </p:txBody>
      </p:sp>
      <p:sp>
        <p:nvSpPr>
          <p:cNvPr id="14" name="TextBox 13"/>
          <p:cNvSpPr txBox="1"/>
          <p:nvPr/>
        </p:nvSpPr>
        <p:spPr>
          <a:xfrm>
            <a:off x="7717067" y="4024467"/>
            <a:ext cx="4466099" cy="369332"/>
          </a:xfrm>
          <a:prstGeom prst="rect">
            <a:avLst/>
          </a:prstGeom>
          <a:noFill/>
        </p:spPr>
        <p:txBody>
          <a:bodyPr wrap="square" rtlCol="0">
            <a:spAutoFit/>
          </a:bodyPr>
          <a:lstStyle/>
          <a:p>
            <a:r>
              <a:rPr lang="en-US" dirty="0"/>
              <a:t>Computers communicating</a:t>
            </a:r>
          </a:p>
        </p:txBody>
      </p:sp>
      <p:sp>
        <p:nvSpPr>
          <p:cNvPr id="15" name="TextBox 14"/>
          <p:cNvSpPr txBox="1"/>
          <p:nvPr/>
        </p:nvSpPr>
        <p:spPr>
          <a:xfrm>
            <a:off x="7717067" y="4459737"/>
            <a:ext cx="4466099" cy="369332"/>
          </a:xfrm>
          <a:prstGeom prst="rect">
            <a:avLst/>
          </a:prstGeom>
          <a:noFill/>
        </p:spPr>
        <p:txBody>
          <a:bodyPr wrap="square" rtlCol="0">
            <a:spAutoFit/>
          </a:bodyPr>
          <a:lstStyle/>
          <a:p>
            <a:r>
              <a:rPr lang="en-US" dirty="0"/>
              <a:t>Routing packets formed</a:t>
            </a:r>
          </a:p>
        </p:txBody>
      </p:sp>
      <p:sp>
        <p:nvSpPr>
          <p:cNvPr id="16" name="TextBox 15"/>
          <p:cNvSpPr txBox="1"/>
          <p:nvPr/>
        </p:nvSpPr>
        <p:spPr>
          <a:xfrm>
            <a:off x="7725901" y="4955975"/>
            <a:ext cx="3679161" cy="369332"/>
          </a:xfrm>
          <a:prstGeom prst="rect">
            <a:avLst/>
          </a:prstGeom>
          <a:noFill/>
        </p:spPr>
        <p:txBody>
          <a:bodyPr wrap="square" rtlCol="0">
            <a:spAutoFit/>
          </a:bodyPr>
          <a:lstStyle/>
          <a:p>
            <a:r>
              <a:rPr lang="en-US" dirty="0"/>
              <a:t>Data frames ready for transfer </a:t>
            </a:r>
          </a:p>
        </p:txBody>
      </p:sp>
      <p:sp>
        <p:nvSpPr>
          <p:cNvPr id="17" name="TextBox 16"/>
          <p:cNvSpPr txBox="1"/>
          <p:nvPr/>
        </p:nvSpPr>
        <p:spPr>
          <a:xfrm>
            <a:off x="7725901" y="5339553"/>
            <a:ext cx="2656695" cy="400110"/>
          </a:xfrm>
          <a:prstGeom prst="rect">
            <a:avLst/>
          </a:prstGeom>
          <a:noFill/>
        </p:spPr>
        <p:txBody>
          <a:bodyPr wrap="square" rtlCol="0">
            <a:spAutoFit/>
          </a:bodyPr>
          <a:lstStyle/>
          <a:p>
            <a:r>
              <a:rPr lang="en-US" sz="2000" dirty="0">
                <a:solidFill>
                  <a:srgbClr val="FF0000"/>
                </a:solidFill>
              </a:rPr>
              <a:t>Signal processing</a:t>
            </a:r>
          </a:p>
        </p:txBody>
      </p:sp>
      <p:sp>
        <p:nvSpPr>
          <p:cNvPr id="18" name="Title 1"/>
          <p:cNvSpPr>
            <a:spLocks noGrp="1"/>
          </p:cNvSpPr>
          <p:nvPr>
            <p:ph type="title"/>
          </p:nvPr>
        </p:nvSpPr>
        <p:spPr>
          <a:xfrm>
            <a:off x="0" y="0"/>
            <a:ext cx="10515600" cy="997527"/>
          </a:xfrm>
        </p:spPr>
        <p:txBody>
          <a:bodyPr/>
          <a:lstStyle/>
          <a:p>
            <a:r>
              <a:rPr lang="en-US" b="1" dirty="0"/>
              <a:t>OSI Model and Video</a:t>
            </a:r>
          </a:p>
        </p:txBody>
      </p:sp>
      <p:sp>
        <p:nvSpPr>
          <p:cNvPr id="2" name="Footer Placeholder 1">
            <a:extLst>
              <a:ext uri="{FF2B5EF4-FFF2-40B4-BE49-F238E27FC236}">
                <a16:creationId xmlns:a16="http://schemas.microsoft.com/office/drawing/2014/main" id="{9700A178-A225-4528-80C0-63D7B1A32748}"/>
              </a:ext>
            </a:extLst>
          </p:cNvPr>
          <p:cNvSpPr>
            <a:spLocks noGrp="1"/>
          </p:cNvSpPr>
          <p:nvPr>
            <p:ph type="ftr" sz="quarter" idx="11"/>
          </p:nvPr>
        </p:nvSpPr>
        <p:spPr/>
        <p:txBody>
          <a:bodyPr/>
          <a:lstStyle/>
          <a:p>
            <a:r>
              <a:rPr lang="en-US"/>
              <a:t>MIS 5214</a:t>
            </a:r>
          </a:p>
        </p:txBody>
      </p:sp>
      <p:sp>
        <p:nvSpPr>
          <p:cNvPr id="3" name="Slide Number Placeholder 2">
            <a:extLst>
              <a:ext uri="{FF2B5EF4-FFF2-40B4-BE49-F238E27FC236}">
                <a16:creationId xmlns:a16="http://schemas.microsoft.com/office/drawing/2014/main" id="{0C02ADE8-46DF-42D4-AF7E-FA3D7F2C473C}"/>
              </a:ext>
            </a:extLst>
          </p:cNvPr>
          <p:cNvSpPr>
            <a:spLocks noGrp="1"/>
          </p:cNvSpPr>
          <p:nvPr>
            <p:ph type="sldNum" sz="quarter" idx="12"/>
          </p:nvPr>
        </p:nvSpPr>
        <p:spPr/>
        <p:txBody>
          <a:bodyPr/>
          <a:lstStyle/>
          <a:p>
            <a:fld id="{D94740A5-7129-4D4B-90C1-66E6CB51CD3E}" type="slidenum">
              <a:rPr lang="en-US" smtClean="0"/>
              <a:t>41</a:t>
            </a:fld>
            <a:endParaRPr lang="en-US"/>
          </a:p>
        </p:txBody>
      </p:sp>
      <p:sp>
        <p:nvSpPr>
          <p:cNvPr id="7" name="TextBox 6">
            <a:extLst>
              <a:ext uri="{FF2B5EF4-FFF2-40B4-BE49-F238E27FC236}">
                <a16:creationId xmlns:a16="http://schemas.microsoft.com/office/drawing/2014/main" id="{DBDB1DF1-2874-6EB1-F512-C4DF0C6AA7B2}"/>
              </a:ext>
            </a:extLst>
          </p:cNvPr>
          <p:cNvSpPr txBox="1"/>
          <p:nvPr/>
        </p:nvSpPr>
        <p:spPr>
          <a:xfrm>
            <a:off x="171450" y="857250"/>
            <a:ext cx="6953250" cy="1015663"/>
          </a:xfrm>
          <a:prstGeom prst="rect">
            <a:avLst/>
          </a:prstGeom>
          <a:noFill/>
        </p:spPr>
        <p:txBody>
          <a:bodyPr wrap="square">
            <a:spAutoFit/>
          </a:bodyPr>
          <a:lstStyle/>
          <a:p>
            <a:endParaRPr lang="en-US" dirty="0">
              <a:hlinkClick r:id="rId5"/>
            </a:endParaRPr>
          </a:p>
          <a:p>
            <a:r>
              <a:rPr lang="en-US" sz="2400" dirty="0">
                <a:hlinkClick r:id="rId5"/>
              </a:rPr>
              <a:t>https://www.youtube.com/watch?v=-6Uoku-M6oY</a:t>
            </a:r>
            <a:endParaRPr lang="en-US" sz="2400" dirty="0"/>
          </a:p>
          <a:p>
            <a:endParaRPr lang="en-US" dirty="0"/>
          </a:p>
        </p:txBody>
      </p:sp>
    </p:spTree>
    <p:extLst>
      <p:ext uri="{BB962C8B-B14F-4D97-AF65-F5344CB8AC3E}">
        <p14:creationId xmlns:p14="http://schemas.microsoft.com/office/powerpoint/2010/main" val="1230169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997527"/>
          </a:xfrm>
        </p:spPr>
        <p:txBody>
          <a:bodyPr/>
          <a:lstStyle/>
          <a:p>
            <a:r>
              <a:rPr lang="en-US" dirty="0"/>
              <a:t>Layer 1: Physical Layer</a:t>
            </a:r>
          </a:p>
        </p:txBody>
      </p:sp>
      <p:sp>
        <p:nvSpPr>
          <p:cNvPr id="3" name="Content Placeholder 2"/>
          <p:cNvSpPr>
            <a:spLocks noGrp="1"/>
          </p:cNvSpPr>
          <p:nvPr>
            <p:ph idx="1"/>
          </p:nvPr>
        </p:nvSpPr>
        <p:spPr>
          <a:xfrm>
            <a:off x="430876" y="1171633"/>
            <a:ext cx="9802091" cy="4351338"/>
          </a:xfrm>
        </p:spPr>
        <p:txBody>
          <a:bodyPr/>
          <a:lstStyle/>
          <a:p>
            <a:pPr marL="0" indent="0">
              <a:buNone/>
            </a:pPr>
            <a:r>
              <a:rPr lang="en-US" dirty="0"/>
              <a:t>Network Interface Card (NIC) </a:t>
            </a:r>
          </a:p>
          <a:p>
            <a:pPr lvl="1"/>
            <a:r>
              <a:rPr lang="en-US" dirty="0"/>
              <a:t>Produces and interprets electromagnetic signals from the network to/from binary bits processed in the computer</a:t>
            </a:r>
          </a:p>
          <a:p>
            <a:pPr lvl="1"/>
            <a:r>
              <a:rPr lang="en-US" dirty="0"/>
              <a:t>Converts bits into signals or voltages suitable for transmission across the Local Area Network (LAN)  and/or Wide Area Network technology it is connected to</a:t>
            </a:r>
          </a:p>
          <a:p>
            <a:pPr lvl="1"/>
            <a:r>
              <a:rPr lang="en-US" dirty="0"/>
              <a:t>Determines synchronization, data transfer rates, line noise and transmission techniques based on the physical connection to electrical, optical or mechanical equipment</a:t>
            </a:r>
          </a:p>
          <a:p>
            <a:pPr lvl="1"/>
            <a:endParaRPr lang="en-US" dirty="0"/>
          </a:p>
        </p:txBody>
      </p:sp>
      <p:sp>
        <p:nvSpPr>
          <p:cNvPr id="4" name="TextBox 3"/>
          <p:cNvSpPr txBox="1"/>
          <p:nvPr/>
        </p:nvSpPr>
        <p:spPr>
          <a:xfrm>
            <a:off x="1055716" y="4547593"/>
            <a:ext cx="10269711" cy="830997"/>
          </a:xfrm>
          <a:prstGeom prst="rect">
            <a:avLst/>
          </a:prstGeom>
          <a:noFill/>
        </p:spPr>
        <p:txBody>
          <a:bodyPr wrap="square" rtlCol="0">
            <a:spAutoFit/>
          </a:bodyPr>
          <a:lstStyle/>
          <a:p>
            <a:r>
              <a:rPr lang="en-US" sz="2400" i="1" dirty="0"/>
              <a:t>E.g. A ‘1’ bit transmitted via Ethernet would be translated by the NIC to +0.5-volt electric signal, and ‘0’ bit would be transmitted as 0-volts</a:t>
            </a:r>
          </a:p>
        </p:txBody>
      </p:sp>
      <p:pic>
        <p:nvPicPr>
          <p:cNvPr id="6" name="Picture 5"/>
          <p:cNvPicPr>
            <a:picLocks noChangeAspect="1"/>
          </p:cNvPicPr>
          <p:nvPr/>
        </p:nvPicPr>
        <p:blipFill>
          <a:blip r:embed="rId3"/>
          <a:stretch>
            <a:fillRect/>
          </a:stretch>
        </p:blipFill>
        <p:spPr>
          <a:xfrm>
            <a:off x="10555084" y="0"/>
            <a:ext cx="1613423" cy="3200397"/>
          </a:xfrm>
          <a:prstGeom prst="rect">
            <a:avLst/>
          </a:prstGeom>
        </p:spPr>
      </p:pic>
      <p:sp>
        <p:nvSpPr>
          <p:cNvPr id="7" name="Rounded Rectangle 6"/>
          <p:cNvSpPr/>
          <p:nvPr/>
        </p:nvSpPr>
        <p:spPr>
          <a:xfrm>
            <a:off x="10515600" y="2643406"/>
            <a:ext cx="1619655" cy="46692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72836" y="5701756"/>
            <a:ext cx="9817331" cy="923330"/>
          </a:xfrm>
          <a:prstGeom prst="rect">
            <a:avLst/>
          </a:prstGeom>
          <a:noFill/>
        </p:spPr>
        <p:txBody>
          <a:bodyPr wrap="square" rtlCol="0">
            <a:spAutoFit/>
          </a:bodyPr>
          <a:lstStyle/>
          <a:p>
            <a:r>
              <a:rPr lang="en-US" dirty="0"/>
              <a:t>Standard interfaces at this layer include:</a:t>
            </a:r>
          </a:p>
          <a:p>
            <a:pPr marL="285750" indent="-285750">
              <a:buFont typeface="Arial" panose="020B0604020202020204" pitchFamily="34" charset="0"/>
              <a:buChar char="•"/>
            </a:pPr>
            <a:r>
              <a:rPr lang="en-US" dirty="0"/>
              <a:t>RS/EIA/TIA-422, RS/EIA/TIA-423, RS/EIA/TIA-429, RS/EIA/TIA-449, RS/EIA/TIA-485</a:t>
            </a:r>
          </a:p>
          <a:p>
            <a:pPr marL="285750" indent="-285750">
              <a:buFont typeface="Arial" panose="020B0604020202020204" pitchFamily="34" charset="0"/>
              <a:buChar char="•"/>
            </a:pPr>
            <a:r>
              <a:rPr lang="en-US" dirty="0"/>
              <a:t>10Base-T, 10Base2, 10Base5, 100Base-TX, 100Base-FX, 100Base-T, 1000Base-T, 1000-Base-SX</a:t>
            </a:r>
          </a:p>
        </p:txBody>
      </p:sp>
      <p:sp>
        <p:nvSpPr>
          <p:cNvPr id="9" name="TextBox 8"/>
          <p:cNvSpPr txBox="1"/>
          <p:nvPr/>
        </p:nvSpPr>
        <p:spPr>
          <a:xfrm>
            <a:off x="7388687" y="5378590"/>
            <a:ext cx="4746568" cy="646331"/>
          </a:xfrm>
          <a:prstGeom prst="rect">
            <a:avLst/>
          </a:prstGeom>
          <a:noFill/>
        </p:spPr>
        <p:txBody>
          <a:bodyPr wrap="square" rtlCol="0">
            <a:spAutoFit/>
          </a:bodyPr>
          <a:lstStyle/>
          <a:p>
            <a:r>
              <a:rPr lang="en-US" dirty="0"/>
              <a:t>TIA – Telecommunications Industry Association</a:t>
            </a:r>
          </a:p>
          <a:p>
            <a:r>
              <a:rPr lang="en-US" dirty="0"/>
              <a:t>EIA – Electronic Industry Alliance</a:t>
            </a:r>
          </a:p>
        </p:txBody>
      </p:sp>
      <p:sp>
        <p:nvSpPr>
          <p:cNvPr id="5" name="Footer Placeholder 4">
            <a:extLst>
              <a:ext uri="{FF2B5EF4-FFF2-40B4-BE49-F238E27FC236}">
                <a16:creationId xmlns:a16="http://schemas.microsoft.com/office/drawing/2014/main" id="{F5B5BDC2-DAC7-468C-BF35-0E4563947997}"/>
              </a:ext>
            </a:extLst>
          </p:cNvPr>
          <p:cNvSpPr>
            <a:spLocks noGrp="1"/>
          </p:cNvSpPr>
          <p:nvPr>
            <p:ph type="ftr" sz="quarter" idx="11"/>
          </p:nvPr>
        </p:nvSpPr>
        <p:spPr/>
        <p:txBody>
          <a:bodyPr/>
          <a:lstStyle/>
          <a:p>
            <a:r>
              <a:rPr lang="en-US"/>
              <a:t>MIS 5214</a:t>
            </a:r>
          </a:p>
        </p:txBody>
      </p:sp>
      <p:sp>
        <p:nvSpPr>
          <p:cNvPr id="10" name="Slide Number Placeholder 9">
            <a:extLst>
              <a:ext uri="{FF2B5EF4-FFF2-40B4-BE49-F238E27FC236}">
                <a16:creationId xmlns:a16="http://schemas.microsoft.com/office/drawing/2014/main" id="{D66C94EA-003B-4F6C-8563-0B351312BF39}"/>
              </a:ext>
            </a:extLst>
          </p:cNvPr>
          <p:cNvSpPr>
            <a:spLocks noGrp="1"/>
          </p:cNvSpPr>
          <p:nvPr>
            <p:ph type="sldNum" sz="quarter" idx="12"/>
          </p:nvPr>
        </p:nvSpPr>
        <p:spPr/>
        <p:txBody>
          <a:bodyPr/>
          <a:lstStyle/>
          <a:p>
            <a:fld id="{D94740A5-7129-4D4B-90C1-66E6CB51CD3E}" type="slidenum">
              <a:rPr lang="en-US" smtClean="0"/>
              <a:t>42</a:t>
            </a:fld>
            <a:endParaRPr lang="en-US"/>
          </a:p>
        </p:txBody>
      </p:sp>
    </p:spTree>
    <p:extLst>
      <p:ext uri="{BB962C8B-B14F-4D97-AF65-F5344CB8AC3E}">
        <p14:creationId xmlns:p14="http://schemas.microsoft.com/office/powerpoint/2010/main" val="281353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0E4A7-3404-4C07-BCC5-3B1007DCFB71}"/>
              </a:ext>
            </a:extLst>
          </p:cNvPr>
          <p:cNvSpPr>
            <a:spLocks noGrp="1"/>
          </p:cNvSpPr>
          <p:nvPr>
            <p:ph type="title"/>
          </p:nvPr>
        </p:nvSpPr>
        <p:spPr>
          <a:xfrm>
            <a:off x="-1" y="0"/>
            <a:ext cx="12192001" cy="1325563"/>
          </a:xfrm>
        </p:spPr>
        <p:txBody>
          <a:bodyPr/>
          <a:lstStyle/>
          <a:p>
            <a:r>
              <a:rPr lang="en-US" dirty="0"/>
              <a:t>Layer 1 Network Components – Repeaters &amp; Hubs</a:t>
            </a:r>
          </a:p>
        </p:txBody>
      </p:sp>
      <p:sp>
        <p:nvSpPr>
          <p:cNvPr id="3" name="Content Placeholder 2">
            <a:extLst>
              <a:ext uri="{FF2B5EF4-FFF2-40B4-BE49-F238E27FC236}">
                <a16:creationId xmlns:a16="http://schemas.microsoft.com/office/drawing/2014/main" id="{AF63F7BE-4F21-4013-A0B0-9702CB079253}"/>
              </a:ext>
            </a:extLst>
          </p:cNvPr>
          <p:cNvSpPr>
            <a:spLocks noGrp="1"/>
          </p:cNvSpPr>
          <p:nvPr>
            <p:ph idx="1"/>
          </p:nvPr>
        </p:nvSpPr>
        <p:spPr>
          <a:xfrm>
            <a:off x="461209" y="1253331"/>
            <a:ext cx="11233485" cy="4351338"/>
          </a:xfrm>
        </p:spPr>
        <p:txBody>
          <a:bodyPr>
            <a:normAutofit fontScale="77500" lnSpcReduction="20000"/>
          </a:bodyPr>
          <a:lstStyle/>
          <a:p>
            <a:r>
              <a:rPr lang="en-US" dirty="0"/>
              <a:t>A </a:t>
            </a:r>
            <a:r>
              <a:rPr lang="en-US" u="sng" dirty="0"/>
              <a:t>repeater</a:t>
            </a:r>
            <a:r>
              <a:rPr lang="en-US" dirty="0"/>
              <a:t> provides the simplest type of connectivity</a:t>
            </a:r>
          </a:p>
          <a:p>
            <a:pPr lvl="1"/>
            <a:r>
              <a:rPr lang="en-US" b="1" i="1" dirty="0"/>
              <a:t>Work at the physical layer (Layer 1) – looks at the electrical signal (not within the packets)</a:t>
            </a:r>
          </a:p>
          <a:p>
            <a:pPr lvl="1"/>
            <a:r>
              <a:rPr lang="en-US" dirty="0"/>
              <a:t>Add-on devices for extending a network over a greater distance by repeating electrical signals between cable segments</a:t>
            </a:r>
          </a:p>
          <a:p>
            <a:pPr lvl="1"/>
            <a:r>
              <a:rPr lang="en-US" dirty="0"/>
              <a:t>Needed to amplify signals because signals are attenuated (reduced) the further they travel</a:t>
            </a:r>
          </a:p>
          <a:p>
            <a:r>
              <a:rPr lang="en-US" dirty="0"/>
              <a:t>A </a:t>
            </a:r>
            <a:r>
              <a:rPr lang="en-US" u="sng" dirty="0"/>
              <a:t>hub</a:t>
            </a:r>
            <a:r>
              <a:rPr lang="en-US" dirty="0"/>
              <a:t> is a multiport repeater</a:t>
            </a:r>
          </a:p>
          <a:p>
            <a:pPr lvl="1"/>
            <a:r>
              <a:rPr lang="en-US" dirty="0"/>
              <a:t>Often referred to as a “concentrator” physically connecting several computers and devices enabling them to communicate with each other</a:t>
            </a:r>
          </a:p>
          <a:p>
            <a:pPr lvl="1"/>
            <a:r>
              <a:rPr lang="en-US" dirty="0"/>
              <a:t>When 1 system sends a signal to go to another system, the hub broadcasts the signal to all ports and systems connected to the hub</a:t>
            </a:r>
          </a:p>
          <a:p>
            <a:r>
              <a:rPr lang="en-US" dirty="0"/>
              <a:t>Does not understand nor work with IP or MAC addresses</a:t>
            </a:r>
          </a:p>
          <a:p>
            <a:r>
              <a:rPr lang="en-US" dirty="0"/>
              <a:t>Can work as a line conditioner to clean up signals</a:t>
            </a:r>
          </a:p>
          <a:p>
            <a:pPr lvl="1"/>
            <a:r>
              <a:rPr lang="en-US" dirty="0"/>
              <a:t>Works much better when amplifying digital signals which are discrete units – making removal of background noise much easier</a:t>
            </a:r>
          </a:p>
          <a:p>
            <a:pPr lvl="1"/>
            <a:r>
              <a:rPr lang="en-US" dirty="0"/>
              <a:t>When amplifying analog signals, accompanying noise can be amplified too – further distorting the signal</a:t>
            </a:r>
          </a:p>
          <a:p>
            <a:endParaRPr lang="en-US" dirty="0"/>
          </a:p>
        </p:txBody>
      </p:sp>
      <p:sp>
        <p:nvSpPr>
          <p:cNvPr id="4" name="Footer Placeholder 3">
            <a:extLst>
              <a:ext uri="{FF2B5EF4-FFF2-40B4-BE49-F238E27FC236}">
                <a16:creationId xmlns:a16="http://schemas.microsoft.com/office/drawing/2014/main" id="{3B909B95-1356-4A85-A684-29CE297DE1E2}"/>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EF1677D6-8FFA-4D6D-B307-B896AA0F7C66}"/>
              </a:ext>
            </a:extLst>
          </p:cNvPr>
          <p:cNvSpPr>
            <a:spLocks noGrp="1"/>
          </p:cNvSpPr>
          <p:nvPr>
            <p:ph type="sldNum" sz="quarter" idx="12"/>
          </p:nvPr>
        </p:nvSpPr>
        <p:spPr/>
        <p:txBody>
          <a:bodyPr/>
          <a:lstStyle/>
          <a:p>
            <a:fld id="{D94740A5-7129-4D4B-90C1-66E6CB51CD3E}" type="slidenum">
              <a:rPr lang="en-US" smtClean="0"/>
              <a:t>43</a:t>
            </a:fld>
            <a:endParaRPr lang="en-US"/>
          </a:p>
        </p:txBody>
      </p:sp>
    </p:spTree>
    <p:extLst>
      <p:ext uri="{BB962C8B-B14F-4D97-AF65-F5344CB8AC3E}">
        <p14:creationId xmlns:p14="http://schemas.microsoft.com/office/powerpoint/2010/main" val="314302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additive="base">
                                        <p:cTn id="3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638A1-F1DA-492E-805B-051AABB95C91}"/>
              </a:ext>
            </a:extLst>
          </p:cNvPr>
          <p:cNvSpPr>
            <a:spLocks noGrp="1"/>
          </p:cNvSpPr>
          <p:nvPr>
            <p:ph type="title"/>
          </p:nvPr>
        </p:nvSpPr>
        <p:spPr>
          <a:xfrm>
            <a:off x="0" y="0"/>
            <a:ext cx="10515600" cy="1325563"/>
          </a:xfrm>
        </p:spPr>
        <p:txBody>
          <a:bodyPr/>
          <a:lstStyle/>
          <a:p>
            <a:r>
              <a:rPr lang="en-US" dirty="0"/>
              <a:t>Layer 1 Collision Domain – Hubs</a:t>
            </a:r>
          </a:p>
        </p:txBody>
      </p:sp>
      <p:sp>
        <p:nvSpPr>
          <p:cNvPr id="3" name="Content Placeholder 2">
            <a:extLst>
              <a:ext uri="{FF2B5EF4-FFF2-40B4-BE49-F238E27FC236}">
                <a16:creationId xmlns:a16="http://schemas.microsoft.com/office/drawing/2014/main" id="{C2F73F1B-D870-44EA-A8CA-4F4027FDB014}"/>
              </a:ext>
            </a:extLst>
          </p:cNvPr>
          <p:cNvSpPr>
            <a:spLocks noGrp="1"/>
          </p:cNvSpPr>
          <p:nvPr>
            <p:ph idx="1"/>
          </p:nvPr>
        </p:nvSpPr>
        <p:spPr>
          <a:xfrm>
            <a:off x="581527" y="1253331"/>
            <a:ext cx="10515600" cy="2388227"/>
          </a:xfrm>
        </p:spPr>
        <p:txBody>
          <a:bodyPr>
            <a:normAutofit/>
          </a:bodyPr>
          <a:lstStyle/>
          <a:p>
            <a:r>
              <a:rPr lang="en-US" sz="2400" dirty="0"/>
              <a:t>The term </a:t>
            </a:r>
            <a:r>
              <a:rPr lang="en-US" sz="2400" b="1" dirty="0"/>
              <a:t>collision domain</a:t>
            </a:r>
            <a:r>
              <a:rPr lang="en-US" sz="2400" dirty="0"/>
              <a:t> is used to describe a part of a network where packet collisions can occur</a:t>
            </a:r>
          </a:p>
          <a:p>
            <a:pPr lvl="1"/>
            <a:r>
              <a:rPr lang="en-US" sz="2000" dirty="0"/>
              <a:t>Packet collisions occur when two devices on a shared network segment send packets simultaneously</a:t>
            </a:r>
          </a:p>
          <a:p>
            <a:pPr lvl="1"/>
            <a:r>
              <a:rPr lang="en-US" sz="2000" dirty="0"/>
              <a:t>The colliding packets must be discarded and sent again, which reduces network efficiency</a:t>
            </a:r>
          </a:p>
          <a:p>
            <a:endParaRPr lang="en-US" dirty="0"/>
          </a:p>
        </p:txBody>
      </p:sp>
      <p:sp>
        <p:nvSpPr>
          <p:cNvPr id="4" name="Rectangle 3">
            <a:extLst>
              <a:ext uri="{FF2B5EF4-FFF2-40B4-BE49-F238E27FC236}">
                <a16:creationId xmlns:a16="http://schemas.microsoft.com/office/drawing/2014/main" id="{4BDED13A-9970-4849-BD0A-985E99B634A2}"/>
              </a:ext>
            </a:extLst>
          </p:cNvPr>
          <p:cNvSpPr/>
          <p:nvPr/>
        </p:nvSpPr>
        <p:spPr>
          <a:xfrm>
            <a:off x="606564" y="3184358"/>
            <a:ext cx="7832557" cy="3231654"/>
          </a:xfrm>
          <a:prstGeom prst="rect">
            <a:avLst/>
          </a:prstGeom>
        </p:spPr>
        <p:txBody>
          <a:bodyPr wrap="square">
            <a:spAutoFit/>
          </a:bodyPr>
          <a:lstStyle/>
          <a:p>
            <a:pPr marL="285750" indent="-285750">
              <a:buFont typeface="Arial" panose="020B0604020202020204" pitchFamily="34" charset="0"/>
              <a:buChar char="•"/>
            </a:pPr>
            <a:r>
              <a:rPr lang="en-US" sz="2800" dirty="0"/>
              <a:t>Collisions occur often in a hub environment because all devices connected to the hub are in the same collision domain</a:t>
            </a:r>
          </a:p>
          <a:p>
            <a:pPr marL="914400" lvl="1" indent="-457200">
              <a:buFont typeface="Arial" panose="020B0604020202020204" pitchFamily="34" charset="0"/>
              <a:buChar char="•"/>
            </a:pPr>
            <a:r>
              <a:rPr lang="en-US" sz="2000" dirty="0"/>
              <a:t>Total network bandwidth is shared among all devices</a:t>
            </a:r>
          </a:p>
          <a:p>
            <a:pPr marL="914400" lvl="1" indent="-457200">
              <a:buFont typeface="Arial" panose="020B0604020202020204" pitchFamily="34" charset="0"/>
              <a:buChar char="•"/>
            </a:pPr>
            <a:r>
              <a:rPr lang="en-US" sz="2000" dirty="0"/>
              <a:t>Only one device may transmit at time, and all the other devices connected to the hub must listen to the network in order to avoid collisions</a:t>
            </a:r>
          </a:p>
          <a:p>
            <a:pPr marL="914400" lvl="1" indent="-457200">
              <a:buFont typeface="Arial" panose="020B0604020202020204" pitchFamily="34" charset="0"/>
              <a:buChar char="•"/>
            </a:pPr>
            <a:r>
              <a:rPr lang="en-US" sz="2000" dirty="0"/>
              <a:t>This contention and resulting collisions causes traffic delays and uses up previous bandwidth</a:t>
            </a:r>
          </a:p>
        </p:txBody>
      </p:sp>
      <p:pic>
        <p:nvPicPr>
          <p:cNvPr id="6" name="Picture 5">
            <a:extLst>
              <a:ext uri="{FF2B5EF4-FFF2-40B4-BE49-F238E27FC236}">
                <a16:creationId xmlns:a16="http://schemas.microsoft.com/office/drawing/2014/main" id="{0016B638-A313-4399-AB9E-3DCA868CBB64}"/>
              </a:ext>
            </a:extLst>
          </p:cNvPr>
          <p:cNvPicPr>
            <a:picLocks noChangeAspect="1"/>
          </p:cNvPicPr>
          <p:nvPr/>
        </p:nvPicPr>
        <p:blipFill>
          <a:blip r:embed="rId3"/>
          <a:stretch>
            <a:fillRect/>
          </a:stretch>
        </p:blipFill>
        <p:spPr>
          <a:xfrm>
            <a:off x="10515600" y="3641558"/>
            <a:ext cx="1319216" cy="436990"/>
          </a:xfrm>
          <a:prstGeom prst="rect">
            <a:avLst/>
          </a:prstGeom>
        </p:spPr>
      </p:pic>
      <p:pic>
        <p:nvPicPr>
          <p:cNvPr id="7" name="Picture 6">
            <a:extLst>
              <a:ext uri="{FF2B5EF4-FFF2-40B4-BE49-F238E27FC236}">
                <a16:creationId xmlns:a16="http://schemas.microsoft.com/office/drawing/2014/main" id="{C3FDAB77-F488-4493-9564-A37A71087A17}"/>
              </a:ext>
            </a:extLst>
          </p:cNvPr>
          <p:cNvPicPr>
            <a:picLocks noChangeAspect="1"/>
          </p:cNvPicPr>
          <p:nvPr/>
        </p:nvPicPr>
        <p:blipFill>
          <a:blip r:embed="rId4"/>
          <a:stretch>
            <a:fillRect/>
          </a:stretch>
        </p:blipFill>
        <p:spPr>
          <a:xfrm>
            <a:off x="8631081" y="3357695"/>
            <a:ext cx="1651908" cy="2411406"/>
          </a:xfrm>
          <a:prstGeom prst="rect">
            <a:avLst/>
          </a:prstGeom>
        </p:spPr>
      </p:pic>
      <p:sp>
        <p:nvSpPr>
          <p:cNvPr id="5" name="Footer Placeholder 4">
            <a:extLst>
              <a:ext uri="{FF2B5EF4-FFF2-40B4-BE49-F238E27FC236}">
                <a16:creationId xmlns:a16="http://schemas.microsoft.com/office/drawing/2014/main" id="{D5AA75A1-12D7-4543-9D83-86B1F4A1268F}"/>
              </a:ext>
            </a:extLst>
          </p:cNvPr>
          <p:cNvSpPr>
            <a:spLocks noGrp="1"/>
          </p:cNvSpPr>
          <p:nvPr>
            <p:ph type="ftr" sz="quarter" idx="11"/>
          </p:nvPr>
        </p:nvSpPr>
        <p:spPr/>
        <p:txBody>
          <a:bodyPr/>
          <a:lstStyle/>
          <a:p>
            <a:r>
              <a:rPr lang="en-US"/>
              <a:t>MIS 5214</a:t>
            </a:r>
          </a:p>
        </p:txBody>
      </p:sp>
      <p:sp>
        <p:nvSpPr>
          <p:cNvPr id="8" name="Slide Number Placeholder 7">
            <a:extLst>
              <a:ext uri="{FF2B5EF4-FFF2-40B4-BE49-F238E27FC236}">
                <a16:creationId xmlns:a16="http://schemas.microsoft.com/office/drawing/2014/main" id="{30BBB73C-4E2D-499D-B006-3939D9B07935}"/>
              </a:ext>
            </a:extLst>
          </p:cNvPr>
          <p:cNvSpPr>
            <a:spLocks noGrp="1"/>
          </p:cNvSpPr>
          <p:nvPr>
            <p:ph type="sldNum" sz="quarter" idx="12"/>
          </p:nvPr>
        </p:nvSpPr>
        <p:spPr/>
        <p:txBody>
          <a:bodyPr/>
          <a:lstStyle/>
          <a:p>
            <a:fld id="{D94740A5-7129-4D4B-90C1-66E6CB51CD3E}" type="slidenum">
              <a:rPr lang="en-US" smtClean="0"/>
              <a:t>44</a:t>
            </a:fld>
            <a:endParaRPr lang="en-US"/>
          </a:p>
        </p:txBody>
      </p:sp>
    </p:spTree>
    <p:extLst>
      <p:ext uri="{BB962C8B-B14F-4D97-AF65-F5344CB8AC3E}">
        <p14:creationId xmlns:p14="http://schemas.microsoft.com/office/powerpoint/2010/main" val="400123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315CF-83E8-4ADA-B5FE-98718AE103B2}"/>
              </a:ext>
            </a:extLst>
          </p:cNvPr>
          <p:cNvSpPr>
            <a:spLocks noGrp="1"/>
          </p:cNvSpPr>
          <p:nvPr>
            <p:ph type="title"/>
          </p:nvPr>
        </p:nvSpPr>
        <p:spPr>
          <a:xfrm>
            <a:off x="0" y="1"/>
            <a:ext cx="10515600" cy="946484"/>
          </a:xfrm>
        </p:spPr>
        <p:txBody>
          <a:bodyPr/>
          <a:lstStyle/>
          <a:p>
            <a:r>
              <a:rPr lang="en-US" dirty="0"/>
              <a:t>Layer 2 Network Components – Bridge</a:t>
            </a:r>
          </a:p>
        </p:txBody>
      </p:sp>
      <p:sp>
        <p:nvSpPr>
          <p:cNvPr id="3" name="Content Placeholder 2">
            <a:extLst>
              <a:ext uri="{FF2B5EF4-FFF2-40B4-BE49-F238E27FC236}">
                <a16:creationId xmlns:a16="http://schemas.microsoft.com/office/drawing/2014/main" id="{B1422C9B-989B-4BEE-B3DF-F0B852E4A0CA}"/>
              </a:ext>
            </a:extLst>
          </p:cNvPr>
          <p:cNvSpPr>
            <a:spLocks noGrp="1"/>
          </p:cNvSpPr>
          <p:nvPr>
            <p:ph idx="1"/>
          </p:nvPr>
        </p:nvSpPr>
        <p:spPr>
          <a:xfrm>
            <a:off x="433137" y="946485"/>
            <a:ext cx="11151268" cy="5662862"/>
          </a:xfrm>
        </p:spPr>
        <p:txBody>
          <a:bodyPr>
            <a:normAutofit fontScale="92500" lnSpcReduction="10000"/>
          </a:bodyPr>
          <a:lstStyle/>
          <a:p>
            <a:r>
              <a:rPr lang="en-US" sz="2400" dirty="0"/>
              <a:t>Local Area Network (LAN) device used to connect LAN segments</a:t>
            </a:r>
          </a:p>
          <a:p>
            <a:pPr lvl="1"/>
            <a:r>
              <a:rPr lang="en-US" sz="2000" b="1" i="1" dirty="0"/>
              <a:t>Works at the data link layer (Layer 2) – looks at the MAC address within the header</a:t>
            </a:r>
          </a:p>
          <a:p>
            <a:pPr lvl="1"/>
            <a:r>
              <a:rPr lang="en-US" sz="2000" dirty="0"/>
              <a:t>Used to segment larger overburdened networks into smaller segments to reduce collision domains and ensure better use of bandwidth and traffic control</a:t>
            </a:r>
          </a:p>
          <a:p>
            <a:pPr lvl="1"/>
            <a:r>
              <a:rPr lang="en-US" sz="2000" dirty="0"/>
              <a:t>Amplifies the electrical signal (like a repeater)</a:t>
            </a:r>
          </a:p>
          <a:p>
            <a:pPr lvl="1"/>
            <a:r>
              <a:rPr lang="en-US" sz="2000" dirty="0"/>
              <a:t>Has more intelligence than a repeater for filtering frames and controlling where they go</a:t>
            </a:r>
          </a:p>
          <a:p>
            <a:r>
              <a:rPr lang="en-US" sz="2400" dirty="0"/>
              <a:t>Filters data frames based on MAC addresses at data link layer (not with IP addresses)</a:t>
            </a:r>
          </a:p>
          <a:p>
            <a:pPr lvl="1"/>
            <a:r>
              <a:rPr lang="en-US" sz="2000" dirty="0"/>
              <a:t>When data frame arrives the bridge determines if MAC address is on LAN segment, and if so it sends the data to the port which the network segment is connected</a:t>
            </a:r>
          </a:p>
          <a:p>
            <a:pPr lvl="1"/>
            <a:r>
              <a:rPr lang="en-US" sz="2000" dirty="0"/>
              <a:t>If MAC address is not on LAN segment, bridge forwards frame to correct network segment</a:t>
            </a:r>
          </a:p>
          <a:p>
            <a:r>
              <a:rPr lang="en-US" sz="2400" dirty="0"/>
              <a:t>“Transparent bridging”</a:t>
            </a:r>
          </a:p>
          <a:p>
            <a:pPr lvl="1"/>
            <a:r>
              <a:rPr lang="en-US" sz="2000" dirty="0"/>
              <a:t>Enables bridges to dynamically learn and record MAC addresses and ports from computers sending data frames</a:t>
            </a:r>
          </a:p>
          <a:p>
            <a:r>
              <a:rPr lang="en-US" sz="2400" dirty="0"/>
              <a:t>3 types of bridges:</a:t>
            </a:r>
          </a:p>
          <a:p>
            <a:pPr marL="914400" lvl="1" indent="-457200">
              <a:buFont typeface="+mj-lt"/>
              <a:buAutoNum type="arabicPeriod"/>
            </a:pPr>
            <a:r>
              <a:rPr lang="en-US" sz="2000" dirty="0"/>
              <a:t>Local bridge – connects 2+ LAN segments within a local area (e.g. building)</a:t>
            </a:r>
          </a:p>
          <a:p>
            <a:pPr marL="914400" lvl="1" indent="-457200">
              <a:buFont typeface="+mj-lt"/>
              <a:buAutoNum type="arabicPeriod"/>
            </a:pPr>
            <a:r>
              <a:rPr lang="en-US" sz="2000" dirty="0"/>
              <a:t>Remote bridge – connects 2+ LAN segments over a Metropolitan Area Network (MAN) using telecommunication links (e.g. telephone or other transmission lines)</a:t>
            </a:r>
          </a:p>
          <a:p>
            <a:pPr marL="914400" lvl="1" indent="-457200">
              <a:buFont typeface="+mj-lt"/>
              <a:buAutoNum type="arabicPeriod"/>
            </a:pPr>
            <a:r>
              <a:rPr lang="en-US" sz="2000" dirty="0"/>
              <a:t>Translation bridge – translates protocols as it connects 2+ different types of networks (e.g. Ethernet and fiberoptic)  </a:t>
            </a:r>
          </a:p>
          <a:p>
            <a:pPr marL="914400" lvl="1" indent="-457200">
              <a:buFont typeface="+mj-lt"/>
              <a:buAutoNum type="arabicPeriod"/>
            </a:pPr>
            <a:endParaRPr lang="en-US" sz="2000" dirty="0"/>
          </a:p>
          <a:p>
            <a:endParaRPr lang="en-US" dirty="0"/>
          </a:p>
        </p:txBody>
      </p:sp>
      <p:sp>
        <p:nvSpPr>
          <p:cNvPr id="4" name="Footer Placeholder 3">
            <a:extLst>
              <a:ext uri="{FF2B5EF4-FFF2-40B4-BE49-F238E27FC236}">
                <a16:creationId xmlns:a16="http://schemas.microsoft.com/office/drawing/2014/main" id="{E3CA07E4-7D36-4A1B-9B68-2F6B81D846D0}"/>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0A38D377-293B-4AAB-B1A4-86843CB58105}"/>
              </a:ext>
            </a:extLst>
          </p:cNvPr>
          <p:cNvSpPr>
            <a:spLocks noGrp="1"/>
          </p:cNvSpPr>
          <p:nvPr>
            <p:ph type="sldNum" sz="quarter" idx="12"/>
          </p:nvPr>
        </p:nvSpPr>
        <p:spPr/>
        <p:txBody>
          <a:bodyPr/>
          <a:lstStyle/>
          <a:p>
            <a:fld id="{D94740A5-7129-4D4B-90C1-66E6CB51CD3E}" type="slidenum">
              <a:rPr lang="en-US" smtClean="0"/>
              <a:t>45</a:t>
            </a:fld>
            <a:endParaRPr lang="en-US"/>
          </a:p>
        </p:txBody>
      </p:sp>
    </p:spTree>
    <p:extLst>
      <p:ext uri="{BB962C8B-B14F-4D97-AF65-F5344CB8AC3E}">
        <p14:creationId xmlns:p14="http://schemas.microsoft.com/office/powerpoint/2010/main" val="64410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1000"/>
                                        <p:tgtEl>
                                          <p:spTgt spid="3">
                                            <p:txEl>
                                              <p:pRg st="10" end="10"/>
                                            </p:txEl>
                                          </p:spTgt>
                                        </p:tgtEl>
                                      </p:cBhvr>
                                    </p:animEffect>
                                    <p:anim calcmode="lin" valueType="num">
                                      <p:cBhvr>
                                        <p:cTn id="3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1000"/>
                                        <p:tgtEl>
                                          <p:spTgt spid="3">
                                            <p:txEl>
                                              <p:pRg st="11" end="11"/>
                                            </p:txEl>
                                          </p:spTgt>
                                        </p:tgtEl>
                                      </p:cBhvr>
                                    </p:animEffect>
                                    <p:anim calcmode="lin" valueType="num">
                                      <p:cBhvr>
                                        <p:cTn id="3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1000"/>
                                        <p:tgtEl>
                                          <p:spTgt spid="3">
                                            <p:txEl>
                                              <p:pRg st="12" end="12"/>
                                            </p:txEl>
                                          </p:spTgt>
                                        </p:tgtEl>
                                      </p:cBhvr>
                                    </p:animEffect>
                                    <p:anim calcmode="lin" valueType="num">
                                      <p:cBhvr>
                                        <p:cTn id="4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fade">
                                      <p:cBhvr>
                                        <p:cTn id="46" dur="1000"/>
                                        <p:tgtEl>
                                          <p:spTgt spid="3">
                                            <p:txEl>
                                              <p:pRg st="13" end="13"/>
                                            </p:txEl>
                                          </p:spTgt>
                                        </p:tgtEl>
                                      </p:cBhvr>
                                    </p:animEffect>
                                    <p:anim calcmode="lin" valueType="num">
                                      <p:cBhvr>
                                        <p:cTn id="4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7D8F3-0844-47D8-8F09-B6E24B8A7E06}"/>
              </a:ext>
            </a:extLst>
          </p:cNvPr>
          <p:cNvSpPr>
            <a:spLocks noGrp="1"/>
          </p:cNvSpPr>
          <p:nvPr>
            <p:ph type="title"/>
          </p:nvPr>
        </p:nvSpPr>
        <p:spPr>
          <a:xfrm>
            <a:off x="0" y="18255"/>
            <a:ext cx="10515600" cy="1325563"/>
          </a:xfrm>
        </p:spPr>
        <p:txBody>
          <a:bodyPr/>
          <a:lstStyle/>
          <a:p>
            <a:r>
              <a:rPr lang="en-US" dirty="0"/>
              <a:t>Layer 2 Network Components – Switch (basic)</a:t>
            </a:r>
          </a:p>
        </p:txBody>
      </p:sp>
      <p:sp>
        <p:nvSpPr>
          <p:cNvPr id="3" name="Content Placeholder 2">
            <a:extLst>
              <a:ext uri="{FF2B5EF4-FFF2-40B4-BE49-F238E27FC236}">
                <a16:creationId xmlns:a16="http://schemas.microsoft.com/office/drawing/2014/main" id="{7B0BDEBD-6BEF-4FCB-A45F-F4967CF23397}"/>
              </a:ext>
            </a:extLst>
          </p:cNvPr>
          <p:cNvSpPr>
            <a:spLocks noGrp="1"/>
          </p:cNvSpPr>
          <p:nvPr>
            <p:ph idx="1"/>
          </p:nvPr>
        </p:nvSpPr>
        <p:spPr>
          <a:xfrm>
            <a:off x="613610" y="1253331"/>
            <a:ext cx="11121189" cy="4987048"/>
          </a:xfrm>
        </p:spPr>
        <p:txBody>
          <a:bodyPr>
            <a:normAutofit fontScale="85000" lnSpcReduction="20000"/>
          </a:bodyPr>
          <a:lstStyle/>
          <a:p>
            <a:pPr marL="0" indent="0">
              <a:buNone/>
            </a:pPr>
            <a:r>
              <a:rPr lang="en-US" dirty="0"/>
              <a:t>Works at the data link layer (Layer 2), forwarding traffic based on MAC addresses </a:t>
            </a:r>
          </a:p>
          <a:p>
            <a:r>
              <a:rPr lang="en-US" dirty="0"/>
              <a:t>Is a multiport bridging device, and each port provides dedicated bandwidth to each device attached to it</a:t>
            </a:r>
          </a:p>
          <a:p>
            <a:pPr lvl="1"/>
            <a:r>
              <a:rPr lang="en-US" dirty="0"/>
              <a:t>A port is bridged to another port so the 2 devices have an end-to-end private link</a:t>
            </a:r>
          </a:p>
          <a:p>
            <a:pPr lvl="1"/>
            <a:r>
              <a:rPr lang="en-US" dirty="0"/>
              <a:t>Employs full-duplex communication, ensures the 2 are not competing for the same bandwidth</a:t>
            </a:r>
          </a:p>
          <a:p>
            <a:pPr lvl="2"/>
            <a:r>
              <a:rPr lang="en-US" dirty="0"/>
              <a:t>1 wire pair is used for sending, another pair used for receiving</a:t>
            </a:r>
          </a:p>
          <a:p>
            <a:r>
              <a:rPr lang="en-US" dirty="0"/>
              <a:t>Reduces and removes the sharing of the network medium and problems that come with it</a:t>
            </a:r>
          </a:p>
          <a:p>
            <a:pPr lvl="1"/>
            <a:r>
              <a:rPr lang="en-US" dirty="0"/>
              <a:t>When the data frame comes to the switch, the switch sends the frame directly to the destination computer or network </a:t>
            </a:r>
          </a:p>
          <a:p>
            <a:pPr lvl="2"/>
            <a:r>
              <a:rPr lang="en-US" dirty="0"/>
              <a:t>Results in </a:t>
            </a:r>
          </a:p>
          <a:p>
            <a:pPr lvl="3"/>
            <a:r>
              <a:rPr lang="en-US" dirty="0"/>
              <a:t>A reduction of traffic</a:t>
            </a:r>
          </a:p>
          <a:p>
            <a:pPr lvl="3"/>
            <a:r>
              <a:rPr lang="en-US" dirty="0"/>
              <a:t>More efficient use of network bandwidth</a:t>
            </a:r>
          </a:p>
          <a:p>
            <a:pPr lvl="3"/>
            <a:r>
              <a:rPr lang="en-US" dirty="0"/>
              <a:t>Decreased latency</a:t>
            </a:r>
          </a:p>
          <a:p>
            <a:pPr lvl="3"/>
            <a:r>
              <a:rPr lang="en-US" dirty="0"/>
              <a:t>Increased security – each computer can only see traffic sent to it MAC address (blocks eavesdropping)</a:t>
            </a:r>
          </a:p>
          <a:p>
            <a:r>
              <a:rPr lang="en-US" dirty="0"/>
              <a:t>Contention between computers using the network and collisions are not issues when switches are used</a:t>
            </a:r>
          </a:p>
        </p:txBody>
      </p:sp>
      <p:sp>
        <p:nvSpPr>
          <p:cNvPr id="4" name="Footer Placeholder 3">
            <a:extLst>
              <a:ext uri="{FF2B5EF4-FFF2-40B4-BE49-F238E27FC236}">
                <a16:creationId xmlns:a16="http://schemas.microsoft.com/office/drawing/2014/main" id="{850651EA-45C4-4D1D-90D7-2C7E0328D9F9}"/>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858B379D-C631-415D-840F-F6523F3E3884}"/>
              </a:ext>
            </a:extLst>
          </p:cNvPr>
          <p:cNvSpPr>
            <a:spLocks noGrp="1"/>
          </p:cNvSpPr>
          <p:nvPr>
            <p:ph type="sldNum" sz="quarter" idx="12"/>
          </p:nvPr>
        </p:nvSpPr>
        <p:spPr/>
        <p:txBody>
          <a:bodyPr/>
          <a:lstStyle/>
          <a:p>
            <a:fld id="{D94740A5-7129-4D4B-90C1-66E6CB51CD3E}" type="slidenum">
              <a:rPr lang="en-US" smtClean="0"/>
              <a:t>46</a:t>
            </a:fld>
            <a:endParaRPr lang="en-US"/>
          </a:p>
        </p:txBody>
      </p:sp>
    </p:spTree>
    <p:extLst>
      <p:ext uri="{BB962C8B-B14F-4D97-AF65-F5344CB8AC3E}">
        <p14:creationId xmlns:p14="http://schemas.microsoft.com/office/powerpoint/2010/main" val="191172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 calcmode="lin" valueType="num">
                                      <p:cBhvr additive="base">
                                        <p:cTn id="2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 calcmode="lin" valueType="num">
                                      <p:cBhvr additive="base">
                                        <p:cTn id="3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 calcmode="lin" valueType="num">
                                      <p:cBhvr additive="base">
                                        <p:cTn id="3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8AC47-443E-445D-9763-F6D9B70B625D}"/>
              </a:ext>
            </a:extLst>
          </p:cNvPr>
          <p:cNvSpPr>
            <a:spLocks noGrp="1"/>
          </p:cNvSpPr>
          <p:nvPr>
            <p:ph type="title"/>
          </p:nvPr>
        </p:nvSpPr>
        <p:spPr>
          <a:xfrm>
            <a:off x="0" y="0"/>
            <a:ext cx="10515600" cy="1325563"/>
          </a:xfrm>
        </p:spPr>
        <p:txBody>
          <a:bodyPr/>
          <a:lstStyle/>
          <a:p>
            <a:r>
              <a:rPr lang="en-US" dirty="0"/>
              <a:t>Layer 3 Network Components - Routers</a:t>
            </a:r>
          </a:p>
        </p:txBody>
      </p:sp>
      <p:sp>
        <p:nvSpPr>
          <p:cNvPr id="3" name="Content Placeholder 2">
            <a:extLst>
              <a:ext uri="{FF2B5EF4-FFF2-40B4-BE49-F238E27FC236}">
                <a16:creationId xmlns:a16="http://schemas.microsoft.com/office/drawing/2014/main" id="{F945B5E3-3998-4E93-87A6-6DD194370057}"/>
              </a:ext>
            </a:extLst>
          </p:cNvPr>
          <p:cNvSpPr>
            <a:spLocks noGrp="1"/>
          </p:cNvSpPr>
          <p:nvPr>
            <p:ph idx="1"/>
          </p:nvPr>
        </p:nvSpPr>
        <p:spPr>
          <a:xfrm>
            <a:off x="208547" y="1325563"/>
            <a:ext cx="11024937" cy="4746374"/>
          </a:xfrm>
        </p:spPr>
        <p:txBody>
          <a:bodyPr>
            <a:normAutofit fontScale="85000" lnSpcReduction="20000"/>
          </a:bodyPr>
          <a:lstStyle/>
          <a:p>
            <a:r>
              <a:rPr lang="en-US" b="1" i="1" dirty="0"/>
              <a:t>Works at the network layer (Layer 3), looking farther into the frame at the IP address and other routing information </a:t>
            </a:r>
          </a:p>
          <a:p>
            <a:r>
              <a:rPr lang="en-US" dirty="0"/>
              <a:t>Used by administrator to divide network along the lines of departments, workgroups, or other business-oriented divisions</a:t>
            </a:r>
          </a:p>
          <a:p>
            <a:r>
              <a:rPr lang="en-US" dirty="0"/>
              <a:t>Connecting 2 or more networks together </a:t>
            </a:r>
          </a:p>
          <a:p>
            <a:pPr lvl="1"/>
            <a:r>
              <a:rPr lang="en-US" dirty="0"/>
              <a:t>Can connect similar types of networks (e.g. 2 Ethernet LANS) or different types of networks (e.g. Ethernet LAN to a Token Ring LAN)</a:t>
            </a:r>
          </a:p>
          <a:p>
            <a:r>
              <a:rPr lang="en-US" dirty="0"/>
              <a:t>Has 2+ interfaces, a routing table, and is able to calculate the shortest route between sending and receiving hosts</a:t>
            </a:r>
          </a:p>
          <a:p>
            <a:pPr lvl="1"/>
            <a:r>
              <a:rPr lang="en-US" dirty="0"/>
              <a:t>Changes header information in the packet so the packet can go to the next correct router, or if the destination computer is on the connecting network, the changes made enable the packet to go directly to the destination computer</a:t>
            </a:r>
          </a:p>
          <a:p>
            <a:r>
              <a:rPr lang="en-US" dirty="0"/>
              <a:t>Has a 1</a:t>
            </a:r>
            <a:r>
              <a:rPr lang="en-US" baseline="30000" dirty="0"/>
              <a:t>st</a:t>
            </a:r>
            <a:r>
              <a:rPr lang="en-US" dirty="0"/>
              <a:t> generation fire-wall i.e. Access Control List (ACL) built in</a:t>
            </a:r>
          </a:p>
          <a:p>
            <a:pPr lvl="1"/>
            <a:r>
              <a:rPr lang="en-US" dirty="0"/>
              <a:t>When packets arrive at one of the interfaces, the router compares the source and destination IP addresses, protocol type, and source and destination ports to the ACL </a:t>
            </a:r>
          </a:p>
          <a:p>
            <a:pPr lvl="1"/>
            <a:r>
              <a:rPr lang="en-US" dirty="0"/>
              <a:t>Decides which packets are allowed in and which are denied</a:t>
            </a:r>
          </a:p>
          <a:p>
            <a:pPr lvl="1"/>
            <a:endParaRPr lang="en-US" dirty="0"/>
          </a:p>
        </p:txBody>
      </p:sp>
      <p:sp>
        <p:nvSpPr>
          <p:cNvPr id="4" name="Footer Placeholder 3">
            <a:extLst>
              <a:ext uri="{FF2B5EF4-FFF2-40B4-BE49-F238E27FC236}">
                <a16:creationId xmlns:a16="http://schemas.microsoft.com/office/drawing/2014/main" id="{E10F24FE-00D1-4DA6-B767-3ABA90AF5766}"/>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ED42D5A0-8469-491F-BFC4-D25680227ECD}"/>
              </a:ext>
            </a:extLst>
          </p:cNvPr>
          <p:cNvSpPr>
            <a:spLocks noGrp="1"/>
          </p:cNvSpPr>
          <p:nvPr>
            <p:ph type="sldNum" sz="quarter" idx="12"/>
          </p:nvPr>
        </p:nvSpPr>
        <p:spPr/>
        <p:txBody>
          <a:bodyPr/>
          <a:lstStyle/>
          <a:p>
            <a:fld id="{D94740A5-7129-4D4B-90C1-66E6CB51CD3E}" type="slidenum">
              <a:rPr lang="en-US" smtClean="0"/>
              <a:t>47</a:t>
            </a:fld>
            <a:endParaRPr lang="en-US"/>
          </a:p>
        </p:txBody>
      </p:sp>
    </p:spTree>
    <p:extLst>
      <p:ext uri="{BB962C8B-B14F-4D97-AF65-F5344CB8AC3E}">
        <p14:creationId xmlns:p14="http://schemas.microsoft.com/office/powerpoint/2010/main" val="318473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5DC2-8A0A-4CDF-8CA5-AA21A52A030A}"/>
              </a:ext>
            </a:extLst>
          </p:cNvPr>
          <p:cNvSpPr>
            <a:spLocks noGrp="1"/>
          </p:cNvSpPr>
          <p:nvPr>
            <p:ph type="title"/>
          </p:nvPr>
        </p:nvSpPr>
        <p:spPr>
          <a:xfrm>
            <a:off x="0" y="0"/>
            <a:ext cx="10515600" cy="1325563"/>
          </a:xfrm>
        </p:spPr>
        <p:txBody>
          <a:bodyPr/>
          <a:lstStyle/>
          <a:p>
            <a:r>
              <a:rPr lang="en-US" dirty="0"/>
              <a:t>Collision Domains - Bridge, Switch, and Router</a:t>
            </a:r>
          </a:p>
        </p:txBody>
      </p:sp>
      <p:sp>
        <p:nvSpPr>
          <p:cNvPr id="3" name="Content Placeholder 2">
            <a:extLst>
              <a:ext uri="{FF2B5EF4-FFF2-40B4-BE49-F238E27FC236}">
                <a16:creationId xmlns:a16="http://schemas.microsoft.com/office/drawing/2014/main" id="{35219CAC-60E7-4E23-A602-DE353247455A}"/>
              </a:ext>
            </a:extLst>
          </p:cNvPr>
          <p:cNvSpPr>
            <a:spLocks noGrp="1"/>
          </p:cNvSpPr>
          <p:nvPr>
            <p:ph idx="1"/>
          </p:nvPr>
        </p:nvSpPr>
        <p:spPr>
          <a:xfrm>
            <a:off x="292768" y="1183940"/>
            <a:ext cx="5319467" cy="4351338"/>
          </a:xfrm>
        </p:spPr>
        <p:txBody>
          <a:bodyPr/>
          <a:lstStyle/>
          <a:p>
            <a:pPr marL="0" indent="0">
              <a:buNone/>
            </a:pPr>
            <a:r>
              <a:rPr lang="en-US" dirty="0"/>
              <a:t>In contrast to hubs, every port on a bridge, switch, or a router is in a separate collision domain</a:t>
            </a:r>
          </a:p>
          <a:p>
            <a:r>
              <a:rPr lang="en-US" sz="2400" dirty="0"/>
              <a:t>This eliminates the possibility of collisions and enables the devices to use the full-duplex mode of communication, which effectively doubles the maximum data capacity</a:t>
            </a:r>
          </a:p>
        </p:txBody>
      </p:sp>
      <p:pic>
        <p:nvPicPr>
          <p:cNvPr id="4" name="Picture 3">
            <a:extLst>
              <a:ext uri="{FF2B5EF4-FFF2-40B4-BE49-F238E27FC236}">
                <a16:creationId xmlns:a16="http://schemas.microsoft.com/office/drawing/2014/main" id="{0A9BB635-54A8-42B0-9B43-CA6DCF1F7B9F}"/>
              </a:ext>
            </a:extLst>
          </p:cNvPr>
          <p:cNvPicPr>
            <a:picLocks noChangeAspect="1"/>
          </p:cNvPicPr>
          <p:nvPr/>
        </p:nvPicPr>
        <p:blipFill>
          <a:blip r:embed="rId2"/>
          <a:stretch>
            <a:fillRect/>
          </a:stretch>
        </p:blipFill>
        <p:spPr>
          <a:xfrm>
            <a:off x="5804439" y="1068888"/>
            <a:ext cx="6392596" cy="2924272"/>
          </a:xfrm>
          <a:prstGeom prst="rect">
            <a:avLst/>
          </a:prstGeom>
        </p:spPr>
      </p:pic>
      <p:sp>
        <p:nvSpPr>
          <p:cNvPr id="5" name="Rectangle 4">
            <a:extLst>
              <a:ext uri="{FF2B5EF4-FFF2-40B4-BE49-F238E27FC236}">
                <a16:creationId xmlns:a16="http://schemas.microsoft.com/office/drawing/2014/main" id="{FC1ADCE9-9D8A-4C28-8F70-6679CDBB0706}"/>
              </a:ext>
            </a:extLst>
          </p:cNvPr>
          <p:cNvSpPr/>
          <p:nvPr/>
        </p:nvSpPr>
        <p:spPr>
          <a:xfrm>
            <a:off x="5988893" y="4213336"/>
            <a:ext cx="6096000" cy="2308324"/>
          </a:xfrm>
          <a:prstGeom prst="rect">
            <a:avLst/>
          </a:prstGeom>
        </p:spPr>
        <p:txBody>
          <a:bodyPr>
            <a:spAutoFit/>
          </a:bodyPr>
          <a:lstStyle/>
          <a:p>
            <a:r>
              <a:rPr lang="en-US" dirty="0"/>
              <a:t>The picture depicts a network of: </a:t>
            </a:r>
          </a:p>
          <a:p>
            <a:pPr marL="285750" indent="-285750">
              <a:buFont typeface="Arial" panose="020B0604020202020204" pitchFamily="34" charset="0"/>
              <a:buChar char="•"/>
            </a:pPr>
            <a:r>
              <a:rPr lang="en-US" dirty="0"/>
              <a:t>7 computers, two hubs, a bridge, a switch, and a router </a:t>
            </a:r>
          </a:p>
          <a:p>
            <a:pPr marL="285750" indent="-285750">
              <a:buFont typeface="Arial" panose="020B0604020202020204" pitchFamily="34" charset="0"/>
              <a:buChar char="•"/>
            </a:pPr>
            <a:r>
              <a:rPr lang="en-US" dirty="0"/>
              <a:t>7 collision domains are created by these devices, marked in red</a:t>
            </a:r>
          </a:p>
          <a:p>
            <a:pPr marL="742950" lvl="1" indent="-285750">
              <a:buFont typeface="Arial" panose="020B0604020202020204" pitchFamily="34" charset="0"/>
              <a:buChar char="•"/>
            </a:pPr>
            <a:r>
              <a:rPr lang="en-US" dirty="0"/>
              <a:t>All devices connected to a hub are in the same collision domain</a:t>
            </a:r>
          </a:p>
          <a:p>
            <a:pPr marL="742950" lvl="1" indent="-285750">
              <a:buFont typeface="Arial" panose="020B0604020202020204" pitchFamily="34" charset="0"/>
              <a:buChar char="•"/>
            </a:pPr>
            <a:r>
              <a:rPr lang="en-US" dirty="0"/>
              <a:t>Each port on a bridge, a switch or router is in a separate collision domain </a:t>
            </a:r>
          </a:p>
        </p:txBody>
      </p:sp>
      <p:sp>
        <p:nvSpPr>
          <p:cNvPr id="6" name="Footer Placeholder 5">
            <a:extLst>
              <a:ext uri="{FF2B5EF4-FFF2-40B4-BE49-F238E27FC236}">
                <a16:creationId xmlns:a16="http://schemas.microsoft.com/office/drawing/2014/main" id="{D437D144-1840-4B89-B38F-F322FB871C56}"/>
              </a:ext>
            </a:extLst>
          </p:cNvPr>
          <p:cNvSpPr>
            <a:spLocks noGrp="1"/>
          </p:cNvSpPr>
          <p:nvPr>
            <p:ph type="ftr" sz="quarter" idx="11"/>
          </p:nvPr>
        </p:nvSpPr>
        <p:spPr/>
        <p:txBody>
          <a:bodyPr/>
          <a:lstStyle/>
          <a:p>
            <a:r>
              <a:rPr lang="en-US"/>
              <a:t>MIS 5214</a:t>
            </a:r>
          </a:p>
        </p:txBody>
      </p:sp>
      <p:sp>
        <p:nvSpPr>
          <p:cNvPr id="7" name="Slide Number Placeholder 6">
            <a:extLst>
              <a:ext uri="{FF2B5EF4-FFF2-40B4-BE49-F238E27FC236}">
                <a16:creationId xmlns:a16="http://schemas.microsoft.com/office/drawing/2014/main" id="{23F0DF9D-08F7-4EEA-8CF2-487ADFD4C36E}"/>
              </a:ext>
            </a:extLst>
          </p:cNvPr>
          <p:cNvSpPr>
            <a:spLocks noGrp="1"/>
          </p:cNvSpPr>
          <p:nvPr>
            <p:ph type="sldNum" sz="quarter" idx="12"/>
          </p:nvPr>
        </p:nvSpPr>
        <p:spPr/>
        <p:txBody>
          <a:bodyPr/>
          <a:lstStyle/>
          <a:p>
            <a:fld id="{D94740A5-7129-4D4B-90C1-66E6CB51CD3E}" type="slidenum">
              <a:rPr lang="en-US" smtClean="0"/>
              <a:t>48</a:t>
            </a:fld>
            <a:endParaRPr lang="en-US"/>
          </a:p>
        </p:txBody>
      </p:sp>
    </p:spTree>
    <p:extLst>
      <p:ext uri="{BB962C8B-B14F-4D97-AF65-F5344CB8AC3E}">
        <p14:creationId xmlns:p14="http://schemas.microsoft.com/office/powerpoint/2010/main" val="146323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63E0A-F81C-4FD7-9922-A69B0CEB39F8}"/>
              </a:ext>
            </a:extLst>
          </p:cNvPr>
          <p:cNvSpPr>
            <a:spLocks noGrp="1"/>
          </p:cNvSpPr>
          <p:nvPr>
            <p:ph type="title"/>
          </p:nvPr>
        </p:nvSpPr>
        <p:spPr>
          <a:xfrm>
            <a:off x="0" y="0"/>
            <a:ext cx="10515600" cy="1325563"/>
          </a:xfrm>
        </p:spPr>
        <p:txBody>
          <a:bodyPr/>
          <a:lstStyle/>
          <a:p>
            <a:r>
              <a:rPr lang="en-US" dirty="0"/>
              <a:t>Network Components – Layer 3 Switches</a:t>
            </a:r>
          </a:p>
        </p:txBody>
      </p:sp>
      <p:sp>
        <p:nvSpPr>
          <p:cNvPr id="3" name="Content Placeholder 2">
            <a:extLst>
              <a:ext uri="{FF2B5EF4-FFF2-40B4-BE49-F238E27FC236}">
                <a16:creationId xmlns:a16="http://schemas.microsoft.com/office/drawing/2014/main" id="{2556C0B6-A802-4833-96C7-2EC3634CDBC4}"/>
              </a:ext>
            </a:extLst>
          </p:cNvPr>
          <p:cNvSpPr>
            <a:spLocks noGrp="1"/>
          </p:cNvSpPr>
          <p:nvPr>
            <p:ph idx="1"/>
          </p:nvPr>
        </p:nvSpPr>
        <p:spPr>
          <a:xfrm>
            <a:off x="372980" y="1253330"/>
            <a:ext cx="10515600" cy="4879021"/>
          </a:xfrm>
        </p:spPr>
        <p:txBody>
          <a:bodyPr>
            <a:normAutofit lnSpcReduction="10000"/>
          </a:bodyPr>
          <a:lstStyle/>
          <a:p>
            <a:pPr marL="0" indent="0">
              <a:buNone/>
            </a:pPr>
            <a:r>
              <a:rPr lang="en-US" dirty="0"/>
              <a:t>Switches have evolved…</a:t>
            </a:r>
          </a:p>
          <a:p>
            <a:r>
              <a:rPr lang="en-US" dirty="0"/>
              <a:t>They now can work at the Network Layer… </a:t>
            </a:r>
          </a:p>
          <a:p>
            <a:r>
              <a:rPr lang="en-US" dirty="0"/>
              <a:t>Layer 3 switch is a “router of steroids”</a:t>
            </a:r>
          </a:p>
          <a:p>
            <a:pPr marL="457200" lvl="1" indent="0">
              <a:buNone/>
            </a:pPr>
            <a:r>
              <a:rPr lang="en-US" dirty="0"/>
              <a:t>Has the intelligence of a router (MAC and IP addressing) but is much more efficient</a:t>
            </a:r>
          </a:p>
          <a:p>
            <a:pPr lvl="2"/>
            <a:r>
              <a:rPr lang="en-US" sz="2400" dirty="0"/>
              <a:t>While a router’s functionality is implemented in software running on a microprocessor, a layer 3 switch’s routing functionality is implemented directly in hardware</a:t>
            </a:r>
          </a:p>
          <a:p>
            <a:pPr lvl="2"/>
            <a:r>
              <a:rPr lang="en-US" sz="2400" dirty="0"/>
              <a:t>Layer 3 (&amp; 4)  switches use Multiprotocol Label Switching (MPLS) for</a:t>
            </a:r>
          </a:p>
          <a:p>
            <a:pPr lvl="3"/>
            <a:r>
              <a:rPr lang="en-US" sz="2000" dirty="0"/>
              <a:t>Faster more direct routing between sender and receiver</a:t>
            </a:r>
          </a:p>
          <a:p>
            <a:pPr lvl="3"/>
            <a:r>
              <a:rPr lang="en-US" sz="2000" dirty="0"/>
              <a:t>Addressing additional service and security requirements of different types of packets</a:t>
            </a:r>
          </a:p>
          <a:p>
            <a:pPr lvl="4"/>
            <a:r>
              <a:rPr lang="en-US" sz="2000" dirty="0"/>
              <a:t>Time-sensitive traffic has higher priority than less sensitive traffic</a:t>
            </a:r>
          </a:p>
          <a:p>
            <a:pPr lvl="4"/>
            <a:r>
              <a:rPr lang="en-US" sz="2000" dirty="0"/>
              <a:t>More granular access control</a:t>
            </a:r>
          </a:p>
        </p:txBody>
      </p:sp>
      <p:pic>
        <p:nvPicPr>
          <p:cNvPr id="4" name="Picture 3">
            <a:extLst>
              <a:ext uri="{FF2B5EF4-FFF2-40B4-BE49-F238E27FC236}">
                <a16:creationId xmlns:a16="http://schemas.microsoft.com/office/drawing/2014/main" id="{38C52A49-61A9-4C67-8F71-3ECC593AD78F}"/>
              </a:ext>
            </a:extLst>
          </p:cNvPr>
          <p:cNvPicPr>
            <a:picLocks noChangeAspect="1"/>
          </p:cNvPicPr>
          <p:nvPr/>
        </p:nvPicPr>
        <p:blipFill>
          <a:blip r:embed="rId3"/>
          <a:stretch>
            <a:fillRect/>
          </a:stretch>
        </p:blipFill>
        <p:spPr>
          <a:xfrm>
            <a:off x="10555084" y="0"/>
            <a:ext cx="1613423" cy="3200397"/>
          </a:xfrm>
          <a:prstGeom prst="rect">
            <a:avLst/>
          </a:prstGeom>
        </p:spPr>
      </p:pic>
      <p:sp>
        <p:nvSpPr>
          <p:cNvPr id="5" name="Footer Placeholder 4">
            <a:extLst>
              <a:ext uri="{FF2B5EF4-FFF2-40B4-BE49-F238E27FC236}">
                <a16:creationId xmlns:a16="http://schemas.microsoft.com/office/drawing/2014/main" id="{8BF11CA3-F9E3-4760-868B-78C3ECC96A04}"/>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3ACED10D-06DD-43BF-B1EB-0A9E7837E898}"/>
              </a:ext>
            </a:extLst>
          </p:cNvPr>
          <p:cNvSpPr>
            <a:spLocks noGrp="1"/>
          </p:cNvSpPr>
          <p:nvPr>
            <p:ph type="sldNum" sz="quarter" idx="12"/>
          </p:nvPr>
        </p:nvSpPr>
        <p:spPr/>
        <p:txBody>
          <a:bodyPr/>
          <a:lstStyle/>
          <a:p>
            <a:fld id="{D94740A5-7129-4D4B-90C1-66E6CB51CD3E}" type="slidenum">
              <a:rPr lang="en-US" smtClean="0"/>
              <a:t>49</a:t>
            </a:fld>
            <a:endParaRPr lang="en-US"/>
          </a:p>
        </p:txBody>
      </p:sp>
    </p:spTree>
    <p:extLst>
      <p:ext uri="{BB962C8B-B14F-4D97-AF65-F5344CB8AC3E}">
        <p14:creationId xmlns:p14="http://schemas.microsoft.com/office/powerpoint/2010/main" val="3659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69126-7318-458C-BDBA-A24563E7BE9B}"/>
              </a:ext>
            </a:extLst>
          </p:cNvPr>
          <p:cNvSpPr>
            <a:spLocks noGrp="1"/>
          </p:cNvSpPr>
          <p:nvPr>
            <p:ph type="title"/>
          </p:nvPr>
        </p:nvSpPr>
        <p:spPr>
          <a:xfrm>
            <a:off x="0" y="0"/>
            <a:ext cx="10515600" cy="1325563"/>
          </a:xfrm>
        </p:spPr>
        <p:txBody>
          <a:bodyPr/>
          <a:lstStyle/>
          <a:p>
            <a:r>
              <a:rPr lang="en-US" dirty="0"/>
              <a:t>Public Key Infrastructure (PKI)</a:t>
            </a:r>
          </a:p>
        </p:txBody>
      </p:sp>
      <p:sp>
        <p:nvSpPr>
          <p:cNvPr id="3" name="Content Placeholder 2">
            <a:extLst>
              <a:ext uri="{FF2B5EF4-FFF2-40B4-BE49-F238E27FC236}">
                <a16:creationId xmlns:a16="http://schemas.microsoft.com/office/drawing/2014/main" id="{93B76DD6-45B8-49C5-9328-A5B3628C1E86}"/>
              </a:ext>
            </a:extLst>
          </p:cNvPr>
          <p:cNvSpPr>
            <a:spLocks noGrp="1"/>
          </p:cNvSpPr>
          <p:nvPr>
            <p:ph idx="1"/>
          </p:nvPr>
        </p:nvSpPr>
        <p:spPr>
          <a:xfrm>
            <a:off x="419100" y="1350962"/>
            <a:ext cx="10934700" cy="5119580"/>
          </a:xfrm>
        </p:spPr>
        <p:txBody>
          <a:bodyPr>
            <a:normAutofit fontScale="92500" lnSpcReduction="10000"/>
          </a:bodyPr>
          <a:lstStyle/>
          <a:p>
            <a:pPr marL="0" indent="0">
              <a:buNone/>
            </a:pPr>
            <a:r>
              <a:rPr lang="en-US" dirty="0"/>
              <a:t>Consists of:</a:t>
            </a:r>
          </a:p>
          <a:p>
            <a:pPr lvl="1"/>
            <a:r>
              <a:rPr lang="en-US" sz="2800" b="1" dirty="0"/>
              <a:t>Public key certificates (“digital certificates”) </a:t>
            </a:r>
            <a:r>
              <a:rPr lang="en-US" sz="2800" dirty="0"/>
              <a:t>are electronic documents used to prove the ownership of public keys</a:t>
            </a:r>
          </a:p>
          <a:p>
            <a:pPr lvl="1"/>
            <a:r>
              <a:rPr lang="en-US" sz="2800" b="1" i="1" dirty="0"/>
              <a:t>Roles</a:t>
            </a:r>
          </a:p>
          <a:p>
            <a:pPr lvl="2"/>
            <a:r>
              <a:rPr lang="en-US" sz="2400" b="1" i="1" dirty="0"/>
              <a:t>Certificate Authorities</a:t>
            </a:r>
            <a:r>
              <a:rPr lang="en-US" sz="2400" b="1" dirty="0"/>
              <a:t> </a:t>
            </a:r>
            <a:r>
              <a:rPr lang="en-US" sz="2400" dirty="0"/>
              <a:t>(CA) store, issue and sign the digital certificates</a:t>
            </a:r>
          </a:p>
          <a:p>
            <a:pPr lvl="2"/>
            <a:r>
              <a:rPr lang="en-US" sz="2400" b="1" i="1" dirty="0"/>
              <a:t>Registration Authorities</a:t>
            </a:r>
            <a:r>
              <a:rPr lang="en-US" sz="2400" b="1" dirty="0"/>
              <a:t> </a:t>
            </a:r>
            <a:r>
              <a:rPr lang="en-US" sz="2400" dirty="0"/>
              <a:t>(RA) verify identities of entities requesting their digital certificates be stored at the CA</a:t>
            </a:r>
          </a:p>
          <a:p>
            <a:pPr lvl="1"/>
            <a:r>
              <a:rPr lang="en-US" sz="2800" b="1" i="1" dirty="0"/>
              <a:t>Technologies</a:t>
            </a:r>
          </a:p>
          <a:p>
            <a:pPr lvl="2"/>
            <a:r>
              <a:rPr lang="en-US" sz="2400" b="1" i="1" dirty="0"/>
              <a:t>Central directory </a:t>
            </a:r>
            <a:r>
              <a:rPr lang="en-US" sz="2400" dirty="0"/>
              <a:t>provides a secure location in which keys are stored and indexed</a:t>
            </a:r>
          </a:p>
          <a:p>
            <a:pPr lvl="2"/>
            <a:r>
              <a:rPr lang="en-US" sz="2400" b="1" i="1" dirty="0"/>
              <a:t>Certificate management system</a:t>
            </a:r>
            <a:r>
              <a:rPr lang="en-US" sz="2400" b="1" dirty="0"/>
              <a:t> </a:t>
            </a:r>
          </a:p>
          <a:p>
            <a:pPr lvl="3"/>
            <a:r>
              <a:rPr lang="en-US" sz="2200" dirty="0"/>
              <a:t>Creates and delivers new certificates to be issued </a:t>
            </a:r>
          </a:p>
          <a:p>
            <a:pPr lvl="3"/>
            <a:r>
              <a:rPr lang="en-US" sz="2200" dirty="0"/>
              <a:t>Searches, retrieves and accesses to stored certificates</a:t>
            </a:r>
          </a:p>
          <a:p>
            <a:pPr lvl="1"/>
            <a:r>
              <a:rPr lang="en-US" sz="2800" b="1" i="1" dirty="0"/>
              <a:t>Certificate policy</a:t>
            </a:r>
            <a:r>
              <a:rPr lang="en-US" sz="2800" b="1" dirty="0"/>
              <a:t> </a:t>
            </a:r>
            <a:r>
              <a:rPr lang="en-US" sz="2800" dirty="0"/>
              <a:t>states procedures for allowing outsiders to analyze the PKI's trustworthiness</a:t>
            </a:r>
          </a:p>
        </p:txBody>
      </p:sp>
      <p:sp>
        <p:nvSpPr>
          <p:cNvPr id="4" name="Footer Placeholder 3">
            <a:extLst>
              <a:ext uri="{FF2B5EF4-FFF2-40B4-BE49-F238E27FC236}">
                <a16:creationId xmlns:a16="http://schemas.microsoft.com/office/drawing/2014/main" id="{CB733782-B06E-4A7D-84A2-9F158EE43D54}"/>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5450D7A2-1CD7-4A1C-BDE2-A8C8E95E5DDE}"/>
              </a:ext>
            </a:extLst>
          </p:cNvPr>
          <p:cNvSpPr>
            <a:spLocks noGrp="1"/>
          </p:cNvSpPr>
          <p:nvPr>
            <p:ph type="sldNum" sz="quarter" idx="12"/>
          </p:nvPr>
        </p:nvSpPr>
        <p:spPr/>
        <p:txBody>
          <a:bodyPr/>
          <a:lstStyle/>
          <a:p>
            <a:fld id="{D94740A5-7129-4D4B-90C1-66E6CB51CD3E}" type="slidenum">
              <a:rPr lang="en-US" smtClean="0"/>
              <a:t>5</a:t>
            </a:fld>
            <a:endParaRPr lang="en-US"/>
          </a:p>
        </p:txBody>
      </p:sp>
    </p:spTree>
    <p:extLst>
      <p:ext uri="{BB962C8B-B14F-4D97-AF65-F5344CB8AC3E}">
        <p14:creationId xmlns:p14="http://schemas.microsoft.com/office/powerpoint/2010/main" val="238990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D6D64-E8CA-465A-841D-6E91BE4B4E31}"/>
              </a:ext>
            </a:extLst>
          </p:cNvPr>
          <p:cNvSpPr>
            <a:spLocks noGrp="1"/>
          </p:cNvSpPr>
          <p:nvPr>
            <p:ph type="title"/>
          </p:nvPr>
        </p:nvSpPr>
        <p:spPr>
          <a:xfrm>
            <a:off x="0" y="0"/>
            <a:ext cx="10515600" cy="1325563"/>
          </a:xfrm>
        </p:spPr>
        <p:txBody>
          <a:bodyPr/>
          <a:lstStyle/>
          <a:p>
            <a:r>
              <a:rPr lang="en-US" dirty="0"/>
              <a:t>Layer 3+ VLANS</a:t>
            </a:r>
          </a:p>
        </p:txBody>
      </p:sp>
      <p:sp>
        <p:nvSpPr>
          <p:cNvPr id="3" name="Content Placeholder 2">
            <a:extLst>
              <a:ext uri="{FF2B5EF4-FFF2-40B4-BE49-F238E27FC236}">
                <a16:creationId xmlns:a16="http://schemas.microsoft.com/office/drawing/2014/main" id="{641A942E-663B-4B82-8F40-FDD00A47D635}"/>
              </a:ext>
            </a:extLst>
          </p:cNvPr>
          <p:cNvSpPr>
            <a:spLocks noGrp="1"/>
          </p:cNvSpPr>
          <p:nvPr>
            <p:ph idx="1"/>
          </p:nvPr>
        </p:nvSpPr>
        <p:spPr>
          <a:xfrm>
            <a:off x="252664" y="1189205"/>
            <a:ext cx="7670876" cy="4351338"/>
          </a:xfrm>
        </p:spPr>
        <p:txBody>
          <a:bodyPr>
            <a:normAutofit/>
          </a:bodyPr>
          <a:lstStyle/>
          <a:p>
            <a:pPr marL="0" indent="0">
              <a:buNone/>
            </a:pPr>
            <a:r>
              <a:rPr lang="en-US" dirty="0"/>
              <a:t>Modern layer 3+ switches enable administrators to create Virtual LANs (VLANs) to separate and group computers logically based on:</a:t>
            </a:r>
          </a:p>
          <a:p>
            <a:pPr lvl="1"/>
            <a:r>
              <a:rPr lang="en-US" dirty="0"/>
              <a:t>Business needs, resource requirements, and security policies </a:t>
            </a:r>
          </a:p>
          <a:p>
            <a:pPr lvl="1"/>
            <a:r>
              <a:rPr lang="en-US" dirty="0"/>
              <a:t>Rather than physical location of the systems (as is done with repeaters, bridges, and routers)</a:t>
            </a:r>
          </a:p>
          <a:p>
            <a:pPr marL="457200" lvl="1" indent="0">
              <a:buNone/>
            </a:pPr>
            <a:endParaRPr lang="en-US" dirty="0"/>
          </a:p>
        </p:txBody>
      </p:sp>
      <p:pic>
        <p:nvPicPr>
          <p:cNvPr id="4" name="Picture 3">
            <a:extLst>
              <a:ext uri="{FF2B5EF4-FFF2-40B4-BE49-F238E27FC236}">
                <a16:creationId xmlns:a16="http://schemas.microsoft.com/office/drawing/2014/main" id="{691FB98D-EBB5-477B-A902-D6A732597CBA}"/>
              </a:ext>
            </a:extLst>
          </p:cNvPr>
          <p:cNvPicPr>
            <a:picLocks noChangeAspect="1"/>
          </p:cNvPicPr>
          <p:nvPr/>
        </p:nvPicPr>
        <p:blipFill>
          <a:blip r:embed="rId3"/>
          <a:stretch>
            <a:fillRect/>
          </a:stretch>
        </p:blipFill>
        <p:spPr>
          <a:xfrm>
            <a:off x="7923539" y="18341"/>
            <a:ext cx="4098117" cy="4858459"/>
          </a:xfrm>
          <a:prstGeom prst="rect">
            <a:avLst/>
          </a:prstGeom>
        </p:spPr>
      </p:pic>
      <p:sp>
        <p:nvSpPr>
          <p:cNvPr id="5" name="TextBox 4">
            <a:extLst>
              <a:ext uri="{FF2B5EF4-FFF2-40B4-BE49-F238E27FC236}">
                <a16:creationId xmlns:a16="http://schemas.microsoft.com/office/drawing/2014/main" id="{F1BB0622-A59E-493E-8A05-9483BFBCCDB5}"/>
              </a:ext>
            </a:extLst>
          </p:cNvPr>
          <p:cNvSpPr txBox="1"/>
          <p:nvPr/>
        </p:nvSpPr>
        <p:spPr>
          <a:xfrm>
            <a:off x="5334000" y="5181600"/>
            <a:ext cx="6328611" cy="369332"/>
          </a:xfrm>
          <a:prstGeom prst="rect">
            <a:avLst/>
          </a:prstGeom>
          <a:noFill/>
        </p:spPr>
        <p:txBody>
          <a:bodyPr wrap="square" rtlCol="0">
            <a:spAutoFit/>
          </a:bodyPr>
          <a:lstStyle/>
          <a:p>
            <a:r>
              <a:rPr lang="en-US" dirty="0"/>
              <a:t>Harris and </a:t>
            </a:r>
            <a:r>
              <a:rPr lang="en-US" dirty="0" err="1"/>
              <a:t>Maymi</a:t>
            </a:r>
            <a:r>
              <a:rPr lang="en-US" dirty="0"/>
              <a:t> (2019) </a:t>
            </a:r>
            <a:r>
              <a:rPr lang="en-US" u="sng" dirty="0"/>
              <a:t>All In One CISSP Exam Guide</a:t>
            </a:r>
            <a:r>
              <a:rPr lang="en-US" dirty="0"/>
              <a:t>, p. 604</a:t>
            </a:r>
          </a:p>
        </p:txBody>
      </p:sp>
      <p:sp>
        <p:nvSpPr>
          <p:cNvPr id="6" name="Footer Placeholder 5">
            <a:extLst>
              <a:ext uri="{FF2B5EF4-FFF2-40B4-BE49-F238E27FC236}">
                <a16:creationId xmlns:a16="http://schemas.microsoft.com/office/drawing/2014/main" id="{D53CA6D8-241B-421F-9F5B-BCEAE0D72235}"/>
              </a:ext>
            </a:extLst>
          </p:cNvPr>
          <p:cNvSpPr>
            <a:spLocks noGrp="1"/>
          </p:cNvSpPr>
          <p:nvPr>
            <p:ph type="ftr" sz="quarter" idx="11"/>
          </p:nvPr>
        </p:nvSpPr>
        <p:spPr/>
        <p:txBody>
          <a:bodyPr/>
          <a:lstStyle/>
          <a:p>
            <a:r>
              <a:rPr lang="en-US"/>
              <a:t>MIS 5214</a:t>
            </a:r>
          </a:p>
        </p:txBody>
      </p:sp>
      <p:sp>
        <p:nvSpPr>
          <p:cNvPr id="7" name="Slide Number Placeholder 6">
            <a:extLst>
              <a:ext uri="{FF2B5EF4-FFF2-40B4-BE49-F238E27FC236}">
                <a16:creationId xmlns:a16="http://schemas.microsoft.com/office/drawing/2014/main" id="{439B1F3E-CD0E-46DC-9EB9-FF77094F9EEE}"/>
              </a:ext>
            </a:extLst>
          </p:cNvPr>
          <p:cNvSpPr>
            <a:spLocks noGrp="1"/>
          </p:cNvSpPr>
          <p:nvPr>
            <p:ph type="sldNum" sz="quarter" idx="12"/>
          </p:nvPr>
        </p:nvSpPr>
        <p:spPr/>
        <p:txBody>
          <a:bodyPr/>
          <a:lstStyle/>
          <a:p>
            <a:fld id="{D94740A5-7129-4D4B-90C1-66E6CB51CD3E}" type="slidenum">
              <a:rPr lang="en-US" smtClean="0"/>
              <a:t>50</a:t>
            </a:fld>
            <a:endParaRPr lang="en-US"/>
          </a:p>
        </p:txBody>
      </p:sp>
    </p:spTree>
    <p:extLst>
      <p:ext uri="{BB962C8B-B14F-4D97-AF65-F5344CB8AC3E}">
        <p14:creationId xmlns:p14="http://schemas.microsoft.com/office/powerpoint/2010/main" val="229328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D6D64-E8CA-465A-841D-6E91BE4B4E31}"/>
              </a:ext>
            </a:extLst>
          </p:cNvPr>
          <p:cNvSpPr>
            <a:spLocks noGrp="1"/>
          </p:cNvSpPr>
          <p:nvPr>
            <p:ph type="title"/>
          </p:nvPr>
        </p:nvSpPr>
        <p:spPr>
          <a:xfrm>
            <a:off x="0" y="0"/>
            <a:ext cx="10515600" cy="1325563"/>
          </a:xfrm>
        </p:spPr>
        <p:txBody>
          <a:bodyPr/>
          <a:lstStyle/>
          <a:p>
            <a:r>
              <a:rPr lang="en-US" dirty="0"/>
              <a:t>Layer 3+ VLANS</a:t>
            </a:r>
          </a:p>
        </p:txBody>
      </p:sp>
      <p:sp>
        <p:nvSpPr>
          <p:cNvPr id="3" name="Content Placeholder 2">
            <a:extLst>
              <a:ext uri="{FF2B5EF4-FFF2-40B4-BE49-F238E27FC236}">
                <a16:creationId xmlns:a16="http://schemas.microsoft.com/office/drawing/2014/main" id="{641A942E-663B-4B82-8F40-FDD00A47D635}"/>
              </a:ext>
            </a:extLst>
          </p:cNvPr>
          <p:cNvSpPr>
            <a:spLocks noGrp="1"/>
          </p:cNvSpPr>
          <p:nvPr>
            <p:ph idx="1"/>
          </p:nvPr>
        </p:nvSpPr>
        <p:spPr>
          <a:xfrm>
            <a:off x="252663" y="1189205"/>
            <a:ext cx="6802478" cy="4590810"/>
          </a:xfrm>
        </p:spPr>
        <p:txBody>
          <a:bodyPr>
            <a:normAutofit lnSpcReduction="10000"/>
          </a:bodyPr>
          <a:lstStyle/>
          <a:p>
            <a:pPr marL="0" indent="0">
              <a:buNone/>
            </a:pPr>
            <a:r>
              <a:rPr lang="en-US" dirty="0"/>
              <a:t>VLANs enable the administrator the flexibility to apply different security policies to respective logical groups</a:t>
            </a:r>
          </a:p>
          <a:p>
            <a:pPr lvl="1"/>
            <a:r>
              <a:rPr lang="en-US" dirty="0"/>
              <a:t>If tighter security is required for the payroll department, the administrator can develop policy, add all payroll systems to a specific VLAN, and apply the security policy only to the payroll VLAN</a:t>
            </a:r>
          </a:p>
          <a:p>
            <a:pPr marL="0" indent="0">
              <a:buNone/>
            </a:pPr>
            <a:r>
              <a:rPr lang="en-US" dirty="0"/>
              <a:t>VLANS must be properly configured and managed for security </a:t>
            </a:r>
          </a:p>
          <a:p>
            <a:pPr lvl="1"/>
            <a:r>
              <a:rPr lang="en-US" dirty="0"/>
              <a:t>VLAN hopping and switch spoofing attacks allow attackers to access traffic in various VLAN segments</a:t>
            </a:r>
          </a:p>
          <a:p>
            <a:pPr marL="457200" lvl="1" indent="0">
              <a:buNone/>
            </a:pPr>
            <a:endParaRPr lang="en-US" dirty="0"/>
          </a:p>
        </p:txBody>
      </p:sp>
      <p:pic>
        <p:nvPicPr>
          <p:cNvPr id="4" name="Picture 3">
            <a:extLst>
              <a:ext uri="{FF2B5EF4-FFF2-40B4-BE49-F238E27FC236}">
                <a16:creationId xmlns:a16="http://schemas.microsoft.com/office/drawing/2014/main" id="{2BE08CCB-8014-4F5E-BF64-63DFE37819B3}"/>
              </a:ext>
            </a:extLst>
          </p:cNvPr>
          <p:cNvPicPr>
            <a:picLocks noChangeAspect="1"/>
          </p:cNvPicPr>
          <p:nvPr/>
        </p:nvPicPr>
        <p:blipFill>
          <a:blip r:embed="rId2"/>
          <a:stretch>
            <a:fillRect/>
          </a:stretch>
        </p:blipFill>
        <p:spPr>
          <a:xfrm>
            <a:off x="7189365" y="18341"/>
            <a:ext cx="4832291" cy="5728848"/>
          </a:xfrm>
          <a:prstGeom prst="rect">
            <a:avLst/>
          </a:prstGeom>
        </p:spPr>
      </p:pic>
      <p:sp>
        <p:nvSpPr>
          <p:cNvPr id="5" name="Footer Placeholder 4">
            <a:extLst>
              <a:ext uri="{FF2B5EF4-FFF2-40B4-BE49-F238E27FC236}">
                <a16:creationId xmlns:a16="http://schemas.microsoft.com/office/drawing/2014/main" id="{58BC09DE-7D71-4886-9ABF-A57B3D67A19E}"/>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06E30702-AC15-442A-988C-99A16ECAD7C9}"/>
              </a:ext>
            </a:extLst>
          </p:cNvPr>
          <p:cNvSpPr>
            <a:spLocks noGrp="1"/>
          </p:cNvSpPr>
          <p:nvPr>
            <p:ph type="sldNum" sz="quarter" idx="12"/>
          </p:nvPr>
        </p:nvSpPr>
        <p:spPr/>
        <p:txBody>
          <a:bodyPr/>
          <a:lstStyle/>
          <a:p>
            <a:fld id="{D94740A5-7129-4D4B-90C1-66E6CB51CD3E}" type="slidenum">
              <a:rPr lang="en-US" smtClean="0"/>
              <a:t>51</a:t>
            </a:fld>
            <a:endParaRPr lang="en-US"/>
          </a:p>
        </p:txBody>
      </p:sp>
    </p:spTree>
    <p:extLst>
      <p:ext uri="{BB962C8B-B14F-4D97-AF65-F5344CB8AC3E}">
        <p14:creationId xmlns:p14="http://schemas.microsoft.com/office/powerpoint/2010/main" val="88176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63E0A-F81C-4FD7-9922-A69B0CEB39F8}"/>
              </a:ext>
            </a:extLst>
          </p:cNvPr>
          <p:cNvSpPr>
            <a:spLocks noGrp="1"/>
          </p:cNvSpPr>
          <p:nvPr>
            <p:ph type="title"/>
          </p:nvPr>
        </p:nvSpPr>
        <p:spPr>
          <a:xfrm>
            <a:off x="0" y="0"/>
            <a:ext cx="12192000" cy="1325563"/>
          </a:xfrm>
        </p:spPr>
        <p:txBody>
          <a:bodyPr>
            <a:normAutofit/>
          </a:bodyPr>
          <a:lstStyle/>
          <a:p>
            <a:r>
              <a:rPr lang="en-US" sz="4000" dirty="0"/>
              <a:t>Network Components – Layer 4 through 7 Switches</a:t>
            </a:r>
          </a:p>
        </p:txBody>
      </p:sp>
      <p:sp>
        <p:nvSpPr>
          <p:cNvPr id="3" name="Content Placeholder 2">
            <a:extLst>
              <a:ext uri="{FF2B5EF4-FFF2-40B4-BE49-F238E27FC236}">
                <a16:creationId xmlns:a16="http://schemas.microsoft.com/office/drawing/2014/main" id="{2556C0B6-A802-4833-96C7-2EC3634CDBC4}"/>
              </a:ext>
            </a:extLst>
          </p:cNvPr>
          <p:cNvSpPr>
            <a:spLocks noGrp="1"/>
          </p:cNvSpPr>
          <p:nvPr>
            <p:ph idx="1"/>
          </p:nvPr>
        </p:nvSpPr>
        <p:spPr>
          <a:xfrm>
            <a:off x="372979" y="1253331"/>
            <a:ext cx="10182105" cy="4351338"/>
          </a:xfrm>
        </p:spPr>
        <p:txBody>
          <a:bodyPr>
            <a:normAutofit fontScale="92500" lnSpcReduction="10000"/>
          </a:bodyPr>
          <a:lstStyle/>
          <a:p>
            <a:r>
              <a:rPr lang="en-US" dirty="0"/>
              <a:t>Layer 4 switch works at the transport layer, supporting TCP and UDP</a:t>
            </a:r>
          </a:p>
          <a:p>
            <a:pPr lvl="1"/>
            <a:r>
              <a:rPr lang="en-US" dirty="0"/>
              <a:t>More resource intensive</a:t>
            </a:r>
          </a:p>
          <a:p>
            <a:pPr lvl="1"/>
            <a:r>
              <a:rPr lang="en-US" dirty="0"/>
              <a:t>Able to perform policy-based switching to off-load a sever by balancing traffic across a cluster of servers based on individual session information and status</a:t>
            </a:r>
          </a:p>
          <a:p>
            <a:r>
              <a:rPr lang="en-US" dirty="0"/>
              <a:t>Layer 4 – 7 switches are also known as</a:t>
            </a:r>
          </a:p>
          <a:p>
            <a:pPr lvl="1"/>
            <a:r>
              <a:rPr lang="en-US" dirty="0"/>
              <a:t>Content switches</a:t>
            </a:r>
          </a:p>
          <a:p>
            <a:pPr lvl="1"/>
            <a:r>
              <a:rPr lang="en-US" dirty="0"/>
              <a:t>Web-switches</a:t>
            </a:r>
          </a:p>
          <a:p>
            <a:pPr lvl="1"/>
            <a:r>
              <a:rPr lang="en-US" dirty="0"/>
              <a:t>Application-switches</a:t>
            </a:r>
          </a:p>
          <a:p>
            <a:r>
              <a:rPr lang="en-US" dirty="0"/>
              <a:t>Used for load-balancing among groups of servers based on: HTTP, HTTPS, VPN, or for any application TCP/IP traffic using a specific port</a:t>
            </a:r>
          </a:p>
          <a:p>
            <a:r>
              <a:rPr lang="en-US" dirty="0"/>
              <a:t>Can also be used for TLS encryption/decryption and to centralize the management of digital certificates </a:t>
            </a:r>
          </a:p>
          <a:p>
            <a:endParaRPr lang="en-US" dirty="0"/>
          </a:p>
        </p:txBody>
      </p:sp>
      <p:pic>
        <p:nvPicPr>
          <p:cNvPr id="4" name="Picture 3">
            <a:extLst>
              <a:ext uri="{FF2B5EF4-FFF2-40B4-BE49-F238E27FC236}">
                <a16:creationId xmlns:a16="http://schemas.microsoft.com/office/drawing/2014/main" id="{7E4B68A3-4047-4518-B432-13926DF69E85}"/>
              </a:ext>
            </a:extLst>
          </p:cNvPr>
          <p:cNvPicPr>
            <a:picLocks noChangeAspect="1"/>
          </p:cNvPicPr>
          <p:nvPr/>
        </p:nvPicPr>
        <p:blipFill>
          <a:blip r:embed="rId3"/>
          <a:stretch>
            <a:fillRect/>
          </a:stretch>
        </p:blipFill>
        <p:spPr>
          <a:xfrm>
            <a:off x="10578577" y="3657603"/>
            <a:ext cx="1613423" cy="3200397"/>
          </a:xfrm>
          <a:prstGeom prst="rect">
            <a:avLst/>
          </a:prstGeom>
        </p:spPr>
      </p:pic>
      <p:sp>
        <p:nvSpPr>
          <p:cNvPr id="5" name="Footer Placeholder 4">
            <a:extLst>
              <a:ext uri="{FF2B5EF4-FFF2-40B4-BE49-F238E27FC236}">
                <a16:creationId xmlns:a16="http://schemas.microsoft.com/office/drawing/2014/main" id="{F6B2ABFF-DA62-4090-98D7-77DCBDD65C0F}"/>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18A62813-10F5-484A-B582-205B54FE20A6}"/>
              </a:ext>
            </a:extLst>
          </p:cNvPr>
          <p:cNvSpPr>
            <a:spLocks noGrp="1"/>
          </p:cNvSpPr>
          <p:nvPr>
            <p:ph type="sldNum" sz="quarter" idx="12"/>
          </p:nvPr>
        </p:nvSpPr>
        <p:spPr/>
        <p:txBody>
          <a:bodyPr/>
          <a:lstStyle/>
          <a:p>
            <a:fld id="{D94740A5-7129-4D4B-90C1-66E6CB51CD3E}" type="slidenum">
              <a:rPr lang="en-US" smtClean="0"/>
              <a:t>52</a:t>
            </a:fld>
            <a:endParaRPr lang="en-US"/>
          </a:p>
        </p:txBody>
      </p:sp>
    </p:spTree>
    <p:extLst>
      <p:ext uri="{BB962C8B-B14F-4D97-AF65-F5344CB8AC3E}">
        <p14:creationId xmlns:p14="http://schemas.microsoft.com/office/powerpoint/2010/main" val="98255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4228A-A2C8-415D-8DFF-513B728EBF5D}"/>
              </a:ext>
            </a:extLst>
          </p:cNvPr>
          <p:cNvSpPr>
            <a:spLocks noGrp="1"/>
          </p:cNvSpPr>
          <p:nvPr>
            <p:ph type="title"/>
          </p:nvPr>
        </p:nvSpPr>
        <p:spPr>
          <a:xfrm>
            <a:off x="0" y="0"/>
            <a:ext cx="12192000" cy="1325563"/>
          </a:xfrm>
        </p:spPr>
        <p:txBody>
          <a:bodyPr/>
          <a:lstStyle/>
          <a:p>
            <a:r>
              <a:rPr lang="en-US" dirty="0"/>
              <a:t>Summary – Some differences of Network Devices</a:t>
            </a:r>
          </a:p>
        </p:txBody>
      </p:sp>
      <p:graphicFrame>
        <p:nvGraphicFramePr>
          <p:cNvPr id="4" name="Table 4">
            <a:extLst>
              <a:ext uri="{FF2B5EF4-FFF2-40B4-BE49-F238E27FC236}">
                <a16:creationId xmlns:a16="http://schemas.microsoft.com/office/drawing/2014/main" id="{C431BBEF-D35C-4057-B470-9C81B58C7D81}"/>
              </a:ext>
            </a:extLst>
          </p:cNvPr>
          <p:cNvGraphicFramePr>
            <a:graphicFrameLocks noGrp="1"/>
          </p:cNvGraphicFramePr>
          <p:nvPr>
            <p:ph idx="1"/>
            <p:extLst>
              <p:ext uri="{D42A27DB-BD31-4B8C-83A1-F6EECF244321}">
                <p14:modId xmlns:p14="http://schemas.microsoft.com/office/powerpoint/2010/main" val="3262328143"/>
              </p:ext>
            </p:extLst>
          </p:nvPr>
        </p:nvGraphicFramePr>
        <p:xfrm>
          <a:off x="417095" y="1387642"/>
          <a:ext cx="11205411" cy="4562943"/>
        </p:xfrm>
        <a:graphic>
          <a:graphicData uri="http://schemas.openxmlformats.org/drawingml/2006/table">
            <a:tbl>
              <a:tblPr firstRow="1" bandRow="1">
                <a:tableStyleId>{5C22544A-7EE6-4342-B048-85BDC9FD1C3A}</a:tableStyleId>
              </a:tblPr>
              <a:tblGrid>
                <a:gridCol w="1611152">
                  <a:extLst>
                    <a:ext uri="{9D8B030D-6E8A-4147-A177-3AD203B41FA5}">
                      <a16:colId xmlns:a16="http://schemas.microsoft.com/office/drawing/2014/main" val="2199956869"/>
                    </a:ext>
                  </a:extLst>
                </a:gridCol>
                <a:gridCol w="2213732">
                  <a:extLst>
                    <a:ext uri="{9D8B030D-6E8A-4147-A177-3AD203B41FA5}">
                      <a16:colId xmlns:a16="http://schemas.microsoft.com/office/drawing/2014/main" val="1922397122"/>
                    </a:ext>
                  </a:extLst>
                </a:gridCol>
                <a:gridCol w="7380527">
                  <a:extLst>
                    <a:ext uri="{9D8B030D-6E8A-4147-A177-3AD203B41FA5}">
                      <a16:colId xmlns:a16="http://schemas.microsoft.com/office/drawing/2014/main" val="199859771"/>
                    </a:ext>
                  </a:extLst>
                </a:gridCol>
              </a:tblGrid>
              <a:tr h="410215">
                <a:tc>
                  <a:txBody>
                    <a:bodyPr/>
                    <a:lstStyle/>
                    <a:p>
                      <a:pPr algn="ctr"/>
                      <a:r>
                        <a:rPr lang="en-US" dirty="0"/>
                        <a:t>Device</a:t>
                      </a:r>
                    </a:p>
                  </a:txBody>
                  <a:tcPr/>
                </a:tc>
                <a:tc>
                  <a:txBody>
                    <a:bodyPr/>
                    <a:lstStyle/>
                    <a:p>
                      <a:pPr algn="ctr"/>
                      <a:r>
                        <a:rPr lang="en-US" dirty="0"/>
                        <a:t>OSI Layer</a:t>
                      </a:r>
                    </a:p>
                  </a:txBody>
                  <a:tcPr/>
                </a:tc>
                <a:tc>
                  <a:txBody>
                    <a:bodyPr/>
                    <a:lstStyle/>
                    <a:p>
                      <a:pPr algn="ctr"/>
                      <a:r>
                        <a:rPr lang="en-US" dirty="0"/>
                        <a:t>Functionality</a:t>
                      </a:r>
                    </a:p>
                  </a:txBody>
                  <a:tcPr/>
                </a:tc>
                <a:extLst>
                  <a:ext uri="{0D108BD9-81ED-4DB2-BD59-A6C34878D82A}">
                    <a16:rowId xmlns:a16="http://schemas.microsoft.com/office/drawing/2014/main" val="2808154262"/>
                  </a:ext>
                </a:extLst>
              </a:tr>
              <a:tr h="410215">
                <a:tc>
                  <a:txBody>
                    <a:bodyPr/>
                    <a:lstStyle/>
                    <a:p>
                      <a:r>
                        <a:rPr lang="en-US" dirty="0"/>
                        <a:t>Repeater</a:t>
                      </a:r>
                    </a:p>
                  </a:txBody>
                  <a:tcPr/>
                </a:tc>
                <a:tc>
                  <a:txBody>
                    <a:bodyPr/>
                    <a:lstStyle/>
                    <a:p>
                      <a:r>
                        <a:rPr lang="en-US" dirty="0"/>
                        <a:t>1 - Physical</a:t>
                      </a:r>
                    </a:p>
                  </a:txBody>
                  <a:tcPr/>
                </a:tc>
                <a:tc>
                  <a:txBody>
                    <a:bodyPr/>
                    <a:lstStyle/>
                    <a:p>
                      <a:r>
                        <a:rPr lang="en-US" dirty="0"/>
                        <a:t>Amplifies the signal and extends networks</a:t>
                      </a:r>
                    </a:p>
                  </a:txBody>
                  <a:tcPr/>
                </a:tc>
                <a:extLst>
                  <a:ext uri="{0D108BD9-81ED-4DB2-BD59-A6C34878D82A}">
                    <a16:rowId xmlns:a16="http://schemas.microsoft.com/office/drawing/2014/main" val="2834433840"/>
                  </a:ext>
                </a:extLst>
              </a:tr>
              <a:tr h="708043">
                <a:tc>
                  <a:txBody>
                    <a:bodyPr/>
                    <a:lstStyle/>
                    <a:p>
                      <a:r>
                        <a:rPr lang="en-US" dirty="0"/>
                        <a:t>Bridge</a:t>
                      </a:r>
                    </a:p>
                  </a:txBody>
                  <a:tcPr/>
                </a:tc>
                <a:tc>
                  <a:txBody>
                    <a:bodyPr/>
                    <a:lstStyle/>
                    <a:p>
                      <a:r>
                        <a:rPr lang="en-US" dirty="0"/>
                        <a:t>2 - Data link</a:t>
                      </a:r>
                    </a:p>
                  </a:txBody>
                  <a:tcPr/>
                </a:tc>
                <a:tc>
                  <a:txBody>
                    <a:bodyPr/>
                    <a:lstStyle/>
                    <a:p>
                      <a:r>
                        <a:rPr lang="en-US" dirty="0"/>
                        <a:t>Forwards packets and filters based on MAC addresses; Forwards broadcast traffic, but not collision traffic</a:t>
                      </a:r>
                    </a:p>
                  </a:txBody>
                  <a:tcPr/>
                </a:tc>
                <a:extLst>
                  <a:ext uri="{0D108BD9-81ED-4DB2-BD59-A6C34878D82A}">
                    <a16:rowId xmlns:a16="http://schemas.microsoft.com/office/drawing/2014/main" val="2306574729"/>
                  </a:ext>
                </a:extLst>
              </a:tr>
              <a:tr h="708043">
                <a:tc>
                  <a:txBody>
                    <a:bodyPr/>
                    <a:lstStyle/>
                    <a:p>
                      <a:r>
                        <a:rPr lang="en-US" dirty="0"/>
                        <a:t>Router</a:t>
                      </a:r>
                    </a:p>
                  </a:txBody>
                  <a:tcPr/>
                </a:tc>
                <a:tc>
                  <a:txBody>
                    <a:bodyPr/>
                    <a:lstStyle/>
                    <a:p>
                      <a:r>
                        <a:rPr lang="en-US" dirty="0"/>
                        <a:t>3 - Network</a:t>
                      </a:r>
                    </a:p>
                  </a:txBody>
                  <a:tcPr/>
                </a:tc>
                <a:tc>
                  <a:txBody>
                    <a:bodyPr/>
                    <a:lstStyle/>
                    <a:p>
                      <a:r>
                        <a:rPr lang="en-US" dirty="0"/>
                        <a:t>Separates and connects LANS creating internetworks; routers filter based on IP addresses</a:t>
                      </a:r>
                    </a:p>
                  </a:txBody>
                  <a:tcPr/>
                </a:tc>
                <a:extLst>
                  <a:ext uri="{0D108BD9-81ED-4DB2-BD59-A6C34878D82A}">
                    <a16:rowId xmlns:a16="http://schemas.microsoft.com/office/drawing/2014/main" val="1329691418"/>
                  </a:ext>
                </a:extLst>
              </a:tr>
              <a:tr h="1618384">
                <a:tc>
                  <a:txBody>
                    <a:bodyPr/>
                    <a:lstStyle/>
                    <a:p>
                      <a:r>
                        <a:rPr lang="en-US" dirty="0"/>
                        <a:t>Switch</a:t>
                      </a:r>
                    </a:p>
                  </a:txBody>
                  <a:tcPr/>
                </a:tc>
                <a:tc>
                  <a:txBody>
                    <a:bodyPr/>
                    <a:lstStyle/>
                    <a:p>
                      <a:r>
                        <a:rPr lang="en-US" dirty="0"/>
                        <a:t>2 through 7 – Data link, Network, Transport, Session, Presentation, Application</a:t>
                      </a:r>
                    </a:p>
                  </a:txBody>
                  <a:tcPr/>
                </a:tc>
                <a:tc>
                  <a:txBody>
                    <a:bodyPr/>
                    <a:lstStyle/>
                    <a:p>
                      <a:r>
                        <a:rPr lang="en-US" dirty="0"/>
                        <a:t>Provides private virtual link between communicating devices; allows for VLANS; reduces collisions; impedes network sniffing</a:t>
                      </a:r>
                    </a:p>
                  </a:txBody>
                  <a:tcPr/>
                </a:tc>
                <a:extLst>
                  <a:ext uri="{0D108BD9-81ED-4DB2-BD59-A6C34878D82A}">
                    <a16:rowId xmlns:a16="http://schemas.microsoft.com/office/drawing/2014/main" val="3172351177"/>
                  </a:ext>
                </a:extLst>
              </a:tr>
              <a:tr h="708043">
                <a:tc>
                  <a:txBody>
                    <a:bodyPr/>
                    <a:lstStyle/>
                    <a:p>
                      <a:r>
                        <a:rPr lang="en-US" dirty="0"/>
                        <a:t>Gateway</a:t>
                      </a:r>
                    </a:p>
                  </a:txBody>
                  <a:tcPr/>
                </a:tc>
                <a:tc>
                  <a:txBody>
                    <a:bodyPr/>
                    <a:lstStyle/>
                    <a:p>
                      <a:r>
                        <a:rPr lang="en-US" dirty="0"/>
                        <a:t>Application</a:t>
                      </a:r>
                    </a:p>
                  </a:txBody>
                  <a:tcPr/>
                </a:tc>
                <a:tc>
                  <a:txBody>
                    <a:bodyPr/>
                    <a:lstStyle/>
                    <a:p>
                      <a:r>
                        <a:rPr lang="en-US" dirty="0"/>
                        <a:t>Connects different types of networks; performs protocol and format translations</a:t>
                      </a:r>
                    </a:p>
                  </a:txBody>
                  <a:tcPr/>
                </a:tc>
                <a:extLst>
                  <a:ext uri="{0D108BD9-81ED-4DB2-BD59-A6C34878D82A}">
                    <a16:rowId xmlns:a16="http://schemas.microsoft.com/office/drawing/2014/main" val="240065782"/>
                  </a:ext>
                </a:extLst>
              </a:tr>
            </a:tbl>
          </a:graphicData>
        </a:graphic>
      </p:graphicFrame>
      <p:sp>
        <p:nvSpPr>
          <p:cNvPr id="3" name="Footer Placeholder 2">
            <a:extLst>
              <a:ext uri="{FF2B5EF4-FFF2-40B4-BE49-F238E27FC236}">
                <a16:creationId xmlns:a16="http://schemas.microsoft.com/office/drawing/2014/main" id="{6721D8C9-CE7D-4A15-B1AC-E45EAEA37061}"/>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08FE5302-2167-4D4A-86C8-B60D19B77130}"/>
              </a:ext>
            </a:extLst>
          </p:cNvPr>
          <p:cNvSpPr>
            <a:spLocks noGrp="1"/>
          </p:cNvSpPr>
          <p:nvPr>
            <p:ph type="sldNum" sz="quarter" idx="12"/>
          </p:nvPr>
        </p:nvSpPr>
        <p:spPr/>
        <p:txBody>
          <a:bodyPr/>
          <a:lstStyle/>
          <a:p>
            <a:fld id="{D94740A5-7129-4D4B-90C1-66E6CB51CD3E}" type="slidenum">
              <a:rPr lang="en-US" smtClean="0"/>
              <a:t>53</a:t>
            </a:fld>
            <a:endParaRPr lang="en-US"/>
          </a:p>
        </p:txBody>
      </p:sp>
    </p:spTree>
    <p:extLst>
      <p:ext uri="{BB962C8B-B14F-4D97-AF65-F5344CB8AC3E}">
        <p14:creationId xmlns:p14="http://schemas.microsoft.com/office/powerpoint/2010/main" val="8143812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8583A-98C9-4D7F-B146-60A78004B8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6239BD1-9970-493E-B4BA-46C5D5259BEF}"/>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48BE9BAE-F45B-421F-BCAA-201394AEECC8}"/>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3F2F1AFA-19EB-4C9A-9600-952D49DD4328}"/>
              </a:ext>
            </a:extLst>
          </p:cNvPr>
          <p:cNvSpPr>
            <a:spLocks noGrp="1"/>
          </p:cNvSpPr>
          <p:nvPr>
            <p:ph type="sldNum" sz="quarter" idx="12"/>
          </p:nvPr>
        </p:nvSpPr>
        <p:spPr/>
        <p:txBody>
          <a:bodyPr/>
          <a:lstStyle/>
          <a:p>
            <a:fld id="{D94740A5-7129-4D4B-90C1-66E6CB51CD3E}" type="slidenum">
              <a:rPr lang="en-US" smtClean="0"/>
              <a:t>54</a:t>
            </a:fld>
            <a:endParaRPr lang="en-US"/>
          </a:p>
        </p:txBody>
      </p:sp>
    </p:spTree>
    <p:extLst>
      <p:ext uri="{BB962C8B-B14F-4D97-AF65-F5344CB8AC3E}">
        <p14:creationId xmlns:p14="http://schemas.microsoft.com/office/powerpoint/2010/main" val="22548187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7B1AA-858F-432A-897E-B36F3797D198}"/>
              </a:ext>
            </a:extLst>
          </p:cNvPr>
          <p:cNvSpPr>
            <a:spLocks noGrp="1"/>
          </p:cNvSpPr>
          <p:nvPr>
            <p:ph type="title"/>
          </p:nvPr>
        </p:nvSpPr>
        <p:spPr>
          <a:xfrm>
            <a:off x="0" y="0"/>
            <a:ext cx="10515600" cy="1325563"/>
          </a:xfrm>
        </p:spPr>
        <p:txBody>
          <a:bodyPr/>
          <a:lstStyle/>
          <a:p>
            <a:r>
              <a:rPr lang="en-US" dirty="0"/>
              <a:t>Agenda</a:t>
            </a:r>
          </a:p>
        </p:txBody>
      </p:sp>
      <p:sp>
        <p:nvSpPr>
          <p:cNvPr id="3" name="Content Placeholder 2">
            <a:extLst>
              <a:ext uri="{FF2B5EF4-FFF2-40B4-BE49-F238E27FC236}">
                <a16:creationId xmlns:a16="http://schemas.microsoft.com/office/drawing/2014/main" id="{14312A10-95CE-4DB3-A4CE-557BD5F2E1A0}"/>
              </a:ext>
            </a:extLst>
          </p:cNvPr>
          <p:cNvSpPr>
            <a:spLocks noGrp="1"/>
          </p:cNvSpPr>
          <p:nvPr>
            <p:ph idx="1"/>
          </p:nvPr>
        </p:nvSpPr>
        <p:spPr>
          <a:xfrm>
            <a:off x="838200" y="1409166"/>
            <a:ext cx="10515600" cy="4351338"/>
          </a:xfrm>
        </p:spPr>
        <p:txBody>
          <a:bodyPr>
            <a:normAutofit/>
          </a:bodyPr>
          <a:lstStyle/>
          <a:p>
            <a:pPr>
              <a:buFont typeface="Wingdings" panose="05000000000000000000" pitchFamily="2" charset="2"/>
              <a:buChar char="ü"/>
            </a:pPr>
            <a:r>
              <a:rPr lang="en-US" dirty="0"/>
              <a:t>Digital Certificates</a:t>
            </a:r>
          </a:p>
          <a:p>
            <a:pPr>
              <a:buFont typeface="Wingdings" panose="05000000000000000000" pitchFamily="2" charset="2"/>
              <a:buChar char="ü"/>
            </a:pPr>
            <a:r>
              <a:rPr lang="en-US" dirty="0"/>
              <a:t>Public Key Infrastructure</a:t>
            </a:r>
          </a:p>
          <a:p>
            <a:pPr>
              <a:buFont typeface="Wingdings" panose="05000000000000000000" pitchFamily="2" charset="2"/>
              <a:buChar char="ü"/>
            </a:pPr>
            <a:r>
              <a:rPr lang="en-US" dirty="0"/>
              <a:t>Types of Networks</a:t>
            </a:r>
          </a:p>
          <a:p>
            <a:pPr>
              <a:buFont typeface="Wingdings" panose="05000000000000000000" pitchFamily="2" charset="2"/>
              <a:buChar char="ü"/>
            </a:pPr>
            <a:r>
              <a:rPr lang="en-US" dirty="0"/>
              <a:t>OSI Model</a:t>
            </a:r>
          </a:p>
          <a:p>
            <a:pPr>
              <a:buFont typeface="Wingdings" panose="05000000000000000000" pitchFamily="2" charset="2"/>
              <a:buChar char="ü"/>
            </a:pPr>
            <a:r>
              <a:rPr lang="en-US" dirty="0"/>
              <a:t>Layer 1 Network Devices</a:t>
            </a:r>
          </a:p>
          <a:p>
            <a:pPr>
              <a:buFont typeface="Wingdings" panose="05000000000000000000" pitchFamily="2" charset="2"/>
              <a:buChar char="ü"/>
            </a:pPr>
            <a:r>
              <a:rPr lang="en-US" dirty="0"/>
              <a:t>Layer 2 Network Devices</a:t>
            </a:r>
          </a:p>
          <a:p>
            <a:pPr>
              <a:buFont typeface="Wingdings" panose="05000000000000000000" pitchFamily="2" charset="2"/>
              <a:buChar char="ü"/>
            </a:pPr>
            <a:r>
              <a:rPr lang="en-US" dirty="0"/>
              <a:t>Layer 3 Network Devices </a:t>
            </a:r>
          </a:p>
          <a:p>
            <a:pPr>
              <a:buFont typeface="Wingdings" panose="05000000000000000000" pitchFamily="2" charset="2"/>
              <a:buChar char="ü"/>
            </a:pPr>
            <a:r>
              <a:rPr lang="en-US" dirty="0"/>
              <a:t>Layer 3 – 7 Network Devices</a:t>
            </a:r>
          </a:p>
          <a:p>
            <a:endParaRPr lang="en-US" dirty="0"/>
          </a:p>
        </p:txBody>
      </p:sp>
      <p:sp>
        <p:nvSpPr>
          <p:cNvPr id="4" name="Footer Placeholder 3">
            <a:extLst>
              <a:ext uri="{FF2B5EF4-FFF2-40B4-BE49-F238E27FC236}">
                <a16:creationId xmlns:a16="http://schemas.microsoft.com/office/drawing/2014/main" id="{E64ED0FA-1A8F-4376-AAEE-B3CC9E057871}"/>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F24516F4-6E55-45B6-AC7A-8B41293FBAF9}"/>
              </a:ext>
            </a:extLst>
          </p:cNvPr>
          <p:cNvSpPr>
            <a:spLocks noGrp="1"/>
          </p:cNvSpPr>
          <p:nvPr>
            <p:ph type="sldNum" sz="quarter" idx="12"/>
          </p:nvPr>
        </p:nvSpPr>
        <p:spPr/>
        <p:txBody>
          <a:bodyPr/>
          <a:lstStyle/>
          <a:p>
            <a:fld id="{D94740A5-7129-4D4B-90C1-66E6CB51CD3E}" type="slidenum">
              <a:rPr lang="en-US" smtClean="0"/>
              <a:t>55</a:t>
            </a:fld>
            <a:endParaRPr lang="en-US"/>
          </a:p>
        </p:txBody>
      </p:sp>
    </p:spTree>
    <p:extLst>
      <p:ext uri="{BB962C8B-B14F-4D97-AF65-F5344CB8AC3E}">
        <p14:creationId xmlns:p14="http://schemas.microsoft.com/office/powerpoint/2010/main" val="170141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30127E-DEE8-44E5-B539-3C0BD453E5F7}"/>
              </a:ext>
            </a:extLst>
          </p:cNvPr>
          <p:cNvPicPr>
            <a:picLocks noChangeAspect="1"/>
          </p:cNvPicPr>
          <p:nvPr/>
        </p:nvPicPr>
        <p:blipFill>
          <a:blip r:embed="rId3"/>
          <a:stretch>
            <a:fillRect/>
          </a:stretch>
        </p:blipFill>
        <p:spPr>
          <a:xfrm rot="156870">
            <a:off x="5693329" y="148655"/>
            <a:ext cx="6405238" cy="4088677"/>
          </a:xfrm>
          <a:prstGeom prst="rect">
            <a:avLst/>
          </a:prstGeom>
        </p:spPr>
      </p:pic>
      <p:sp>
        <p:nvSpPr>
          <p:cNvPr id="2" name="Title 1">
            <a:extLst>
              <a:ext uri="{FF2B5EF4-FFF2-40B4-BE49-F238E27FC236}">
                <a16:creationId xmlns:a16="http://schemas.microsoft.com/office/drawing/2014/main" id="{828912B8-54D4-42B4-B2C7-280256D48881}"/>
              </a:ext>
            </a:extLst>
          </p:cNvPr>
          <p:cNvSpPr>
            <a:spLocks noGrp="1"/>
          </p:cNvSpPr>
          <p:nvPr>
            <p:ph type="title"/>
          </p:nvPr>
        </p:nvSpPr>
        <p:spPr>
          <a:xfrm>
            <a:off x="0" y="0"/>
            <a:ext cx="10515600" cy="823865"/>
          </a:xfrm>
        </p:spPr>
        <p:txBody>
          <a:bodyPr/>
          <a:lstStyle/>
          <a:p>
            <a:r>
              <a:rPr lang="en-US" dirty="0"/>
              <a:t>Digital Certificate</a:t>
            </a:r>
          </a:p>
        </p:txBody>
      </p:sp>
      <p:sp>
        <p:nvSpPr>
          <p:cNvPr id="3" name="Content Placeholder 2">
            <a:extLst>
              <a:ext uri="{FF2B5EF4-FFF2-40B4-BE49-F238E27FC236}">
                <a16:creationId xmlns:a16="http://schemas.microsoft.com/office/drawing/2014/main" id="{DCDD23A0-46A0-4723-B751-F4FA8BB6E451}"/>
              </a:ext>
            </a:extLst>
          </p:cNvPr>
          <p:cNvSpPr>
            <a:spLocks noGrp="1"/>
          </p:cNvSpPr>
          <p:nvPr>
            <p:ph idx="1"/>
          </p:nvPr>
        </p:nvSpPr>
        <p:spPr>
          <a:xfrm>
            <a:off x="438535" y="834861"/>
            <a:ext cx="5500537" cy="3636769"/>
          </a:xfrm>
        </p:spPr>
        <p:txBody>
          <a:bodyPr>
            <a:normAutofit/>
          </a:bodyPr>
          <a:lstStyle/>
          <a:p>
            <a:pPr marL="0" indent="0">
              <a:buNone/>
            </a:pPr>
            <a:r>
              <a:rPr lang="en-US" sz="2400" dirty="0"/>
              <a:t>One of the most important pieces of a PKI </a:t>
            </a:r>
          </a:p>
          <a:p>
            <a:r>
              <a:rPr lang="en-US" sz="2400" dirty="0"/>
              <a:t>Associates a public key with information for uniquely identifying its owner  </a:t>
            </a:r>
          </a:p>
        </p:txBody>
      </p:sp>
      <p:sp>
        <p:nvSpPr>
          <p:cNvPr id="6" name="Rectangle 5">
            <a:extLst>
              <a:ext uri="{FF2B5EF4-FFF2-40B4-BE49-F238E27FC236}">
                <a16:creationId xmlns:a16="http://schemas.microsoft.com/office/drawing/2014/main" id="{07D4593C-CA91-463C-9B49-2660CBAE71D3}"/>
              </a:ext>
            </a:extLst>
          </p:cNvPr>
          <p:cNvSpPr/>
          <p:nvPr/>
        </p:nvSpPr>
        <p:spPr>
          <a:xfrm>
            <a:off x="438536" y="4471630"/>
            <a:ext cx="11635276" cy="1200329"/>
          </a:xfrm>
          <a:prstGeom prst="rect">
            <a:avLst/>
          </a:prstGeom>
        </p:spPr>
        <p:txBody>
          <a:bodyPr wrap="square">
            <a:spAutoFit/>
          </a:bodyPr>
          <a:lstStyle/>
          <a:p>
            <a:pPr marL="285750" indent="-285750">
              <a:buFont typeface="Arial" panose="020B0604020202020204" pitchFamily="34" charset="0"/>
              <a:buChar char="•"/>
            </a:pPr>
            <a:r>
              <a:rPr lang="en-US" sz="2400" dirty="0"/>
              <a:t>X.509 standard defines the format of public key certificates used in many Internet cryptographic protocols for HTTPS for servers &amp; clients, secure email, code signing, digital signatures…</a:t>
            </a:r>
          </a:p>
        </p:txBody>
      </p:sp>
      <p:sp>
        <p:nvSpPr>
          <p:cNvPr id="4" name="Footer Placeholder 3">
            <a:extLst>
              <a:ext uri="{FF2B5EF4-FFF2-40B4-BE49-F238E27FC236}">
                <a16:creationId xmlns:a16="http://schemas.microsoft.com/office/drawing/2014/main" id="{3C15B738-810C-4E00-91FE-7EDD08FB49D4}"/>
              </a:ext>
            </a:extLst>
          </p:cNvPr>
          <p:cNvSpPr>
            <a:spLocks noGrp="1"/>
          </p:cNvSpPr>
          <p:nvPr>
            <p:ph type="ftr" sz="quarter" idx="11"/>
          </p:nvPr>
        </p:nvSpPr>
        <p:spPr/>
        <p:txBody>
          <a:bodyPr/>
          <a:lstStyle/>
          <a:p>
            <a:r>
              <a:rPr lang="en-US"/>
              <a:t>MIS 5214</a:t>
            </a:r>
          </a:p>
        </p:txBody>
      </p:sp>
      <p:sp>
        <p:nvSpPr>
          <p:cNvPr id="7" name="Slide Number Placeholder 6">
            <a:extLst>
              <a:ext uri="{FF2B5EF4-FFF2-40B4-BE49-F238E27FC236}">
                <a16:creationId xmlns:a16="http://schemas.microsoft.com/office/drawing/2014/main" id="{22C4DB56-77C1-4A40-B9CA-AE0266543BA6}"/>
              </a:ext>
            </a:extLst>
          </p:cNvPr>
          <p:cNvSpPr>
            <a:spLocks noGrp="1"/>
          </p:cNvSpPr>
          <p:nvPr>
            <p:ph type="sldNum" sz="quarter" idx="12"/>
          </p:nvPr>
        </p:nvSpPr>
        <p:spPr/>
        <p:txBody>
          <a:bodyPr/>
          <a:lstStyle/>
          <a:p>
            <a:fld id="{D94740A5-7129-4D4B-90C1-66E6CB51CD3E}" type="slidenum">
              <a:rPr lang="en-US" smtClean="0"/>
              <a:t>6</a:t>
            </a:fld>
            <a:endParaRPr lang="en-US"/>
          </a:p>
        </p:txBody>
      </p:sp>
    </p:spTree>
    <p:extLst>
      <p:ext uri="{BB962C8B-B14F-4D97-AF65-F5344CB8AC3E}">
        <p14:creationId xmlns:p14="http://schemas.microsoft.com/office/powerpoint/2010/main" val="418623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404DA-122F-442B-9105-977930D34445}"/>
              </a:ext>
            </a:extLst>
          </p:cNvPr>
          <p:cNvSpPr>
            <a:spLocks noGrp="1"/>
          </p:cNvSpPr>
          <p:nvPr>
            <p:ph type="title"/>
          </p:nvPr>
        </p:nvSpPr>
        <p:spPr>
          <a:xfrm>
            <a:off x="0" y="0"/>
            <a:ext cx="10515600" cy="1325563"/>
          </a:xfrm>
        </p:spPr>
        <p:txBody>
          <a:bodyPr/>
          <a:lstStyle/>
          <a:p>
            <a:r>
              <a:rPr lang="en-US" dirty="0"/>
              <a:t>Public Key Certificate</a:t>
            </a:r>
          </a:p>
        </p:txBody>
      </p:sp>
      <p:sp>
        <p:nvSpPr>
          <p:cNvPr id="3" name="Content Placeholder 2">
            <a:extLst>
              <a:ext uri="{FF2B5EF4-FFF2-40B4-BE49-F238E27FC236}">
                <a16:creationId xmlns:a16="http://schemas.microsoft.com/office/drawing/2014/main" id="{92B77B81-A399-4840-A466-8FA35E45924A}"/>
              </a:ext>
            </a:extLst>
          </p:cNvPr>
          <p:cNvSpPr>
            <a:spLocks noGrp="1"/>
          </p:cNvSpPr>
          <p:nvPr>
            <p:ph idx="1"/>
          </p:nvPr>
        </p:nvSpPr>
        <p:spPr>
          <a:xfrm>
            <a:off x="65451" y="1060354"/>
            <a:ext cx="10791825" cy="4967207"/>
          </a:xfrm>
        </p:spPr>
        <p:txBody>
          <a:bodyPr>
            <a:normAutofit fontScale="77500" lnSpcReduction="20000"/>
          </a:bodyPr>
          <a:lstStyle/>
          <a:p>
            <a:pPr marL="0" indent="0">
              <a:buNone/>
            </a:pPr>
            <a:r>
              <a:rPr lang="en-US" dirty="0"/>
              <a:t>Electronic documents used to prove ownership of a public key</a:t>
            </a:r>
          </a:p>
          <a:p>
            <a:pPr marL="0" indent="0">
              <a:buNone/>
            </a:pPr>
            <a:endParaRPr lang="en-US" dirty="0"/>
          </a:p>
          <a:p>
            <a:pPr marL="0" indent="0">
              <a:buNone/>
            </a:pPr>
            <a:r>
              <a:rPr lang="en-US" dirty="0"/>
              <a:t>A certificate includes the following common fields: </a:t>
            </a:r>
          </a:p>
          <a:p>
            <a:pPr lvl="1"/>
            <a:r>
              <a:rPr lang="en-US" dirty="0"/>
              <a:t>Information about the certificate</a:t>
            </a:r>
          </a:p>
          <a:p>
            <a:pPr lvl="2"/>
            <a:r>
              <a:rPr lang="en-US" b="1" dirty="0"/>
              <a:t>Serial Number: </a:t>
            </a:r>
            <a:r>
              <a:rPr lang="en-US" dirty="0"/>
              <a:t>Used to uniquely identify the certificate</a:t>
            </a:r>
          </a:p>
          <a:p>
            <a:pPr lvl="2"/>
            <a:r>
              <a:rPr lang="en-US" b="1" dirty="0"/>
              <a:t>Issuer: </a:t>
            </a:r>
            <a:r>
              <a:rPr lang="en-US" dirty="0"/>
              <a:t>Entity that verified the information and signed the certificate</a:t>
            </a:r>
          </a:p>
          <a:p>
            <a:pPr lvl="2"/>
            <a:r>
              <a:rPr lang="en-US" b="1" dirty="0"/>
              <a:t>Signature Algorithm</a:t>
            </a:r>
            <a:r>
              <a:rPr lang="en-US" dirty="0"/>
              <a:t>: The algorithm used to sign the public key certificate</a:t>
            </a:r>
          </a:p>
          <a:p>
            <a:pPr lvl="2"/>
            <a:r>
              <a:rPr lang="en-US" b="1" dirty="0"/>
              <a:t>Signature</a:t>
            </a:r>
            <a:r>
              <a:rPr lang="en-US" dirty="0"/>
              <a:t>: A signature of the certificate body by the issuer's private key</a:t>
            </a:r>
          </a:p>
          <a:p>
            <a:pPr lvl="2"/>
            <a:endParaRPr lang="en-US" b="1" dirty="0"/>
          </a:p>
          <a:p>
            <a:pPr lvl="1"/>
            <a:r>
              <a:rPr lang="en-US" dirty="0"/>
              <a:t>Information about the public key</a:t>
            </a:r>
          </a:p>
          <a:p>
            <a:pPr lvl="2"/>
            <a:r>
              <a:rPr lang="en-US" b="1" dirty="0"/>
              <a:t>Not Before</a:t>
            </a:r>
            <a:r>
              <a:rPr lang="en-US" dirty="0"/>
              <a:t>: Earliest time and date on which the certificate is valid.</a:t>
            </a:r>
          </a:p>
          <a:p>
            <a:pPr lvl="2"/>
            <a:r>
              <a:rPr lang="en-US" b="1" dirty="0"/>
              <a:t>Not After</a:t>
            </a:r>
            <a:r>
              <a:rPr lang="en-US" dirty="0"/>
              <a:t>: Time and date past which the certificate is no longer valid</a:t>
            </a:r>
          </a:p>
          <a:p>
            <a:pPr lvl="2"/>
            <a:r>
              <a:rPr lang="en-US" b="1" dirty="0"/>
              <a:t>Key Usage</a:t>
            </a:r>
            <a:r>
              <a:rPr lang="en-US" dirty="0"/>
              <a:t>: Valid cryptographic uses of the certificate's public key, e.g. digital signature validation, key encipherment, and certificate signing</a:t>
            </a:r>
          </a:p>
          <a:p>
            <a:pPr lvl="2"/>
            <a:r>
              <a:rPr lang="en-US" b="1" dirty="0"/>
              <a:t>Extended Key Usage</a:t>
            </a:r>
            <a:r>
              <a:rPr lang="en-US" dirty="0"/>
              <a:t>: Applications the certificate may be used for, e.g. TLS server authentication, email protection, code signing, or electronic signature</a:t>
            </a:r>
          </a:p>
          <a:p>
            <a:pPr lvl="2"/>
            <a:endParaRPr lang="en-US" dirty="0"/>
          </a:p>
          <a:p>
            <a:pPr lvl="1"/>
            <a:r>
              <a:rPr lang="en-US" dirty="0"/>
              <a:t>Information about the identity of its owner (called the subject)</a:t>
            </a:r>
          </a:p>
          <a:p>
            <a:pPr lvl="2"/>
            <a:r>
              <a:rPr lang="en-US" b="1" dirty="0"/>
              <a:t>Subject: E</a:t>
            </a:r>
            <a:r>
              <a:rPr lang="en-US" dirty="0"/>
              <a:t>ntity a certificate belongs to, e.g. individual, machine, or organization</a:t>
            </a:r>
          </a:p>
        </p:txBody>
      </p:sp>
      <p:pic>
        <p:nvPicPr>
          <p:cNvPr id="4" name="Picture 3">
            <a:extLst>
              <a:ext uri="{FF2B5EF4-FFF2-40B4-BE49-F238E27FC236}">
                <a16:creationId xmlns:a16="http://schemas.microsoft.com/office/drawing/2014/main" id="{826D2FFA-E51B-457D-A83B-BB17DB25A0AF}"/>
              </a:ext>
            </a:extLst>
          </p:cNvPr>
          <p:cNvPicPr>
            <a:picLocks noChangeAspect="1"/>
          </p:cNvPicPr>
          <p:nvPr/>
        </p:nvPicPr>
        <p:blipFill>
          <a:blip r:embed="rId3"/>
          <a:stretch>
            <a:fillRect/>
          </a:stretch>
        </p:blipFill>
        <p:spPr>
          <a:xfrm rot="156870">
            <a:off x="7472046" y="80210"/>
            <a:ext cx="4654611" cy="2971193"/>
          </a:xfrm>
          <a:prstGeom prst="rect">
            <a:avLst/>
          </a:prstGeom>
        </p:spPr>
      </p:pic>
      <p:sp>
        <p:nvSpPr>
          <p:cNvPr id="5" name="Footer Placeholder 4">
            <a:extLst>
              <a:ext uri="{FF2B5EF4-FFF2-40B4-BE49-F238E27FC236}">
                <a16:creationId xmlns:a16="http://schemas.microsoft.com/office/drawing/2014/main" id="{4D027BB7-7D1C-49BB-B845-D07EA23C8FDF}"/>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802ACE50-B718-4876-9D78-AC2D2858E7D1}"/>
              </a:ext>
            </a:extLst>
          </p:cNvPr>
          <p:cNvSpPr>
            <a:spLocks noGrp="1"/>
          </p:cNvSpPr>
          <p:nvPr>
            <p:ph type="sldNum" sz="quarter" idx="12"/>
          </p:nvPr>
        </p:nvSpPr>
        <p:spPr/>
        <p:txBody>
          <a:bodyPr/>
          <a:lstStyle/>
          <a:p>
            <a:fld id="{D94740A5-7129-4D4B-90C1-66E6CB51CD3E}" type="slidenum">
              <a:rPr lang="en-US" smtClean="0"/>
              <a:t>7</a:t>
            </a:fld>
            <a:endParaRPr lang="en-US"/>
          </a:p>
        </p:txBody>
      </p:sp>
    </p:spTree>
    <p:extLst>
      <p:ext uri="{BB962C8B-B14F-4D97-AF65-F5344CB8AC3E}">
        <p14:creationId xmlns:p14="http://schemas.microsoft.com/office/powerpoint/2010/main" val="355559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 calcmode="lin" valueType="num">
                                      <p:cBhvr additive="base">
                                        <p:cTn id="3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 calcmode="lin" valueType="num">
                                      <p:cBhvr additive="base">
                                        <p:cTn id="4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anim calcmode="lin" valueType="num">
                                      <p:cBhvr additive="base">
                                        <p:cTn id="4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anim calcmode="lin" valueType="num">
                                      <p:cBhvr additive="base">
                                        <p:cTn id="5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anim calcmode="lin" valueType="num">
                                      <p:cBhvr additive="base">
                                        <p:cTn id="55"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6B656-CBE2-459A-8A72-09D12B5CE885}"/>
              </a:ext>
            </a:extLst>
          </p:cNvPr>
          <p:cNvSpPr>
            <a:spLocks noGrp="1"/>
          </p:cNvSpPr>
          <p:nvPr>
            <p:ph type="title"/>
          </p:nvPr>
        </p:nvSpPr>
        <p:spPr>
          <a:xfrm>
            <a:off x="0" y="0"/>
            <a:ext cx="10515600" cy="1325563"/>
          </a:xfrm>
        </p:spPr>
        <p:txBody>
          <a:bodyPr>
            <a:normAutofit/>
          </a:bodyPr>
          <a:lstStyle/>
          <a:p>
            <a:r>
              <a:rPr lang="en-US" sz="3600" dirty="0"/>
              <a:t>Certificate</a:t>
            </a:r>
          </a:p>
        </p:txBody>
      </p:sp>
      <p:sp>
        <p:nvSpPr>
          <p:cNvPr id="3" name="Content Placeholder 2">
            <a:extLst>
              <a:ext uri="{FF2B5EF4-FFF2-40B4-BE49-F238E27FC236}">
                <a16:creationId xmlns:a16="http://schemas.microsoft.com/office/drawing/2014/main" id="{BFE39870-F7A8-47C0-900D-41B9FA328210}"/>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2C3BB26A-69E5-415C-9A36-8B0F8F75F3BD}"/>
              </a:ext>
            </a:extLst>
          </p:cNvPr>
          <p:cNvPicPr>
            <a:picLocks noChangeAspect="1"/>
          </p:cNvPicPr>
          <p:nvPr/>
        </p:nvPicPr>
        <p:blipFill>
          <a:blip r:embed="rId2"/>
          <a:stretch>
            <a:fillRect/>
          </a:stretch>
        </p:blipFill>
        <p:spPr>
          <a:xfrm>
            <a:off x="341311" y="1175598"/>
            <a:ext cx="2833250" cy="2424795"/>
          </a:xfrm>
          <a:prstGeom prst="rect">
            <a:avLst/>
          </a:prstGeom>
        </p:spPr>
      </p:pic>
      <p:pic>
        <p:nvPicPr>
          <p:cNvPr id="5" name="Picture 4">
            <a:extLst>
              <a:ext uri="{FF2B5EF4-FFF2-40B4-BE49-F238E27FC236}">
                <a16:creationId xmlns:a16="http://schemas.microsoft.com/office/drawing/2014/main" id="{0481AB6A-E037-4584-9BC3-E8EC04B99CC0}"/>
              </a:ext>
            </a:extLst>
          </p:cNvPr>
          <p:cNvPicPr>
            <a:picLocks noChangeAspect="1"/>
          </p:cNvPicPr>
          <p:nvPr/>
        </p:nvPicPr>
        <p:blipFill>
          <a:blip r:embed="rId3"/>
          <a:stretch>
            <a:fillRect/>
          </a:stretch>
        </p:blipFill>
        <p:spPr>
          <a:xfrm>
            <a:off x="3468334" y="1175598"/>
            <a:ext cx="3578932" cy="4506803"/>
          </a:xfrm>
          <a:prstGeom prst="rect">
            <a:avLst/>
          </a:prstGeom>
        </p:spPr>
      </p:pic>
      <p:pic>
        <p:nvPicPr>
          <p:cNvPr id="6" name="Picture 5">
            <a:extLst>
              <a:ext uri="{FF2B5EF4-FFF2-40B4-BE49-F238E27FC236}">
                <a16:creationId xmlns:a16="http://schemas.microsoft.com/office/drawing/2014/main" id="{6FE764AE-0E0E-4B0D-8661-1F40EB92EBE6}"/>
              </a:ext>
            </a:extLst>
          </p:cNvPr>
          <p:cNvPicPr>
            <a:picLocks noChangeAspect="1"/>
          </p:cNvPicPr>
          <p:nvPr/>
        </p:nvPicPr>
        <p:blipFill>
          <a:blip r:embed="rId4"/>
          <a:stretch>
            <a:fillRect/>
          </a:stretch>
        </p:blipFill>
        <p:spPr>
          <a:xfrm>
            <a:off x="7294698" y="1175598"/>
            <a:ext cx="3578932" cy="4506803"/>
          </a:xfrm>
          <a:prstGeom prst="rect">
            <a:avLst/>
          </a:prstGeom>
        </p:spPr>
      </p:pic>
      <p:sp>
        <p:nvSpPr>
          <p:cNvPr id="7" name="Footer Placeholder 6">
            <a:extLst>
              <a:ext uri="{FF2B5EF4-FFF2-40B4-BE49-F238E27FC236}">
                <a16:creationId xmlns:a16="http://schemas.microsoft.com/office/drawing/2014/main" id="{8EC56252-2A52-4A77-ABA4-9D2E918C229A}"/>
              </a:ext>
            </a:extLst>
          </p:cNvPr>
          <p:cNvSpPr>
            <a:spLocks noGrp="1"/>
          </p:cNvSpPr>
          <p:nvPr>
            <p:ph type="ftr" sz="quarter" idx="11"/>
          </p:nvPr>
        </p:nvSpPr>
        <p:spPr/>
        <p:txBody>
          <a:bodyPr/>
          <a:lstStyle/>
          <a:p>
            <a:r>
              <a:rPr lang="en-US"/>
              <a:t>MIS 5214</a:t>
            </a:r>
          </a:p>
        </p:txBody>
      </p:sp>
      <p:sp>
        <p:nvSpPr>
          <p:cNvPr id="8" name="Slide Number Placeholder 7">
            <a:extLst>
              <a:ext uri="{FF2B5EF4-FFF2-40B4-BE49-F238E27FC236}">
                <a16:creationId xmlns:a16="http://schemas.microsoft.com/office/drawing/2014/main" id="{9B1F9485-EEC8-4331-AB38-4F315FC840D2}"/>
              </a:ext>
            </a:extLst>
          </p:cNvPr>
          <p:cNvSpPr>
            <a:spLocks noGrp="1"/>
          </p:cNvSpPr>
          <p:nvPr>
            <p:ph type="sldNum" sz="quarter" idx="12"/>
          </p:nvPr>
        </p:nvSpPr>
        <p:spPr/>
        <p:txBody>
          <a:bodyPr/>
          <a:lstStyle/>
          <a:p>
            <a:fld id="{D94740A5-7129-4D4B-90C1-66E6CB51CD3E}" type="slidenum">
              <a:rPr lang="en-US" smtClean="0"/>
              <a:t>8</a:t>
            </a:fld>
            <a:endParaRPr lang="en-US"/>
          </a:p>
        </p:txBody>
      </p:sp>
    </p:spTree>
    <p:extLst>
      <p:ext uri="{BB962C8B-B14F-4D97-AF65-F5344CB8AC3E}">
        <p14:creationId xmlns:p14="http://schemas.microsoft.com/office/powerpoint/2010/main" val="74362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3BB26A-69E5-415C-9A36-8B0F8F75F3BD}"/>
              </a:ext>
            </a:extLst>
          </p:cNvPr>
          <p:cNvPicPr>
            <a:picLocks noChangeAspect="1"/>
          </p:cNvPicPr>
          <p:nvPr/>
        </p:nvPicPr>
        <p:blipFill>
          <a:blip r:embed="rId2"/>
          <a:stretch>
            <a:fillRect/>
          </a:stretch>
        </p:blipFill>
        <p:spPr>
          <a:xfrm>
            <a:off x="64873" y="1"/>
            <a:ext cx="1872984" cy="1602966"/>
          </a:xfrm>
          <a:prstGeom prst="rect">
            <a:avLst/>
          </a:prstGeom>
        </p:spPr>
      </p:pic>
      <p:pic>
        <p:nvPicPr>
          <p:cNvPr id="5" name="Picture 4">
            <a:extLst>
              <a:ext uri="{FF2B5EF4-FFF2-40B4-BE49-F238E27FC236}">
                <a16:creationId xmlns:a16="http://schemas.microsoft.com/office/drawing/2014/main" id="{0481AB6A-E037-4584-9BC3-E8EC04B99CC0}"/>
              </a:ext>
            </a:extLst>
          </p:cNvPr>
          <p:cNvPicPr>
            <a:picLocks noChangeAspect="1"/>
          </p:cNvPicPr>
          <p:nvPr/>
        </p:nvPicPr>
        <p:blipFill>
          <a:blip r:embed="rId3"/>
          <a:stretch>
            <a:fillRect/>
          </a:stretch>
        </p:blipFill>
        <p:spPr>
          <a:xfrm>
            <a:off x="2030506" y="0"/>
            <a:ext cx="2353297" cy="2963411"/>
          </a:xfrm>
          <a:prstGeom prst="rect">
            <a:avLst/>
          </a:prstGeom>
        </p:spPr>
      </p:pic>
      <p:pic>
        <p:nvPicPr>
          <p:cNvPr id="6" name="Picture 5">
            <a:extLst>
              <a:ext uri="{FF2B5EF4-FFF2-40B4-BE49-F238E27FC236}">
                <a16:creationId xmlns:a16="http://schemas.microsoft.com/office/drawing/2014/main" id="{6FE764AE-0E0E-4B0D-8661-1F40EB92EBE6}"/>
              </a:ext>
            </a:extLst>
          </p:cNvPr>
          <p:cNvPicPr>
            <a:picLocks noChangeAspect="1"/>
          </p:cNvPicPr>
          <p:nvPr/>
        </p:nvPicPr>
        <p:blipFill>
          <a:blip r:embed="rId4"/>
          <a:stretch>
            <a:fillRect/>
          </a:stretch>
        </p:blipFill>
        <p:spPr>
          <a:xfrm>
            <a:off x="4476452" y="0"/>
            <a:ext cx="3578932" cy="4506803"/>
          </a:xfrm>
          <a:prstGeom prst="rect">
            <a:avLst/>
          </a:prstGeom>
        </p:spPr>
      </p:pic>
      <p:pic>
        <p:nvPicPr>
          <p:cNvPr id="7" name="Picture 6">
            <a:extLst>
              <a:ext uri="{FF2B5EF4-FFF2-40B4-BE49-F238E27FC236}">
                <a16:creationId xmlns:a16="http://schemas.microsoft.com/office/drawing/2014/main" id="{146E2353-6AB5-4DDF-ABBA-4A8D44FD262F}"/>
              </a:ext>
            </a:extLst>
          </p:cNvPr>
          <p:cNvPicPr>
            <a:picLocks noChangeAspect="1"/>
          </p:cNvPicPr>
          <p:nvPr/>
        </p:nvPicPr>
        <p:blipFill>
          <a:blip r:embed="rId5"/>
          <a:stretch>
            <a:fillRect/>
          </a:stretch>
        </p:blipFill>
        <p:spPr>
          <a:xfrm>
            <a:off x="8082184" y="0"/>
            <a:ext cx="4044943" cy="4412665"/>
          </a:xfrm>
          <a:prstGeom prst="rect">
            <a:avLst/>
          </a:prstGeom>
        </p:spPr>
      </p:pic>
      <p:sp>
        <p:nvSpPr>
          <p:cNvPr id="2" name="Footer Placeholder 1">
            <a:extLst>
              <a:ext uri="{FF2B5EF4-FFF2-40B4-BE49-F238E27FC236}">
                <a16:creationId xmlns:a16="http://schemas.microsoft.com/office/drawing/2014/main" id="{7C788EA6-053B-42A7-99D8-EC17DD294CA9}"/>
              </a:ext>
            </a:extLst>
          </p:cNvPr>
          <p:cNvSpPr>
            <a:spLocks noGrp="1"/>
          </p:cNvSpPr>
          <p:nvPr>
            <p:ph type="ftr" sz="quarter" idx="11"/>
          </p:nvPr>
        </p:nvSpPr>
        <p:spPr/>
        <p:txBody>
          <a:bodyPr/>
          <a:lstStyle/>
          <a:p>
            <a:r>
              <a:rPr lang="en-US"/>
              <a:t>MIS 5214</a:t>
            </a:r>
          </a:p>
        </p:txBody>
      </p:sp>
      <p:sp>
        <p:nvSpPr>
          <p:cNvPr id="3" name="Slide Number Placeholder 2">
            <a:extLst>
              <a:ext uri="{FF2B5EF4-FFF2-40B4-BE49-F238E27FC236}">
                <a16:creationId xmlns:a16="http://schemas.microsoft.com/office/drawing/2014/main" id="{A4E8B617-37CB-4AAA-A165-36DF32EDF61A}"/>
              </a:ext>
            </a:extLst>
          </p:cNvPr>
          <p:cNvSpPr>
            <a:spLocks noGrp="1"/>
          </p:cNvSpPr>
          <p:nvPr>
            <p:ph type="sldNum" sz="quarter" idx="12"/>
          </p:nvPr>
        </p:nvSpPr>
        <p:spPr/>
        <p:txBody>
          <a:bodyPr/>
          <a:lstStyle/>
          <a:p>
            <a:fld id="{D94740A5-7129-4D4B-90C1-66E6CB51CD3E}" type="slidenum">
              <a:rPr lang="en-US" smtClean="0"/>
              <a:t>9</a:t>
            </a:fld>
            <a:endParaRPr lang="en-US"/>
          </a:p>
        </p:txBody>
      </p:sp>
    </p:spTree>
    <p:extLst>
      <p:ext uri="{BB962C8B-B14F-4D97-AF65-F5344CB8AC3E}">
        <p14:creationId xmlns:p14="http://schemas.microsoft.com/office/powerpoint/2010/main" val="186946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11183</TotalTime>
  <Words>4649</Words>
  <Application>Microsoft Office PowerPoint</Application>
  <PresentationFormat>Widescreen</PresentationFormat>
  <Paragraphs>554</Paragraphs>
  <Slides>55</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Calibri Light</vt:lpstr>
      <vt:lpstr>Wingdings</vt:lpstr>
      <vt:lpstr>Office Theme</vt:lpstr>
      <vt:lpstr>Unit #5 MIS5214 </vt:lpstr>
      <vt:lpstr>Agenda</vt:lpstr>
      <vt:lpstr>Public Key Infrastructure (PKI)</vt:lpstr>
      <vt:lpstr>Public Key Infrastructure (PKI)</vt:lpstr>
      <vt:lpstr>Public Key Infrastructure (PKI)</vt:lpstr>
      <vt:lpstr>Digital Certificate</vt:lpstr>
      <vt:lpstr>Public Key Certificate</vt:lpstr>
      <vt:lpstr>Certificate</vt:lpstr>
      <vt:lpstr>PowerPoint Presentation</vt:lpstr>
      <vt:lpstr>PowerPoint Presentation</vt:lpstr>
      <vt:lpstr>PowerPoint Presentation</vt:lpstr>
      <vt:lpstr>Types of Certificates: Different cryptographic protocols (“applications”)</vt:lpstr>
      <vt:lpstr>Roles in PKI - Certificate Authority (CA)</vt:lpstr>
      <vt:lpstr>Lets see a video on CA’s!</vt:lpstr>
      <vt:lpstr>Roles in PKI - Certificate Authority (CA)</vt:lpstr>
      <vt:lpstr>Certificate Revocation List (CRL) – in principal</vt:lpstr>
      <vt:lpstr>Certificate Revocation List (CRL) – in practice</vt:lpstr>
      <vt:lpstr>Roles in PKI – Certificate Authority (CA)</vt:lpstr>
      <vt:lpstr>Registration Authority (RA)</vt:lpstr>
      <vt:lpstr>PKI Steps</vt:lpstr>
      <vt:lpstr>PKI Steps</vt:lpstr>
      <vt:lpstr>Types of certificates: Chain of trust</vt:lpstr>
      <vt:lpstr>Recall… Temple.edu’s certificate…</vt:lpstr>
      <vt:lpstr>Types of certificates: Chain of trust</vt:lpstr>
      <vt:lpstr>Types of certificates: Chain of trust</vt:lpstr>
      <vt:lpstr>Types of certificates: Chain of trust</vt:lpstr>
      <vt:lpstr>Types of certificates: Chain of trust</vt:lpstr>
      <vt:lpstr>Types of certificates: Chain of trust</vt:lpstr>
      <vt:lpstr>Types of certificates: Chain of trust</vt:lpstr>
      <vt:lpstr>Microsoft Windows Root Program’s Trust Stores</vt:lpstr>
      <vt:lpstr>Microsoft Windows Root Program’s Trust Stores</vt:lpstr>
      <vt:lpstr>Microsoft Windows Root Program’s Trust Stores</vt:lpstr>
      <vt:lpstr>Mac OS X</vt:lpstr>
      <vt:lpstr>Microsoft Windows Root Program’s Trust Stores</vt:lpstr>
      <vt:lpstr>PKI Roles and Workflows</vt:lpstr>
      <vt:lpstr>Where do you look for Security Controls for PKI Certificates ?</vt:lpstr>
      <vt:lpstr>Where else do you look for Security Controls based on the use of PKI Certificates ?</vt:lpstr>
      <vt:lpstr>Agenda</vt:lpstr>
      <vt:lpstr>Types of networks</vt:lpstr>
      <vt:lpstr>Types of networks</vt:lpstr>
      <vt:lpstr>OSI Model and Video</vt:lpstr>
      <vt:lpstr>Layer 1: Physical Layer</vt:lpstr>
      <vt:lpstr>Layer 1 Network Components – Repeaters &amp; Hubs</vt:lpstr>
      <vt:lpstr>Layer 1 Collision Domain – Hubs</vt:lpstr>
      <vt:lpstr>Layer 2 Network Components – Bridge</vt:lpstr>
      <vt:lpstr>Layer 2 Network Components – Switch (basic)</vt:lpstr>
      <vt:lpstr>Layer 3 Network Components - Routers</vt:lpstr>
      <vt:lpstr>Collision Domains - Bridge, Switch, and Router</vt:lpstr>
      <vt:lpstr>Network Components – Layer 3 Switches</vt:lpstr>
      <vt:lpstr>Layer 3+ VLANS</vt:lpstr>
      <vt:lpstr>Layer 3+ VLANS</vt:lpstr>
      <vt:lpstr>Network Components – Layer 4 through 7 Switches</vt:lpstr>
      <vt:lpstr>Summary – Some differences of Network Devices</vt:lpstr>
      <vt:lpstr>PowerPoint Presentation</vt:lpstr>
      <vt:lpstr>Agenda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Lanter</dc:creator>
  <cp:lastModifiedBy>Jose C. Gomez</cp:lastModifiedBy>
  <cp:revision>56</cp:revision>
  <dcterms:created xsi:type="dcterms:W3CDTF">2020-02-09T15:57:18Z</dcterms:created>
  <dcterms:modified xsi:type="dcterms:W3CDTF">2023-03-08T03:45:18Z</dcterms:modified>
</cp:coreProperties>
</file>