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3"/>
  </p:notesMasterIdLst>
  <p:sldIdLst>
    <p:sldId id="256" r:id="rId5"/>
    <p:sldId id="291" r:id="rId6"/>
    <p:sldId id="315" r:id="rId7"/>
    <p:sldId id="316" r:id="rId8"/>
    <p:sldId id="328" r:id="rId9"/>
    <p:sldId id="329" r:id="rId10"/>
    <p:sldId id="330" r:id="rId11"/>
    <p:sldId id="331" r:id="rId12"/>
    <p:sldId id="332" r:id="rId13"/>
    <p:sldId id="333" r:id="rId14"/>
    <p:sldId id="335" r:id="rId15"/>
    <p:sldId id="336" r:id="rId16"/>
    <p:sldId id="348" r:id="rId17"/>
    <p:sldId id="354" r:id="rId18"/>
    <p:sldId id="340" r:id="rId19"/>
    <p:sldId id="257" r:id="rId20"/>
    <p:sldId id="258" r:id="rId21"/>
    <p:sldId id="260" r:id="rId22"/>
    <p:sldId id="262" r:id="rId23"/>
    <p:sldId id="263" r:id="rId24"/>
    <p:sldId id="264" r:id="rId25"/>
    <p:sldId id="266" r:id="rId26"/>
    <p:sldId id="267" r:id="rId27"/>
    <p:sldId id="268" r:id="rId28"/>
    <p:sldId id="269" r:id="rId29"/>
    <p:sldId id="270" r:id="rId30"/>
    <p:sldId id="271" r:id="rId31"/>
    <p:sldId id="272" r:id="rId32"/>
    <p:sldId id="273" r:id="rId33"/>
    <p:sldId id="355" r:id="rId34"/>
    <p:sldId id="274" r:id="rId35"/>
    <p:sldId id="278" r:id="rId36"/>
    <p:sldId id="275" r:id="rId37"/>
    <p:sldId id="276" r:id="rId38"/>
    <p:sldId id="277" r:id="rId39"/>
    <p:sldId id="280" r:id="rId40"/>
    <p:sldId id="281" r:id="rId41"/>
    <p:sldId id="282" r:id="rId42"/>
    <p:sldId id="283" r:id="rId43"/>
    <p:sldId id="284" r:id="rId44"/>
    <p:sldId id="288" r:id="rId45"/>
    <p:sldId id="285" r:id="rId46"/>
    <p:sldId id="286" r:id="rId47"/>
    <p:sldId id="287" r:id="rId48"/>
    <p:sldId id="261" r:id="rId49"/>
    <p:sldId id="289" r:id="rId50"/>
    <p:sldId id="290" r:id="rId51"/>
    <p:sldId id="349" r:id="rId52"/>
    <p:sldId id="295" r:id="rId53"/>
    <p:sldId id="296" r:id="rId54"/>
    <p:sldId id="297" r:id="rId55"/>
    <p:sldId id="298" r:id="rId56"/>
    <p:sldId id="299" r:id="rId57"/>
    <p:sldId id="300" r:id="rId58"/>
    <p:sldId id="301" r:id="rId59"/>
    <p:sldId id="302" r:id="rId60"/>
    <p:sldId id="350" r:id="rId61"/>
    <p:sldId id="293" r:id="rId62"/>
    <p:sldId id="294" r:id="rId63"/>
    <p:sldId id="341" r:id="rId64"/>
    <p:sldId id="325" r:id="rId65"/>
    <p:sldId id="351" r:id="rId66"/>
    <p:sldId id="342" r:id="rId67"/>
    <p:sldId id="344" r:id="rId68"/>
    <p:sldId id="345" r:id="rId69"/>
    <p:sldId id="353" r:id="rId70"/>
    <p:sldId id="347" r:id="rId71"/>
    <p:sldId id="35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8F2CC0-DA7D-4D1A-8BCA-CB2932599C73}">
          <p14:sldIdLst>
            <p14:sldId id="256"/>
            <p14:sldId id="291"/>
            <p14:sldId id="315"/>
            <p14:sldId id="316"/>
            <p14:sldId id="328"/>
            <p14:sldId id="329"/>
            <p14:sldId id="330"/>
            <p14:sldId id="331"/>
            <p14:sldId id="332"/>
            <p14:sldId id="333"/>
            <p14:sldId id="335"/>
            <p14:sldId id="336"/>
            <p14:sldId id="348"/>
            <p14:sldId id="354"/>
            <p14:sldId id="340"/>
            <p14:sldId id="257"/>
            <p14:sldId id="258"/>
            <p14:sldId id="260"/>
            <p14:sldId id="262"/>
            <p14:sldId id="263"/>
            <p14:sldId id="264"/>
            <p14:sldId id="266"/>
            <p14:sldId id="267"/>
            <p14:sldId id="268"/>
            <p14:sldId id="269"/>
            <p14:sldId id="270"/>
            <p14:sldId id="271"/>
            <p14:sldId id="272"/>
            <p14:sldId id="273"/>
            <p14:sldId id="355"/>
            <p14:sldId id="274"/>
            <p14:sldId id="278"/>
            <p14:sldId id="275"/>
            <p14:sldId id="276"/>
            <p14:sldId id="277"/>
            <p14:sldId id="280"/>
            <p14:sldId id="281"/>
            <p14:sldId id="282"/>
            <p14:sldId id="283"/>
            <p14:sldId id="284"/>
            <p14:sldId id="288"/>
            <p14:sldId id="285"/>
            <p14:sldId id="286"/>
            <p14:sldId id="287"/>
            <p14:sldId id="261"/>
            <p14:sldId id="289"/>
            <p14:sldId id="290"/>
            <p14:sldId id="349"/>
            <p14:sldId id="295"/>
            <p14:sldId id="296"/>
            <p14:sldId id="297"/>
            <p14:sldId id="298"/>
            <p14:sldId id="299"/>
            <p14:sldId id="300"/>
            <p14:sldId id="301"/>
            <p14:sldId id="302"/>
            <p14:sldId id="350"/>
            <p14:sldId id="293"/>
            <p14:sldId id="294"/>
            <p14:sldId id="341"/>
            <p14:sldId id="325"/>
            <p14:sldId id="351"/>
            <p14:sldId id="342"/>
            <p14:sldId id="344"/>
            <p14:sldId id="345"/>
            <p14:sldId id="353"/>
            <p14:sldId id="347"/>
            <p14:sldId id="352"/>
          </p14:sldIdLst>
        </p14:section>
        <p14:section name="Untitled Section" id="{8EBDE9D9-3A99-4390-97EF-8F7A504E84B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63830" autoAdjust="0"/>
  </p:normalViewPr>
  <p:slideViewPr>
    <p:cSldViewPr snapToGrid="0">
      <p:cViewPr varScale="1">
        <p:scale>
          <a:sx n="57" d="100"/>
          <a:sy n="57" d="100"/>
        </p:scale>
        <p:origin x="183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694A1-DD68-440E-AF98-3EB4DF9F3AA4}"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363E0-3AC9-4C0F-9842-A5A298F78A37}" type="slidenum">
              <a:rPr lang="en-US" smtClean="0"/>
              <a:t>‹#›</a:t>
            </a:fld>
            <a:endParaRPr lang="en-US"/>
          </a:p>
        </p:txBody>
      </p:sp>
    </p:spTree>
    <p:extLst>
      <p:ext uri="{BB962C8B-B14F-4D97-AF65-F5344CB8AC3E}">
        <p14:creationId xmlns:p14="http://schemas.microsoft.com/office/powerpoint/2010/main" val="3946097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a:t>
            </a:fld>
            <a:endParaRPr lang="en-US"/>
          </a:p>
        </p:txBody>
      </p:sp>
    </p:spTree>
    <p:extLst>
      <p:ext uri="{BB962C8B-B14F-4D97-AF65-F5344CB8AC3E}">
        <p14:creationId xmlns:p14="http://schemas.microsoft.com/office/powerpoint/2010/main" val="2911676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17</a:t>
            </a:fld>
            <a:endParaRPr lang="en-US"/>
          </a:p>
        </p:txBody>
      </p:sp>
    </p:spTree>
    <p:extLst>
      <p:ext uri="{BB962C8B-B14F-4D97-AF65-F5344CB8AC3E}">
        <p14:creationId xmlns:p14="http://schemas.microsoft.com/office/powerpoint/2010/main" val="398879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18</a:t>
            </a:fld>
            <a:endParaRPr lang="en-US"/>
          </a:p>
        </p:txBody>
      </p:sp>
    </p:spTree>
    <p:extLst>
      <p:ext uri="{BB962C8B-B14F-4D97-AF65-F5344CB8AC3E}">
        <p14:creationId xmlns:p14="http://schemas.microsoft.com/office/powerpoint/2010/main" val="1695780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19</a:t>
            </a:fld>
            <a:endParaRPr lang="en-US"/>
          </a:p>
        </p:txBody>
      </p:sp>
    </p:spTree>
    <p:extLst>
      <p:ext uri="{BB962C8B-B14F-4D97-AF65-F5344CB8AC3E}">
        <p14:creationId xmlns:p14="http://schemas.microsoft.com/office/powerpoint/2010/main" val="2110951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20</a:t>
            </a:fld>
            <a:endParaRPr lang="en-US"/>
          </a:p>
        </p:txBody>
      </p:sp>
    </p:spTree>
    <p:extLst>
      <p:ext uri="{BB962C8B-B14F-4D97-AF65-F5344CB8AC3E}">
        <p14:creationId xmlns:p14="http://schemas.microsoft.com/office/powerpoint/2010/main" val="277037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21</a:t>
            </a:fld>
            <a:endParaRPr lang="en-US"/>
          </a:p>
        </p:txBody>
      </p:sp>
    </p:spTree>
    <p:extLst>
      <p:ext uri="{BB962C8B-B14F-4D97-AF65-F5344CB8AC3E}">
        <p14:creationId xmlns:p14="http://schemas.microsoft.com/office/powerpoint/2010/main" val="22131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22</a:t>
            </a:fld>
            <a:endParaRPr lang="en-US"/>
          </a:p>
        </p:txBody>
      </p:sp>
    </p:spTree>
    <p:extLst>
      <p:ext uri="{BB962C8B-B14F-4D97-AF65-F5344CB8AC3E}">
        <p14:creationId xmlns:p14="http://schemas.microsoft.com/office/powerpoint/2010/main" val="328443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23</a:t>
            </a:fld>
            <a:endParaRPr lang="en-US"/>
          </a:p>
        </p:txBody>
      </p:sp>
    </p:spTree>
    <p:extLst>
      <p:ext uri="{BB962C8B-B14F-4D97-AF65-F5344CB8AC3E}">
        <p14:creationId xmlns:p14="http://schemas.microsoft.com/office/powerpoint/2010/main" val="465391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24</a:t>
            </a:fld>
            <a:endParaRPr lang="en-US"/>
          </a:p>
        </p:txBody>
      </p:sp>
    </p:spTree>
    <p:extLst>
      <p:ext uri="{BB962C8B-B14F-4D97-AF65-F5344CB8AC3E}">
        <p14:creationId xmlns:p14="http://schemas.microsoft.com/office/powerpoint/2010/main" val="2780523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25</a:t>
            </a:fld>
            <a:endParaRPr lang="en-US"/>
          </a:p>
        </p:txBody>
      </p:sp>
    </p:spTree>
    <p:extLst>
      <p:ext uri="{BB962C8B-B14F-4D97-AF65-F5344CB8AC3E}">
        <p14:creationId xmlns:p14="http://schemas.microsoft.com/office/powerpoint/2010/main" val="356951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27</a:t>
            </a:fld>
            <a:endParaRPr lang="en-US"/>
          </a:p>
        </p:txBody>
      </p:sp>
    </p:spTree>
    <p:extLst>
      <p:ext uri="{BB962C8B-B14F-4D97-AF65-F5344CB8AC3E}">
        <p14:creationId xmlns:p14="http://schemas.microsoft.com/office/powerpoint/2010/main" val="2335784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a:t>
            </a:fld>
            <a:endParaRPr lang="en-US"/>
          </a:p>
        </p:txBody>
      </p:sp>
    </p:spTree>
    <p:extLst>
      <p:ext uri="{BB962C8B-B14F-4D97-AF65-F5344CB8AC3E}">
        <p14:creationId xmlns:p14="http://schemas.microsoft.com/office/powerpoint/2010/main" val="4034611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31</a:t>
            </a:fld>
            <a:endParaRPr lang="en-US"/>
          </a:p>
        </p:txBody>
      </p:sp>
    </p:spTree>
    <p:extLst>
      <p:ext uri="{BB962C8B-B14F-4D97-AF65-F5344CB8AC3E}">
        <p14:creationId xmlns:p14="http://schemas.microsoft.com/office/powerpoint/2010/main" val="741427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32</a:t>
            </a:fld>
            <a:endParaRPr lang="en-US"/>
          </a:p>
        </p:txBody>
      </p:sp>
    </p:spTree>
    <p:extLst>
      <p:ext uri="{BB962C8B-B14F-4D97-AF65-F5344CB8AC3E}">
        <p14:creationId xmlns:p14="http://schemas.microsoft.com/office/powerpoint/2010/main" val="77065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34</a:t>
            </a:fld>
            <a:endParaRPr lang="en-US"/>
          </a:p>
        </p:txBody>
      </p:sp>
    </p:spTree>
    <p:extLst>
      <p:ext uri="{BB962C8B-B14F-4D97-AF65-F5344CB8AC3E}">
        <p14:creationId xmlns:p14="http://schemas.microsoft.com/office/powerpoint/2010/main" val="1726986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36</a:t>
            </a:fld>
            <a:endParaRPr lang="en-US"/>
          </a:p>
        </p:txBody>
      </p:sp>
    </p:spTree>
    <p:extLst>
      <p:ext uri="{BB962C8B-B14F-4D97-AF65-F5344CB8AC3E}">
        <p14:creationId xmlns:p14="http://schemas.microsoft.com/office/powerpoint/2010/main" val="523946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37</a:t>
            </a:fld>
            <a:endParaRPr lang="en-US"/>
          </a:p>
        </p:txBody>
      </p:sp>
    </p:spTree>
    <p:extLst>
      <p:ext uri="{BB962C8B-B14F-4D97-AF65-F5344CB8AC3E}">
        <p14:creationId xmlns:p14="http://schemas.microsoft.com/office/powerpoint/2010/main" val="184774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40</a:t>
            </a:fld>
            <a:endParaRPr lang="en-US"/>
          </a:p>
        </p:txBody>
      </p:sp>
    </p:spTree>
    <p:extLst>
      <p:ext uri="{BB962C8B-B14F-4D97-AF65-F5344CB8AC3E}">
        <p14:creationId xmlns:p14="http://schemas.microsoft.com/office/powerpoint/2010/main" val="199848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41</a:t>
            </a:fld>
            <a:endParaRPr lang="en-US"/>
          </a:p>
        </p:txBody>
      </p:sp>
    </p:spTree>
    <p:extLst>
      <p:ext uri="{BB962C8B-B14F-4D97-AF65-F5344CB8AC3E}">
        <p14:creationId xmlns:p14="http://schemas.microsoft.com/office/powerpoint/2010/main" val="3197380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43</a:t>
            </a:fld>
            <a:endParaRPr lang="en-US"/>
          </a:p>
        </p:txBody>
      </p:sp>
    </p:spTree>
    <p:extLst>
      <p:ext uri="{BB962C8B-B14F-4D97-AF65-F5344CB8AC3E}">
        <p14:creationId xmlns:p14="http://schemas.microsoft.com/office/powerpoint/2010/main" val="751331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44</a:t>
            </a:fld>
            <a:endParaRPr lang="en-US"/>
          </a:p>
        </p:txBody>
      </p:sp>
    </p:spTree>
    <p:extLst>
      <p:ext uri="{BB962C8B-B14F-4D97-AF65-F5344CB8AC3E}">
        <p14:creationId xmlns:p14="http://schemas.microsoft.com/office/powerpoint/2010/main" val="1381886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45</a:t>
            </a:fld>
            <a:endParaRPr lang="en-US"/>
          </a:p>
        </p:txBody>
      </p:sp>
    </p:spTree>
    <p:extLst>
      <p:ext uri="{BB962C8B-B14F-4D97-AF65-F5344CB8AC3E}">
        <p14:creationId xmlns:p14="http://schemas.microsoft.com/office/powerpoint/2010/main" val="378617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a:t>
            </a:fld>
            <a:endParaRPr lang="en-US"/>
          </a:p>
        </p:txBody>
      </p:sp>
    </p:spTree>
    <p:extLst>
      <p:ext uri="{BB962C8B-B14F-4D97-AF65-F5344CB8AC3E}">
        <p14:creationId xmlns:p14="http://schemas.microsoft.com/office/powerpoint/2010/main" val="1917793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49</a:t>
            </a:fld>
            <a:endParaRPr lang="en-US"/>
          </a:p>
        </p:txBody>
      </p:sp>
    </p:spTree>
    <p:extLst>
      <p:ext uri="{BB962C8B-B14F-4D97-AF65-F5344CB8AC3E}">
        <p14:creationId xmlns:p14="http://schemas.microsoft.com/office/powerpoint/2010/main" val="524430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50</a:t>
            </a:fld>
            <a:endParaRPr lang="en-US"/>
          </a:p>
        </p:txBody>
      </p:sp>
    </p:spTree>
    <p:extLst>
      <p:ext uri="{BB962C8B-B14F-4D97-AF65-F5344CB8AC3E}">
        <p14:creationId xmlns:p14="http://schemas.microsoft.com/office/powerpoint/2010/main" val="1879043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51</a:t>
            </a:fld>
            <a:endParaRPr lang="en-US"/>
          </a:p>
        </p:txBody>
      </p:sp>
    </p:spTree>
    <p:extLst>
      <p:ext uri="{BB962C8B-B14F-4D97-AF65-F5344CB8AC3E}">
        <p14:creationId xmlns:p14="http://schemas.microsoft.com/office/powerpoint/2010/main" val="2499648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52</a:t>
            </a:fld>
            <a:endParaRPr lang="en-US"/>
          </a:p>
        </p:txBody>
      </p:sp>
    </p:spTree>
    <p:extLst>
      <p:ext uri="{BB962C8B-B14F-4D97-AF65-F5344CB8AC3E}">
        <p14:creationId xmlns:p14="http://schemas.microsoft.com/office/powerpoint/2010/main" val="3947494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54</a:t>
            </a:fld>
            <a:endParaRPr lang="en-US"/>
          </a:p>
        </p:txBody>
      </p:sp>
    </p:spTree>
    <p:extLst>
      <p:ext uri="{BB962C8B-B14F-4D97-AF65-F5344CB8AC3E}">
        <p14:creationId xmlns:p14="http://schemas.microsoft.com/office/powerpoint/2010/main" val="1882691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55</a:t>
            </a:fld>
            <a:endParaRPr lang="en-US"/>
          </a:p>
        </p:txBody>
      </p:sp>
    </p:spTree>
    <p:extLst>
      <p:ext uri="{BB962C8B-B14F-4D97-AF65-F5344CB8AC3E}">
        <p14:creationId xmlns:p14="http://schemas.microsoft.com/office/powerpoint/2010/main" val="3389197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56</a:t>
            </a:fld>
            <a:endParaRPr lang="en-US"/>
          </a:p>
        </p:txBody>
      </p:sp>
    </p:spTree>
    <p:extLst>
      <p:ext uri="{BB962C8B-B14F-4D97-AF65-F5344CB8AC3E}">
        <p14:creationId xmlns:p14="http://schemas.microsoft.com/office/powerpoint/2010/main" val="1360734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65</a:t>
            </a:fld>
            <a:endParaRPr lang="en-US"/>
          </a:p>
        </p:txBody>
      </p:sp>
    </p:spTree>
    <p:extLst>
      <p:ext uri="{BB962C8B-B14F-4D97-AF65-F5344CB8AC3E}">
        <p14:creationId xmlns:p14="http://schemas.microsoft.com/office/powerpoint/2010/main" val="2101012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7</a:t>
            </a:fld>
            <a:endParaRPr lang="en-US"/>
          </a:p>
        </p:txBody>
      </p:sp>
    </p:spTree>
    <p:extLst>
      <p:ext uri="{BB962C8B-B14F-4D97-AF65-F5344CB8AC3E}">
        <p14:creationId xmlns:p14="http://schemas.microsoft.com/office/powerpoint/2010/main" val="349732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10</a:t>
            </a:fld>
            <a:endParaRPr lang="en-US"/>
          </a:p>
        </p:txBody>
      </p:sp>
    </p:spTree>
    <p:extLst>
      <p:ext uri="{BB962C8B-B14F-4D97-AF65-F5344CB8AC3E}">
        <p14:creationId xmlns:p14="http://schemas.microsoft.com/office/powerpoint/2010/main" val="110207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12</a:t>
            </a:fld>
            <a:endParaRPr lang="en-US"/>
          </a:p>
        </p:txBody>
      </p:sp>
    </p:spTree>
    <p:extLst>
      <p:ext uri="{BB962C8B-B14F-4D97-AF65-F5344CB8AC3E}">
        <p14:creationId xmlns:p14="http://schemas.microsoft.com/office/powerpoint/2010/main" val="282816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14</a:t>
            </a:fld>
            <a:endParaRPr lang="en-US"/>
          </a:p>
        </p:txBody>
      </p:sp>
    </p:spTree>
    <p:extLst>
      <p:ext uri="{BB962C8B-B14F-4D97-AF65-F5344CB8AC3E}">
        <p14:creationId xmlns:p14="http://schemas.microsoft.com/office/powerpoint/2010/main" val="299434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15</a:t>
            </a:fld>
            <a:endParaRPr lang="en-US"/>
          </a:p>
        </p:txBody>
      </p:sp>
    </p:spTree>
    <p:extLst>
      <p:ext uri="{BB962C8B-B14F-4D97-AF65-F5344CB8AC3E}">
        <p14:creationId xmlns:p14="http://schemas.microsoft.com/office/powerpoint/2010/main" val="286940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16</a:t>
            </a:fld>
            <a:endParaRPr lang="en-US"/>
          </a:p>
        </p:txBody>
      </p:sp>
    </p:spTree>
    <p:extLst>
      <p:ext uri="{BB962C8B-B14F-4D97-AF65-F5344CB8AC3E}">
        <p14:creationId xmlns:p14="http://schemas.microsoft.com/office/powerpoint/2010/main" val="418831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0274F9-D851-4083-878D-A813C613B406}"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84461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A9AD79-94D9-4683-BF16-C674F53F04A6}"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60713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DB866C-E978-4207-B03C-8951EF57D518}"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64089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4692" y="6356350"/>
            <a:ext cx="4114800" cy="365125"/>
          </a:xfrm>
        </p:spPr>
        <p:txBody>
          <a:bodyPr/>
          <a:lstStyle>
            <a:lvl1pPr algn="l">
              <a:defRPr/>
            </a:lvl1pPr>
          </a:lstStyle>
          <a:p>
            <a:r>
              <a:rPr lang="en-US" dirty="0"/>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58799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6ED0A4-B323-4C5F-9621-B2E755AA6409}"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44762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5CA9E1-B243-4E68-96E9-9E48A2688E88}" type="datetime1">
              <a:rPr lang="en-US" smtClean="0"/>
              <a:t>3/7/2023</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58641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A3196F-767A-45A7-8744-41FBE8070996}" type="datetime1">
              <a:rPr lang="en-US" smtClean="0"/>
              <a:t>3/7/2023</a:t>
            </a:fld>
            <a:endParaRPr lang="en-US"/>
          </a:p>
        </p:txBody>
      </p:sp>
      <p:sp>
        <p:nvSpPr>
          <p:cNvPr id="8" name="Footer Placeholder 7"/>
          <p:cNvSpPr>
            <a:spLocks noGrp="1"/>
          </p:cNvSpPr>
          <p:nvPr>
            <p:ph type="ftr" sz="quarter" idx="11"/>
          </p:nvPr>
        </p:nvSpPr>
        <p:spPr/>
        <p:txBody>
          <a:bodyPr/>
          <a:lstStyle/>
          <a:p>
            <a:r>
              <a:rPr lang="en-US"/>
              <a:t>MIS 5214 Security Architecture</a:t>
            </a:r>
          </a:p>
        </p:txBody>
      </p:sp>
      <p:sp>
        <p:nvSpPr>
          <p:cNvPr id="9" name="Slide Number Placeholder 8"/>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1810613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31006B-4BD2-48FB-86C2-DDDDB801DE28}" type="datetime1">
              <a:rPr lang="en-US" smtClean="0"/>
              <a:t>3/7/2023</a:t>
            </a:fld>
            <a:endParaRPr lang="en-US"/>
          </a:p>
        </p:txBody>
      </p:sp>
      <p:sp>
        <p:nvSpPr>
          <p:cNvPr id="4" name="Footer Placeholder 3"/>
          <p:cNvSpPr>
            <a:spLocks noGrp="1"/>
          </p:cNvSpPr>
          <p:nvPr>
            <p:ph type="ftr" sz="quarter" idx="11"/>
          </p:nvPr>
        </p:nvSpPr>
        <p:spPr/>
        <p:txBody>
          <a:bodyPr/>
          <a:lstStyle/>
          <a:p>
            <a:r>
              <a:rPr lang="en-US"/>
              <a:t>MIS 5214 Security Architecture</a:t>
            </a:r>
          </a:p>
        </p:txBody>
      </p:sp>
      <p:sp>
        <p:nvSpPr>
          <p:cNvPr id="5" name="Slide Number Placeholder 4"/>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252646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E45B4-C54E-49CF-A73C-FA0D428E8D3C}" type="datetime1">
              <a:rPr lang="en-US" smtClean="0"/>
              <a:t>3/7/2023</a:t>
            </a:fld>
            <a:endParaRPr lang="en-US"/>
          </a:p>
        </p:txBody>
      </p:sp>
      <p:sp>
        <p:nvSpPr>
          <p:cNvPr id="3" name="Footer Placeholder 2"/>
          <p:cNvSpPr>
            <a:spLocks noGrp="1"/>
          </p:cNvSpPr>
          <p:nvPr>
            <p:ph type="ftr" sz="quarter" idx="11"/>
          </p:nvPr>
        </p:nvSpPr>
        <p:spPr/>
        <p:txBody>
          <a:bodyPr/>
          <a:lstStyle/>
          <a:p>
            <a:r>
              <a:rPr lang="en-US"/>
              <a:t>MIS 5214 Security Architecture</a:t>
            </a:r>
          </a:p>
        </p:txBody>
      </p:sp>
      <p:sp>
        <p:nvSpPr>
          <p:cNvPr id="4" name="Slide Number Placeholder 3"/>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69866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A652E9-893B-4B03-A4AC-CC40D4AB7107}" type="datetime1">
              <a:rPr lang="en-US" smtClean="0"/>
              <a:t>3/7/2023</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67630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4F39D2-C359-4CCC-9850-8DC23A8725C3}" type="datetime1">
              <a:rPr lang="en-US" smtClean="0"/>
              <a:t>3/7/2023</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176577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91A10-8D68-48F8-BB5C-8D6186AB776F}" type="datetime1">
              <a:rPr lang="en-US" smtClean="0"/>
              <a:t>3/7/2023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MIS 5214 Security Architecture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F8E87-F7A1-47E8-98CD-D5BBA18FD7C1}" type="slidenum">
              <a:rPr lang="en-US" smtClean="0"/>
              <a:t>‹#›</a:t>
            </a:fld>
            <a:endParaRPr lang="en-US"/>
          </a:p>
        </p:txBody>
      </p:sp>
    </p:spTree>
    <p:extLst>
      <p:ext uri="{BB962C8B-B14F-4D97-AF65-F5344CB8AC3E}">
        <p14:creationId xmlns:p14="http://schemas.microsoft.com/office/powerpoint/2010/main" val="2387585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N2sOPGhva1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MiqrArNSxS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dqlzQXo1wqo"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us-cert.cisa.gov/ics/Downloading-and-Installing-CSET" TargetMode="External"/><Relationship Id="rId2" Type="http://schemas.openxmlformats.org/officeDocument/2006/relationships/hyperlink" Target="https://us-cert.cisa.gov/sites/default/files/FactSheets/NCCIC%20ICS_FactSheet_CSET_S508C.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Firewalls, IDS and IPS</a:t>
            </a:r>
          </a:p>
        </p:txBody>
      </p:sp>
      <p:sp>
        <p:nvSpPr>
          <p:cNvPr id="3" name="Subtitle 2"/>
          <p:cNvSpPr>
            <a:spLocks noGrp="1"/>
          </p:cNvSpPr>
          <p:nvPr>
            <p:ph type="subTitle" idx="1"/>
          </p:nvPr>
        </p:nvSpPr>
        <p:spPr/>
        <p:txBody>
          <a:bodyPr>
            <a:normAutofit/>
          </a:bodyPr>
          <a:lstStyle/>
          <a:p>
            <a:r>
              <a:rPr lang="en-US" dirty="0"/>
              <a:t>- Unit #6 –</a:t>
            </a:r>
          </a:p>
          <a:p>
            <a:r>
              <a:rPr lang="en-US" dirty="0"/>
              <a:t>MIS5214</a:t>
            </a:r>
          </a:p>
          <a:p>
            <a:endParaRPr lang="en-US" dirty="0"/>
          </a:p>
        </p:txBody>
      </p:sp>
    </p:spTree>
    <p:extLst>
      <p:ext uri="{BB962C8B-B14F-4D97-AF65-F5344CB8AC3E}">
        <p14:creationId xmlns:p14="http://schemas.microsoft.com/office/powerpoint/2010/main" val="226229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52062"/>
          </a:xfrm>
        </p:spPr>
        <p:txBody>
          <a:bodyPr>
            <a:normAutofit fontScale="90000"/>
          </a:bodyPr>
          <a:lstStyle/>
          <a:p>
            <a:r>
              <a:rPr lang="en-US" dirty="0"/>
              <a:t>Many previously isolated industrial control system networks were interconnected as part “IT modernization”</a:t>
            </a:r>
          </a:p>
        </p:txBody>
      </p:sp>
      <p:sp>
        <p:nvSpPr>
          <p:cNvPr id="3" name="Content Placeholder 2"/>
          <p:cNvSpPr>
            <a:spLocks noGrp="1"/>
          </p:cNvSpPr>
          <p:nvPr>
            <p:ph idx="1"/>
          </p:nvPr>
        </p:nvSpPr>
        <p:spPr>
          <a:xfrm>
            <a:off x="270553" y="1559902"/>
            <a:ext cx="11650894" cy="4351338"/>
          </a:xfrm>
        </p:spPr>
        <p:txBody>
          <a:bodyPr/>
          <a:lstStyle/>
          <a:p>
            <a:pPr marL="0" indent="0">
              <a:buNone/>
            </a:pPr>
            <a:r>
              <a:rPr lang="en-US" dirty="0"/>
              <a:t>Introducing IT components into the control system domain continues to result in security problems:</a:t>
            </a:r>
          </a:p>
          <a:p>
            <a:pPr lvl="1"/>
            <a:r>
              <a:rPr lang="en-US" dirty="0"/>
              <a:t>No business case for cyber security in control system environments</a:t>
            </a:r>
          </a:p>
          <a:p>
            <a:pPr lvl="1"/>
            <a:r>
              <a:rPr lang="en-US" dirty="0"/>
              <a:t>Increased dependency on automation of control systems</a:t>
            </a:r>
          </a:p>
          <a:p>
            <a:pPr lvl="1"/>
            <a:r>
              <a:rPr lang="en-US" dirty="0"/>
              <a:t>Use of technologies we now know have vulnerabilities</a:t>
            </a:r>
          </a:p>
          <a:p>
            <a:pPr lvl="1"/>
            <a:r>
              <a:rPr lang="en-US" dirty="0"/>
              <a:t>Considerable amount of open source information available on control system configurations and operations</a:t>
            </a:r>
          </a:p>
          <a:p>
            <a:pPr lvl="1"/>
            <a:r>
              <a:rPr lang="en-US" dirty="0"/>
              <a:t>Legacy control system communication protocols lack security functionality</a:t>
            </a:r>
          </a:p>
          <a:p>
            <a:pPr lvl="1"/>
            <a:r>
              <a:rPr lang="en-US" dirty="0"/>
              <a:t>Control system technologies have limited security, and if they do – vendor supplied security capabilities often enabled if the administrator is aware of the capability</a:t>
            </a:r>
          </a:p>
        </p:txBody>
      </p:sp>
      <p:sp>
        <p:nvSpPr>
          <p:cNvPr id="4" name="Footer Placeholder 3">
            <a:extLst>
              <a:ext uri="{FF2B5EF4-FFF2-40B4-BE49-F238E27FC236}">
                <a16:creationId xmlns:a16="http://schemas.microsoft.com/office/drawing/2014/main" id="{5D8AD5F1-86E8-48C2-8DDD-7895D4AA8282}"/>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50918F9E-280C-401F-A2D5-43E60ACA704D}"/>
              </a:ext>
            </a:extLst>
          </p:cNvPr>
          <p:cNvSpPr>
            <a:spLocks noGrp="1"/>
          </p:cNvSpPr>
          <p:nvPr>
            <p:ph type="sldNum" sz="quarter" idx="12"/>
          </p:nvPr>
        </p:nvSpPr>
        <p:spPr/>
        <p:txBody>
          <a:bodyPr/>
          <a:lstStyle/>
          <a:p>
            <a:fld id="{DD4F8E87-F7A1-47E8-98CD-D5BBA18FD7C1}" type="slidenum">
              <a:rPr lang="en-US" smtClean="0"/>
              <a:t>10</a:t>
            </a:fld>
            <a:endParaRPr lang="en-US"/>
          </a:p>
        </p:txBody>
      </p:sp>
    </p:spTree>
    <p:extLst>
      <p:ext uri="{BB962C8B-B14F-4D97-AF65-F5344CB8AC3E}">
        <p14:creationId xmlns:p14="http://schemas.microsoft.com/office/powerpoint/2010/main" val="4068222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6628" y="611282"/>
            <a:ext cx="8595372" cy="6246718"/>
          </a:xfrm>
          <a:prstGeom prst="rect">
            <a:avLst/>
          </a:prstGeom>
        </p:spPr>
      </p:pic>
      <p:sp>
        <p:nvSpPr>
          <p:cNvPr id="2" name="Rectangle 1">
            <a:extLst>
              <a:ext uri="{FF2B5EF4-FFF2-40B4-BE49-F238E27FC236}">
                <a16:creationId xmlns:a16="http://schemas.microsoft.com/office/drawing/2014/main" id="{03649542-1B04-46AB-A1C9-9629C1584C35}"/>
              </a:ext>
            </a:extLst>
          </p:cNvPr>
          <p:cNvSpPr/>
          <p:nvPr/>
        </p:nvSpPr>
        <p:spPr>
          <a:xfrm>
            <a:off x="179752" y="325735"/>
            <a:ext cx="3634156" cy="3108543"/>
          </a:xfrm>
          <a:prstGeom prst="rect">
            <a:avLst/>
          </a:prstGeom>
        </p:spPr>
        <p:txBody>
          <a:bodyPr wrap="square">
            <a:spAutoFit/>
          </a:bodyPr>
          <a:lstStyle/>
          <a:p>
            <a:r>
              <a:rPr lang="en-US" sz="2800" dirty="0"/>
              <a:t>Attack begins at some point outside the control zone, after initial intrusion attacker pries deeper and deeper into the architecture</a:t>
            </a:r>
          </a:p>
        </p:txBody>
      </p:sp>
      <p:sp>
        <p:nvSpPr>
          <p:cNvPr id="3" name="Footer Placeholder 2">
            <a:extLst>
              <a:ext uri="{FF2B5EF4-FFF2-40B4-BE49-F238E27FC236}">
                <a16:creationId xmlns:a16="http://schemas.microsoft.com/office/drawing/2014/main" id="{010409C5-B380-4602-AE8C-63E325053E98}"/>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64FA6440-AB44-4889-A11B-E0824D31BDD7}"/>
              </a:ext>
            </a:extLst>
          </p:cNvPr>
          <p:cNvSpPr>
            <a:spLocks noGrp="1"/>
          </p:cNvSpPr>
          <p:nvPr>
            <p:ph type="sldNum" sz="quarter" idx="12"/>
          </p:nvPr>
        </p:nvSpPr>
        <p:spPr/>
        <p:txBody>
          <a:bodyPr/>
          <a:lstStyle/>
          <a:p>
            <a:fld id="{DD4F8E87-F7A1-47E8-98CD-D5BBA18FD7C1}" type="slidenum">
              <a:rPr lang="en-US" smtClean="0"/>
              <a:t>11</a:t>
            </a:fld>
            <a:endParaRPr lang="en-US"/>
          </a:p>
        </p:txBody>
      </p:sp>
    </p:spTree>
    <p:extLst>
      <p:ext uri="{BB962C8B-B14F-4D97-AF65-F5344CB8AC3E}">
        <p14:creationId xmlns:p14="http://schemas.microsoft.com/office/powerpoint/2010/main" val="16024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013A0-88DE-4B2F-8ABB-284FF9245E83}"/>
              </a:ext>
            </a:extLst>
          </p:cNvPr>
          <p:cNvPicPr>
            <a:picLocks noChangeAspect="1"/>
          </p:cNvPicPr>
          <p:nvPr/>
        </p:nvPicPr>
        <p:blipFill>
          <a:blip r:embed="rId3"/>
          <a:stretch>
            <a:fillRect/>
          </a:stretch>
        </p:blipFill>
        <p:spPr>
          <a:xfrm>
            <a:off x="8637572" y="5111261"/>
            <a:ext cx="3554427" cy="1695527"/>
          </a:xfrm>
          <a:prstGeom prst="rect">
            <a:avLst/>
          </a:prstGeom>
        </p:spPr>
      </p:pic>
      <p:sp>
        <p:nvSpPr>
          <p:cNvPr id="4" name="TextBox 3"/>
          <p:cNvSpPr txBox="1"/>
          <p:nvPr/>
        </p:nvSpPr>
        <p:spPr>
          <a:xfrm>
            <a:off x="149631" y="116925"/>
            <a:ext cx="5976850" cy="3739485"/>
          </a:xfrm>
          <a:prstGeom prst="rect">
            <a:avLst/>
          </a:prstGeom>
          <a:noFill/>
        </p:spPr>
        <p:txBody>
          <a:bodyPr wrap="square" rtlCol="0">
            <a:spAutoFit/>
          </a:bodyPr>
          <a:lstStyle/>
          <a:p>
            <a:r>
              <a:rPr lang="en-US" sz="2000" b="1" dirty="0"/>
              <a:t>Risk of Multilayer protocols </a:t>
            </a:r>
            <a:r>
              <a:rPr lang="en-US" sz="2000" dirty="0"/>
              <a:t>– </a:t>
            </a:r>
          </a:p>
          <a:p>
            <a:pPr lvl="1"/>
            <a:r>
              <a:rPr lang="en-US" sz="2000" dirty="0"/>
              <a:t>Distributed Network Protocol 3 (DNP3) communications protocol for SCADA  systems used by water and power utilities </a:t>
            </a:r>
          </a:p>
          <a:p>
            <a:endParaRPr lang="en-US" sz="1100" dirty="0"/>
          </a:p>
          <a:p>
            <a:r>
              <a:rPr lang="en-US" dirty="0"/>
              <a:t>Not all protocols fit nicely within OSI model layers, especially in the case of devices on networks that were never intended to interoperate with the Internet</a:t>
            </a:r>
          </a:p>
          <a:p>
            <a:pPr marL="285750" indent="-285750">
              <a:buFont typeface="Arial" panose="020B0604020202020204" pitchFamily="34" charset="0"/>
              <a:buChar char="•"/>
            </a:pPr>
            <a:r>
              <a:rPr lang="en-US" dirty="0"/>
              <a:t>DNP3 lacked robust security features for protecting CIA of data it was used to communicate</a:t>
            </a:r>
          </a:p>
          <a:p>
            <a:pPr marL="285750" indent="-285750">
              <a:buFont typeface="Arial" panose="020B0604020202020204" pitchFamily="34" charset="0"/>
              <a:buChar char="•"/>
            </a:pPr>
            <a:r>
              <a:rPr lang="en-US" dirty="0"/>
              <a:t>Previously isolated devices and networks increasingly connected to unanticipated threats</a:t>
            </a:r>
          </a:p>
          <a:p>
            <a:endParaRPr lang="en-US" dirty="0"/>
          </a:p>
        </p:txBody>
      </p:sp>
      <p:sp>
        <p:nvSpPr>
          <p:cNvPr id="9" name="TextBox 8"/>
          <p:cNvSpPr txBox="1"/>
          <p:nvPr/>
        </p:nvSpPr>
        <p:spPr>
          <a:xfrm>
            <a:off x="281904" y="5524657"/>
            <a:ext cx="7697585" cy="923330"/>
          </a:xfrm>
          <a:prstGeom prst="rect">
            <a:avLst/>
          </a:prstGeom>
          <a:noFill/>
        </p:spPr>
        <p:txBody>
          <a:bodyPr wrap="square" rtlCol="0">
            <a:spAutoFit/>
          </a:bodyPr>
          <a:lstStyle/>
          <a:p>
            <a:r>
              <a:rPr lang="en-US" dirty="0"/>
              <a:t>December 2015 – attackers cut power to utilities’ supervisory control and data acquisition (SCADA) systems creating first known cyberattack created blackout impacting 80,000 homes in Ukraine </a:t>
            </a:r>
          </a:p>
        </p:txBody>
      </p:sp>
      <p:grpSp>
        <p:nvGrpSpPr>
          <p:cNvPr id="2" name="Group 1">
            <a:extLst>
              <a:ext uri="{FF2B5EF4-FFF2-40B4-BE49-F238E27FC236}">
                <a16:creationId xmlns:a16="http://schemas.microsoft.com/office/drawing/2014/main" id="{3ED12232-21A5-452C-BF8D-64BD90221E86}"/>
              </a:ext>
            </a:extLst>
          </p:cNvPr>
          <p:cNvGrpSpPr/>
          <p:nvPr/>
        </p:nvGrpSpPr>
        <p:grpSpPr>
          <a:xfrm>
            <a:off x="6979137" y="1"/>
            <a:ext cx="5212863" cy="3789494"/>
            <a:chOff x="6126481" y="0"/>
            <a:chExt cx="6065520" cy="4409333"/>
          </a:xfrm>
        </p:grpSpPr>
        <p:pic>
          <p:nvPicPr>
            <p:cNvPr id="6" name="Picture 5"/>
            <p:cNvPicPr>
              <a:picLocks noChangeAspect="1"/>
            </p:cNvPicPr>
            <p:nvPr/>
          </p:nvPicPr>
          <p:blipFill>
            <a:blip r:embed="rId4"/>
            <a:stretch>
              <a:fillRect/>
            </a:stretch>
          </p:blipFill>
          <p:spPr>
            <a:xfrm>
              <a:off x="6126481" y="0"/>
              <a:ext cx="6065520" cy="4409333"/>
            </a:xfrm>
            <a:prstGeom prst="rect">
              <a:avLst/>
            </a:prstGeom>
          </p:spPr>
        </p:pic>
        <p:cxnSp>
          <p:nvCxnSpPr>
            <p:cNvPr id="12" name="Elbow Connector 11"/>
            <p:cNvCxnSpPr/>
            <p:nvPr/>
          </p:nvCxnSpPr>
          <p:spPr>
            <a:xfrm rot="10800000" flipV="1">
              <a:off x="7007629" y="684610"/>
              <a:ext cx="1122218" cy="18226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6785343" y="754614"/>
              <a:ext cx="211820" cy="1270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8208819" y="760965"/>
              <a:ext cx="768927" cy="369567"/>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9631" y="3507996"/>
            <a:ext cx="9094124" cy="2031325"/>
          </a:xfrm>
          <a:prstGeom prst="rect">
            <a:avLst/>
          </a:prstGeom>
          <a:noFill/>
        </p:spPr>
        <p:txBody>
          <a:bodyPr wrap="square" rtlCol="0">
            <a:spAutoFit/>
          </a:bodyPr>
          <a:lstStyle/>
          <a:p>
            <a:r>
              <a:rPr lang="en-US" dirty="0"/>
              <a:t>DNP3 created before networking with OSI’s 7 layer model was a consideration  </a:t>
            </a:r>
          </a:p>
          <a:p>
            <a:pPr marL="285750" indent="-285750">
              <a:buFont typeface="Arial" panose="020B0604020202020204" pitchFamily="34" charset="0"/>
              <a:buChar char="•"/>
            </a:pPr>
            <a:r>
              <a:rPr lang="en-US" dirty="0"/>
              <a:t>DNP3’s developers used Enhanced Performance Architecture (EPA) that approximated OSI layers: 7 (app), 4 (transport) &amp; 2 (data link)</a:t>
            </a:r>
          </a:p>
          <a:p>
            <a:pPr marL="742950" lvl="1" indent="-285750">
              <a:buFont typeface="Arial" panose="020B0604020202020204" pitchFamily="34" charset="0"/>
              <a:buChar char="•"/>
            </a:pPr>
            <a:r>
              <a:rPr lang="en-US" dirty="0"/>
              <a:t>No presentation layer (layer 6)encryption or authentication</a:t>
            </a:r>
          </a:p>
          <a:p>
            <a:pPr marL="742950" lvl="1" indent="-285750">
              <a:buFont typeface="Arial" panose="020B0604020202020204" pitchFamily="34" charset="0"/>
              <a:buChar char="•"/>
            </a:pPr>
            <a:r>
              <a:rPr lang="en-US" dirty="0"/>
              <a:t>No session management (layer 5)</a:t>
            </a:r>
          </a:p>
          <a:p>
            <a:pPr marL="285750" indent="-285750">
              <a:buFont typeface="Arial" panose="020B0604020202020204" pitchFamily="34" charset="0"/>
              <a:buChar char="•"/>
            </a:pPr>
            <a:r>
              <a:rPr lang="en-US" dirty="0"/>
              <a:t>No Intrusion Detection Systems able to understand connections between DNP3 and IP networks and identify DNP3 attacks!</a:t>
            </a:r>
          </a:p>
        </p:txBody>
      </p:sp>
      <p:sp>
        <p:nvSpPr>
          <p:cNvPr id="5" name="Footer Placeholder 4">
            <a:extLst>
              <a:ext uri="{FF2B5EF4-FFF2-40B4-BE49-F238E27FC236}">
                <a16:creationId xmlns:a16="http://schemas.microsoft.com/office/drawing/2014/main" id="{6AA87A9B-4EA3-43C2-9732-19AFCFB05C4A}"/>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C5BA671A-B4C6-4E8A-B841-4AB8B4A8CE12}"/>
              </a:ext>
            </a:extLst>
          </p:cNvPr>
          <p:cNvSpPr>
            <a:spLocks noGrp="1"/>
          </p:cNvSpPr>
          <p:nvPr>
            <p:ph type="sldNum" sz="quarter" idx="12"/>
          </p:nvPr>
        </p:nvSpPr>
        <p:spPr/>
        <p:txBody>
          <a:bodyPr/>
          <a:lstStyle/>
          <a:p>
            <a:fld id="{DD4F8E87-F7A1-47E8-98CD-D5BBA18FD7C1}" type="slidenum">
              <a:rPr lang="en-US" smtClean="0"/>
              <a:t>12</a:t>
            </a:fld>
            <a:endParaRPr lang="en-US"/>
          </a:p>
        </p:txBody>
      </p:sp>
    </p:spTree>
    <p:extLst>
      <p:ext uri="{BB962C8B-B14F-4D97-AF65-F5344CB8AC3E}">
        <p14:creationId xmlns:p14="http://schemas.microsoft.com/office/powerpoint/2010/main" val="2109464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r>
              <a:rPr lang="en-US" dirty="0"/>
              <a:t>Firewalls</a:t>
            </a:r>
          </a:p>
          <a:p>
            <a:pPr lvl="1"/>
            <a:r>
              <a:rPr lang="en-US" dirty="0"/>
              <a:t>Types of firewalls</a:t>
            </a:r>
          </a:p>
          <a:p>
            <a:pPr lvl="1"/>
            <a:r>
              <a:rPr lang="en-US" dirty="0"/>
              <a:t>Some architectural patterns based on firewall placement</a:t>
            </a:r>
          </a:p>
          <a:p>
            <a:pPr lvl="1"/>
            <a:r>
              <a:rPr lang="en-US" dirty="0"/>
              <a:t>Firewalls have rules</a:t>
            </a:r>
          </a:p>
          <a:p>
            <a:r>
              <a:rPr lang="en-US" dirty="0"/>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13</a:t>
            </a:fld>
            <a:endParaRPr lang="en-US"/>
          </a:p>
        </p:txBody>
      </p:sp>
    </p:spTree>
    <p:extLst>
      <p:ext uri="{BB962C8B-B14F-4D97-AF65-F5344CB8AC3E}">
        <p14:creationId xmlns:p14="http://schemas.microsoft.com/office/powerpoint/2010/main" val="267116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64E4-A273-4F24-8E7A-2D2E1C89C36E}"/>
              </a:ext>
            </a:extLst>
          </p:cNvPr>
          <p:cNvSpPr>
            <a:spLocks noGrp="1"/>
          </p:cNvSpPr>
          <p:nvPr>
            <p:ph type="title"/>
          </p:nvPr>
        </p:nvSpPr>
        <p:spPr/>
        <p:txBody>
          <a:bodyPr/>
          <a:lstStyle/>
          <a:p>
            <a:r>
              <a:rPr lang="en-US" dirty="0"/>
              <a:t>Firewalls</a:t>
            </a:r>
          </a:p>
        </p:txBody>
      </p:sp>
      <p:sp>
        <p:nvSpPr>
          <p:cNvPr id="3" name="Content Placeholder 2">
            <a:extLst>
              <a:ext uri="{FF2B5EF4-FFF2-40B4-BE49-F238E27FC236}">
                <a16:creationId xmlns:a16="http://schemas.microsoft.com/office/drawing/2014/main" id="{80912E0C-9A24-4AA3-A4FB-FDFF44EA067E}"/>
              </a:ext>
            </a:extLst>
          </p:cNvPr>
          <p:cNvSpPr>
            <a:spLocks noGrp="1"/>
          </p:cNvSpPr>
          <p:nvPr>
            <p:ph idx="1"/>
          </p:nvPr>
        </p:nvSpPr>
        <p:spPr/>
        <p:txBody>
          <a:bodyPr/>
          <a:lstStyle/>
          <a:p>
            <a:r>
              <a:rPr lang="en-US" dirty="0">
                <a:hlinkClick r:id="rId3"/>
              </a:rPr>
              <a:t>https://youtu.be/N2sOPGhva1M</a:t>
            </a:r>
            <a:endParaRPr lang="en-US" dirty="0"/>
          </a:p>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048FCF0E-C526-40CE-8C5D-1F862B65F881}"/>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59726EC9-8621-476B-B447-060ADFD03BF0}"/>
              </a:ext>
            </a:extLst>
          </p:cNvPr>
          <p:cNvSpPr>
            <a:spLocks noGrp="1"/>
          </p:cNvSpPr>
          <p:nvPr>
            <p:ph type="sldNum" sz="quarter" idx="12"/>
          </p:nvPr>
        </p:nvSpPr>
        <p:spPr/>
        <p:txBody>
          <a:bodyPr/>
          <a:lstStyle/>
          <a:p>
            <a:fld id="{DD4F8E87-F7A1-47E8-98CD-D5BBA18FD7C1}" type="slidenum">
              <a:rPr lang="en-US" smtClean="0"/>
              <a:t>14</a:t>
            </a:fld>
            <a:endParaRPr lang="en-US"/>
          </a:p>
        </p:txBody>
      </p:sp>
    </p:spTree>
    <p:extLst>
      <p:ext uri="{BB962C8B-B14F-4D97-AF65-F5344CB8AC3E}">
        <p14:creationId xmlns:p14="http://schemas.microsoft.com/office/powerpoint/2010/main" val="272948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dirty="0"/>
              <a:t>Defense in Depth is achieved through Network Segmentation to create Security Domains</a:t>
            </a:r>
          </a:p>
        </p:txBody>
      </p:sp>
      <p:sp>
        <p:nvSpPr>
          <p:cNvPr id="3" name="Content Placeholder 2"/>
          <p:cNvSpPr>
            <a:spLocks noGrp="1"/>
          </p:cNvSpPr>
          <p:nvPr>
            <p:ph idx="1"/>
          </p:nvPr>
        </p:nvSpPr>
        <p:spPr>
          <a:xfrm>
            <a:off x="323849" y="1474910"/>
            <a:ext cx="11649319" cy="4351338"/>
          </a:xfrm>
        </p:spPr>
        <p:txBody>
          <a:bodyPr>
            <a:normAutofit fontScale="92500" lnSpcReduction="20000"/>
          </a:bodyPr>
          <a:lstStyle/>
          <a:p>
            <a:r>
              <a:rPr lang="en-US" sz="2400" dirty="0"/>
              <a:t>IT network infrastructure domains are sets of logical (and physical) resources available to a </a:t>
            </a:r>
            <a:r>
              <a:rPr lang="en-US" sz="2400" u="sng" dirty="0"/>
              <a:t>subject</a:t>
            </a:r>
          </a:p>
          <a:p>
            <a:pPr lvl="1"/>
            <a:r>
              <a:rPr lang="en-US" dirty="0"/>
              <a:t>User</a:t>
            </a:r>
          </a:p>
          <a:p>
            <a:pPr lvl="1"/>
            <a:r>
              <a:rPr lang="en-US" dirty="0"/>
              <a:t>Process</a:t>
            </a:r>
          </a:p>
          <a:p>
            <a:pPr lvl="1"/>
            <a:r>
              <a:rPr lang="en-US" dirty="0"/>
              <a:t>Application</a:t>
            </a:r>
          </a:p>
          <a:p>
            <a:r>
              <a:rPr lang="en-US" dirty="0"/>
              <a:t>Resources within each domain are: </a:t>
            </a:r>
          </a:p>
          <a:p>
            <a:pPr lvl="1"/>
            <a:r>
              <a:rPr lang="en-US" dirty="0"/>
              <a:t>Working under the same security policy </a:t>
            </a:r>
          </a:p>
          <a:p>
            <a:pPr lvl="1"/>
            <a:r>
              <a:rPr lang="en-US" dirty="0"/>
              <a:t>Managed by the same group</a:t>
            </a:r>
          </a:p>
          <a:p>
            <a:r>
              <a:rPr lang="en-US" dirty="0"/>
              <a:t>Different domains are separated by logical boundaries created by components that enforce security policy for each domain, such as:</a:t>
            </a:r>
          </a:p>
          <a:p>
            <a:pPr lvl="1"/>
            <a:r>
              <a:rPr lang="en-US" dirty="0"/>
              <a:t>Firewalls </a:t>
            </a:r>
          </a:p>
          <a:p>
            <a:pPr lvl="1"/>
            <a:r>
              <a:rPr lang="en-US" dirty="0"/>
              <a:t>Directory services making access decisions </a:t>
            </a:r>
          </a:p>
          <a:p>
            <a:pPr lvl="1"/>
            <a:r>
              <a:rPr lang="en-US" dirty="0"/>
              <a:t>Objects having their own access controls indicating which individuals and groups can access and run operations/processes on them</a:t>
            </a:r>
          </a:p>
        </p:txBody>
      </p:sp>
      <p:sp>
        <p:nvSpPr>
          <p:cNvPr id="4" name="Footer Placeholder 3">
            <a:extLst>
              <a:ext uri="{FF2B5EF4-FFF2-40B4-BE49-F238E27FC236}">
                <a16:creationId xmlns:a16="http://schemas.microsoft.com/office/drawing/2014/main" id="{07B47914-7255-448E-8827-AA488771D960}"/>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62204536-C5BC-4195-BB25-78E7C66F2BDB}"/>
              </a:ext>
            </a:extLst>
          </p:cNvPr>
          <p:cNvSpPr>
            <a:spLocks noGrp="1"/>
          </p:cNvSpPr>
          <p:nvPr>
            <p:ph type="sldNum" sz="quarter" idx="12"/>
          </p:nvPr>
        </p:nvSpPr>
        <p:spPr/>
        <p:txBody>
          <a:bodyPr/>
          <a:lstStyle/>
          <a:p>
            <a:fld id="{DD4F8E87-F7A1-47E8-98CD-D5BBA18FD7C1}" type="slidenum">
              <a:rPr lang="en-US" smtClean="0"/>
              <a:t>15</a:t>
            </a:fld>
            <a:endParaRPr lang="en-US"/>
          </a:p>
        </p:txBody>
      </p:sp>
    </p:spTree>
    <p:extLst>
      <p:ext uri="{BB962C8B-B14F-4D97-AF65-F5344CB8AC3E}">
        <p14:creationId xmlns:p14="http://schemas.microsoft.com/office/powerpoint/2010/main" val="3008031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1"/>
            <a:ext cx="12192000" cy="1325563"/>
          </a:xfrm>
        </p:spPr>
        <p:txBody>
          <a:bodyPr/>
          <a:lstStyle/>
          <a:p>
            <a:r>
              <a:rPr lang="en-US" b="1" dirty="0"/>
              <a:t>Firewalls used to Implement Network Security Policy</a:t>
            </a:r>
          </a:p>
        </p:txBody>
      </p:sp>
      <p:sp>
        <p:nvSpPr>
          <p:cNvPr id="3" name="Content Placeholder 2"/>
          <p:cNvSpPr>
            <a:spLocks noGrp="1"/>
          </p:cNvSpPr>
          <p:nvPr>
            <p:ph idx="1"/>
          </p:nvPr>
        </p:nvSpPr>
        <p:spPr>
          <a:xfrm>
            <a:off x="367862" y="1357094"/>
            <a:ext cx="11489121" cy="4351338"/>
          </a:xfrm>
        </p:spPr>
        <p:txBody>
          <a:bodyPr/>
          <a:lstStyle/>
          <a:p>
            <a:r>
              <a:rPr lang="en-US" dirty="0"/>
              <a:t>Support and enforce an organization’s network security policy</a:t>
            </a:r>
          </a:p>
          <a:p>
            <a:r>
              <a:rPr lang="en-US" dirty="0"/>
              <a:t>Implement high-level directives on acceptable an unacceptable actions to protect critical assets</a:t>
            </a:r>
          </a:p>
          <a:p>
            <a:r>
              <a:rPr lang="en-US" dirty="0"/>
              <a:t>Firewall security policy:</a:t>
            </a:r>
          </a:p>
          <a:p>
            <a:pPr lvl="1"/>
            <a:r>
              <a:rPr lang="en-US" dirty="0"/>
              <a:t>What services can be accessed</a:t>
            </a:r>
          </a:p>
          <a:p>
            <a:pPr lvl="1"/>
            <a:r>
              <a:rPr lang="en-US" dirty="0"/>
              <a:t>What IP addresses and ranges are restricted</a:t>
            </a:r>
          </a:p>
          <a:p>
            <a:pPr lvl="1"/>
            <a:r>
              <a:rPr lang="en-US" dirty="0"/>
              <a:t>What ports can be accessed</a:t>
            </a:r>
          </a:p>
          <a:p>
            <a:endParaRPr lang="en-US" dirty="0"/>
          </a:p>
          <a:p>
            <a:endParaRPr lang="en-US" dirty="0"/>
          </a:p>
        </p:txBody>
      </p:sp>
      <p:pic>
        <p:nvPicPr>
          <p:cNvPr id="4" name="Picture 3"/>
          <p:cNvPicPr>
            <a:picLocks noChangeAspect="1"/>
          </p:cNvPicPr>
          <p:nvPr/>
        </p:nvPicPr>
        <p:blipFill>
          <a:blip r:embed="rId3"/>
          <a:stretch>
            <a:fillRect/>
          </a:stretch>
        </p:blipFill>
        <p:spPr>
          <a:xfrm>
            <a:off x="4266507" y="4746527"/>
            <a:ext cx="7590476" cy="1923810"/>
          </a:xfrm>
          <a:prstGeom prst="rect">
            <a:avLst/>
          </a:prstGeom>
        </p:spPr>
      </p:pic>
      <p:sp>
        <p:nvSpPr>
          <p:cNvPr id="5" name="Footer Placeholder 4">
            <a:extLst>
              <a:ext uri="{FF2B5EF4-FFF2-40B4-BE49-F238E27FC236}">
                <a16:creationId xmlns:a16="http://schemas.microsoft.com/office/drawing/2014/main" id="{1839C90B-D52B-4DF4-9A78-ACC76633D39B}"/>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51FA921B-ED10-4975-8A46-57C23D0D40F2}"/>
              </a:ext>
            </a:extLst>
          </p:cNvPr>
          <p:cNvSpPr>
            <a:spLocks noGrp="1"/>
          </p:cNvSpPr>
          <p:nvPr>
            <p:ph type="sldNum" sz="quarter" idx="12"/>
          </p:nvPr>
        </p:nvSpPr>
        <p:spPr/>
        <p:txBody>
          <a:bodyPr/>
          <a:lstStyle/>
          <a:p>
            <a:fld id="{DD4F8E87-F7A1-47E8-98CD-D5BBA18FD7C1}" type="slidenum">
              <a:rPr lang="en-US" smtClean="0"/>
              <a:t>16</a:t>
            </a:fld>
            <a:endParaRPr lang="en-US"/>
          </a:p>
        </p:txBody>
      </p:sp>
    </p:spTree>
    <p:extLst>
      <p:ext uri="{BB962C8B-B14F-4D97-AF65-F5344CB8AC3E}">
        <p14:creationId xmlns:p14="http://schemas.microsoft.com/office/powerpoint/2010/main" val="412044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76386" cy="1325563"/>
          </a:xfrm>
        </p:spPr>
        <p:txBody>
          <a:bodyPr>
            <a:normAutofit/>
          </a:bodyPr>
          <a:lstStyle/>
          <a:p>
            <a:r>
              <a:rPr lang="en-US" sz="3600" b="1" dirty="0"/>
              <a:t>Firewalls are security architecture “choke points” in an IT network</a:t>
            </a:r>
          </a:p>
        </p:txBody>
      </p:sp>
      <p:sp>
        <p:nvSpPr>
          <p:cNvPr id="3" name="Content Placeholder 2"/>
          <p:cNvSpPr>
            <a:spLocks noGrp="1"/>
          </p:cNvSpPr>
          <p:nvPr>
            <p:ph idx="1"/>
          </p:nvPr>
        </p:nvSpPr>
        <p:spPr>
          <a:xfrm>
            <a:off x="228600" y="1510315"/>
            <a:ext cx="11627338" cy="4351338"/>
          </a:xfrm>
        </p:spPr>
        <p:txBody>
          <a:bodyPr/>
          <a:lstStyle/>
          <a:p>
            <a:r>
              <a:rPr lang="en-US" dirty="0"/>
              <a:t>All communication should flow through, be inspected and restricted by firewalls</a:t>
            </a:r>
          </a:p>
          <a:p>
            <a:r>
              <a:rPr lang="en-US" dirty="0"/>
              <a:t>Firewalls are used to restrict access from one network to another network</a:t>
            </a:r>
          </a:p>
          <a:p>
            <a:pPr lvl="1"/>
            <a:r>
              <a:rPr lang="en-US" dirty="0"/>
              <a:t>From the internet to access corporate networks</a:t>
            </a:r>
          </a:p>
          <a:p>
            <a:pPr lvl="1"/>
            <a:r>
              <a:rPr lang="en-US" dirty="0"/>
              <a:t>Between internal network segments</a:t>
            </a:r>
          </a:p>
          <a:p>
            <a:r>
              <a:rPr lang="en-US" dirty="0"/>
              <a:t>Restrict access </a:t>
            </a:r>
          </a:p>
          <a:p>
            <a:pPr lvl="1"/>
            <a:r>
              <a:rPr lang="en-US" dirty="0"/>
              <a:t>Between origin and destination </a:t>
            </a:r>
          </a:p>
          <a:p>
            <a:pPr lvl="1"/>
            <a:r>
              <a:rPr lang="en-US" dirty="0"/>
              <a:t>Based on determination of acceptable traffic type(s) </a:t>
            </a:r>
          </a:p>
        </p:txBody>
      </p:sp>
      <p:pic>
        <p:nvPicPr>
          <p:cNvPr id="4" name="Picture 3"/>
          <p:cNvPicPr>
            <a:picLocks noChangeAspect="1"/>
          </p:cNvPicPr>
          <p:nvPr/>
        </p:nvPicPr>
        <p:blipFill>
          <a:blip r:embed="rId3"/>
          <a:stretch>
            <a:fillRect/>
          </a:stretch>
        </p:blipFill>
        <p:spPr>
          <a:xfrm>
            <a:off x="7721349" y="4172607"/>
            <a:ext cx="4394280" cy="2685393"/>
          </a:xfrm>
          <a:prstGeom prst="rect">
            <a:avLst/>
          </a:prstGeom>
        </p:spPr>
      </p:pic>
      <p:sp>
        <p:nvSpPr>
          <p:cNvPr id="5" name="Footer Placeholder 4">
            <a:extLst>
              <a:ext uri="{FF2B5EF4-FFF2-40B4-BE49-F238E27FC236}">
                <a16:creationId xmlns:a16="http://schemas.microsoft.com/office/drawing/2014/main" id="{A3BF02EE-51E6-43B0-B183-B5FF4DDDBEA0}"/>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2185A001-477C-4C14-A99B-33E3DBEEF6F2}"/>
              </a:ext>
            </a:extLst>
          </p:cNvPr>
          <p:cNvSpPr>
            <a:spLocks noGrp="1"/>
          </p:cNvSpPr>
          <p:nvPr>
            <p:ph type="sldNum" sz="quarter" idx="12"/>
          </p:nvPr>
        </p:nvSpPr>
        <p:spPr/>
        <p:txBody>
          <a:bodyPr/>
          <a:lstStyle/>
          <a:p>
            <a:fld id="{DD4F8E87-F7A1-47E8-98CD-D5BBA18FD7C1}" type="slidenum">
              <a:rPr lang="en-US" smtClean="0"/>
              <a:t>17</a:t>
            </a:fld>
            <a:endParaRPr lang="en-US"/>
          </a:p>
        </p:txBody>
      </p:sp>
    </p:spTree>
    <p:extLst>
      <p:ext uri="{BB962C8B-B14F-4D97-AF65-F5344CB8AC3E}">
        <p14:creationId xmlns:p14="http://schemas.microsoft.com/office/powerpoint/2010/main" val="1344502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Firewall Technology</a:t>
            </a:r>
          </a:p>
        </p:txBody>
      </p:sp>
      <p:sp>
        <p:nvSpPr>
          <p:cNvPr id="3" name="Content Placeholder 2"/>
          <p:cNvSpPr>
            <a:spLocks noGrp="1"/>
          </p:cNvSpPr>
          <p:nvPr>
            <p:ph idx="1"/>
          </p:nvPr>
        </p:nvSpPr>
        <p:spPr>
          <a:xfrm>
            <a:off x="178675" y="1325562"/>
            <a:ext cx="11361683" cy="5211871"/>
          </a:xfrm>
        </p:spPr>
        <p:txBody>
          <a:bodyPr>
            <a:normAutofit/>
          </a:bodyPr>
          <a:lstStyle/>
          <a:p>
            <a:r>
              <a:rPr lang="en-US" dirty="0"/>
              <a:t>May be implemented as a </a:t>
            </a:r>
          </a:p>
          <a:p>
            <a:pPr lvl="1"/>
            <a:r>
              <a:rPr lang="en-US" dirty="0"/>
              <a:t>Software product running on a server</a:t>
            </a:r>
          </a:p>
          <a:p>
            <a:pPr lvl="1"/>
            <a:r>
              <a:rPr lang="en-US" dirty="0"/>
              <a:t>Specialized hardware appliance</a:t>
            </a:r>
          </a:p>
          <a:p>
            <a:r>
              <a:rPr lang="en-US" dirty="0"/>
              <a:t>Monitors data packets coming into and out of the network it is protecting</a:t>
            </a:r>
          </a:p>
          <a:p>
            <a:r>
              <a:rPr lang="en-US" dirty="0"/>
              <a:t>Packets are filtered by:</a:t>
            </a:r>
          </a:p>
          <a:p>
            <a:pPr lvl="1"/>
            <a:r>
              <a:rPr lang="en-US" dirty="0"/>
              <a:t>Source and destination addresses and ports</a:t>
            </a:r>
          </a:p>
          <a:p>
            <a:pPr lvl="1"/>
            <a:r>
              <a:rPr lang="en-US" dirty="0"/>
              <a:t>Header information</a:t>
            </a:r>
          </a:p>
          <a:p>
            <a:pPr lvl="1"/>
            <a:r>
              <a:rPr lang="en-US" dirty="0"/>
              <a:t>Protocol type</a:t>
            </a:r>
          </a:p>
          <a:p>
            <a:pPr lvl="1"/>
            <a:r>
              <a:rPr lang="en-US" dirty="0"/>
              <a:t>Packet type</a:t>
            </a:r>
          </a:p>
          <a:p>
            <a:pPr lvl="1"/>
            <a:r>
              <a:rPr lang="en-US" dirty="0"/>
              <a:t>Service</a:t>
            </a:r>
          </a:p>
          <a:p>
            <a:pPr lvl="1"/>
            <a:r>
              <a:rPr lang="en-US" dirty="0"/>
              <a:t>Data content – i.e. application and file data content</a:t>
            </a:r>
          </a:p>
          <a:p>
            <a:pPr marL="0" indent="0">
              <a:buNone/>
            </a:pPr>
            <a:endParaRPr lang="en-US" dirty="0"/>
          </a:p>
        </p:txBody>
      </p:sp>
      <p:sp>
        <p:nvSpPr>
          <p:cNvPr id="4" name="Footer Placeholder 3">
            <a:extLst>
              <a:ext uri="{FF2B5EF4-FFF2-40B4-BE49-F238E27FC236}">
                <a16:creationId xmlns:a16="http://schemas.microsoft.com/office/drawing/2014/main" id="{CF7E2C29-37B2-4D09-96E2-E743AB04EA8C}"/>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8C6FBA1-ECA8-40A2-B49B-C2A21360480A}"/>
              </a:ext>
            </a:extLst>
          </p:cNvPr>
          <p:cNvSpPr>
            <a:spLocks noGrp="1"/>
          </p:cNvSpPr>
          <p:nvPr>
            <p:ph type="sldNum" sz="quarter" idx="12"/>
          </p:nvPr>
        </p:nvSpPr>
        <p:spPr/>
        <p:txBody>
          <a:bodyPr/>
          <a:lstStyle/>
          <a:p>
            <a:fld id="{DD4F8E87-F7A1-47E8-98CD-D5BBA18FD7C1}" type="slidenum">
              <a:rPr lang="en-US" smtClean="0"/>
              <a:t>18</a:t>
            </a:fld>
            <a:endParaRPr lang="en-US"/>
          </a:p>
        </p:txBody>
      </p:sp>
    </p:spTree>
    <p:extLst>
      <p:ext uri="{BB962C8B-B14F-4D97-AF65-F5344CB8AC3E}">
        <p14:creationId xmlns:p14="http://schemas.microsoft.com/office/powerpoint/2010/main" val="1248881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Types of Firewalls</a:t>
            </a:r>
          </a:p>
        </p:txBody>
      </p:sp>
      <p:sp>
        <p:nvSpPr>
          <p:cNvPr id="3" name="Content Placeholder 2"/>
          <p:cNvSpPr>
            <a:spLocks noGrp="1"/>
          </p:cNvSpPr>
          <p:nvPr>
            <p:ph idx="1"/>
          </p:nvPr>
        </p:nvSpPr>
        <p:spPr/>
        <p:txBody>
          <a:bodyPr/>
          <a:lstStyle/>
          <a:p>
            <a:pPr marL="514350" indent="-514350">
              <a:buFont typeface="+mj-lt"/>
              <a:buAutoNum type="arabicPeriod"/>
            </a:pPr>
            <a:r>
              <a:rPr lang="en-US" dirty="0"/>
              <a:t>Packet filtering</a:t>
            </a:r>
          </a:p>
          <a:p>
            <a:pPr marL="514350" indent="-514350">
              <a:buFont typeface="+mj-lt"/>
              <a:buAutoNum type="arabicPeriod"/>
            </a:pPr>
            <a:r>
              <a:rPr lang="en-US" dirty="0"/>
              <a:t>Dynamic packet filtering</a:t>
            </a:r>
          </a:p>
          <a:p>
            <a:pPr marL="514350" indent="-514350">
              <a:buFont typeface="+mj-lt"/>
              <a:buAutoNum type="arabicPeriod"/>
            </a:pPr>
            <a:r>
              <a:rPr lang="en-US" dirty="0"/>
              <a:t>Stateful inspection</a:t>
            </a:r>
          </a:p>
          <a:p>
            <a:pPr marL="514350" indent="-514350">
              <a:buFont typeface="+mj-lt"/>
              <a:buAutoNum type="arabicPeriod"/>
            </a:pPr>
            <a:r>
              <a:rPr lang="en-US" dirty="0"/>
              <a:t>Proxy Firewall</a:t>
            </a:r>
          </a:p>
          <a:p>
            <a:pPr marL="514350" indent="-514350">
              <a:buFont typeface="+mj-lt"/>
              <a:buAutoNum type="arabicPeriod"/>
            </a:pPr>
            <a:r>
              <a:rPr lang="en-US" dirty="0"/>
              <a:t>Kernel Proxy</a:t>
            </a:r>
          </a:p>
          <a:p>
            <a:pPr marL="514350" indent="-514350">
              <a:buFont typeface="+mj-lt"/>
              <a:buAutoNum type="arabicPeriod"/>
            </a:pPr>
            <a:endParaRPr lang="en-US" dirty="0"/>
          </a:p>
        </p:txBody>
      </p:sp>
      <p:sp>
        <p:nvSpPr>
          <p:cNvPr id="4" name="Footer Placeholder 3">
            <a:extLst>
              <a:ext uri="{FF2B5EF4-FFF2-40B4-BE49-F238E27FC236}">
                <a16:creationId xmlns:a16="http://schemas.microsoft.com/office/drawing/2014/main" id="{0855BA75-2E5F-4840-AF08-4ECC93F7E822}"/>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A7CD896D-F841-4C17-969D-651089EE0F0A}"/>
              </a:ext>
            </a:extLst>
          </p:cNvPr>
          <p:cNvSpPr>
            <a:spLocks noGrp="1"/>
          </p:cNvSpPr>
          <p:nvPr>
            <p:ph type="sldNum" sz="quarter" idx="12"/>
          </p:nvPr>
        </p:nvSpPr>
        <p:spPr/>
        <p:txBody>
          <a:bodyPr/>
          <a:lstStyle/>
          <a:p>
            <a:fld id="{DD4F8E87-F7A1-47E8-98CD-D5BBA18FD7C1}" type="slidenum">
              <a:rPr lang="en-US" smtClean="0"/>
              <a:t>19</a:t>
            </a:fld>
            <a:endParaRPr lang="en-US"/>
          </a:p>
        </p:txBody>
      </p:sp>
    </p:spTree>
    <p:extLst>
      <p:ext uri="{BB962C8B-B14F-4D97-AF65-F5344CB8AC3E}">
        <p14:creationId xmlns:p14="http://schemas.microsoft.com/office/powerpoint/2010/main" val="413679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r>
              <a:rPr lang="en-US" dirty="0"/>
              <a:t>Introduction</a:t>
            </a:r>
          </a:p>
          <a:p>
            <a:pPr lvl="1"/>
            <a:r>
              <a:rPr lang="en-US" dirty="0"/>
              <a:t>Physical “air-gap” security and how we undermined it</a:t>
            </a:r>
          </a:p>
          <a:p>
            <a:r>
              <a:rPr lang="en-US" dirty="0"/>
              <a:t>Firewalls</a:t>
            </a:r>
          </a:p>
          <a:p>
            <a:pPr lvl="1"/>
            <a:r>
              <a:rPr lang="en-US" dirty="0"/>
              <a:t>Types of firewalls</a:t>
            </a:r>
          </a:p>
          <a:p>
            <a:pPr lvl="1"/>
            <a:r>
              <a:rPr lang="en-US" dirty="0"/>
              <a:t>Some architectural patterns based on firewall placement</a:t>
            </a:r>
          </a:p>
          <a:p>
            <a:pPr lvl="1"/>
            <a:r>
              <a:rPr lang="en-US" dirty="0"/>
              <a:t>Firewalls have rules</a:t>
            </a:r>
          </a:p>
          <a:p>
            <a:r>
              <a:rPr lang="en-US" dirty="0"/>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2</a:t>
            </a:fld>
            <a:endParaRPr lang="en-US"/>
          </a:p>
        </p:txBody>
      </p:sp>
    </p:spTree>
    <p:extLst>
      <p:ext uri="{BB962C8B-B14F-4D97-AF65-F5344CB8AC3E}">
        <p14:creationId xmlns:p14="http://schemas.microsoft.com/office/powerpoint/2010/main" val="202475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Packet-filtering firewalls</a:t>
            </a:r>
          </a:p>
        </p:txBody>
      </p:sp>
      <p:sp>
        <p:nvSpPr>
          <p:cNvPr id="3" name="Content Placeholder 2"/>
          <p:cNvSpPr>
            <a:spLocks noGrp="1"/>
          </p:cNvSpPr>
          <p:nvPr>
            <p:ph idx="1"/>
          </p:nvPr>
        </p:nvSpPr>
        <p:spPr>
          <a:xfrm>
            <a:off x="-1" y="1120461"/>
            <a:ext cx="9736429" cy="5447764"/>
          </a:xfrm>
        </p:spPr>
        <p:txBody>
          <a:bodyPr>
            <a:normAutofit/>
          </a:bodyPr>
          <a:lstStyle/>
          <a:p>
            <a:pPr marL="0" indent="0">
              <a:buNone/>
            </a:pPr>
            <a:r>
              <a:rPr lang="en-US" dirty="0"/>
              <a:t>“First-generation” firewall technology – most basic and primitive</a:t>
            </a:r>
          </a:p>
          <a:p>
            <a:pPr marL="0" indent="0">
              <a:buNone/>
            </a:pPr>
            <a:endParaRPr lang="en-US" dirty="0"/>
          </a:p>
          <a:p>
            <a:pPr marL="0" indent="0">
              <a:buNone/>
            </a:pPr>
            <a:r>
              <a:rPr lang="en-US" dirty="0"/>
              <a:t>Capabilities built into most firewalls and routers</a:t>
            </a:r>
          </a:p>
          <a:p>
            <a:pPr lvl="1"/>
            <a:r>
              <a:rPr lang="en-US" dirty="0"/>
              <a:t>Configured with </a:t>
            </a:r>
            <a:r>
              <a:rPr lang="en-US" u="sng" dirty="0"/>
              <a:t>a</a:t>
            </a:r>
            <a:r>
              <a:rPr lang="en-US" dirty="0"/>
              <a:t>ccess </a:t>
            </a:r>
            <a:r>
              <a:rPr lang="en-US" u="sng" dirty="0"/>
              <a:t>c</a:t>
            </a:r>
            <a:r>
              <a:rPr lang="en-US" dirty="0"/>
              <a:t>ontrol </a:t>
            </a:r>
            <a:r>
              <a:rPr lang="en-US" u="sng" dirty="0"/>
              <a:t>l</a:t>
            </a:r>
            <a:r>
              <a:rPr lang="en-US" dirty="0"/>
              <a:t>ists (ACLs) which dictate the type of traffic permitted into and out of the network</a:t>
            </a:r>
          </a:p>
          <a:p>
            <a:pPr lvl="1"/>
            <a:r>
              <a:rPr lang="en-US" dirty="0"/>
              <a:t>Filters compare protocol header information from network and transport layers with ACLs</a:t>
            </a:r>
          </a:p>
        </p:txBody>
      </p:sp>
      <p:pic>
        <p:nvPicPr>
          <p:cNvPr id="8" name="Picture 7"/>
          <p:cNvPicPr>
            <a:picLocks noChangeAspect="1"/>
          </p:cNvPicPr>
          <p:nvPr/>
        </p:nvPicPr>
        <p:blipFill>
          <a:blip r:embed="rId3"/>
          <a:stretch>
            <a:fillRect/>
          </a:stretch>
        </p:blipFill>
        <p:spPr>
          <a:xfrm>
            <a:off x="9736429" y="0"/>
            <a:ext cx="2253802" cy="4464261"/>
          </a:xfrm>
          <a:prstGeom prst="rect">
            <a:avLst/>
          </a:prstGeom>
        </p:spPr>
      </p:pic>
      <p:sp>
        <p:nvSpPr>
          <p:cNvPr id="12" name="Rounded Rectangle 11"/>
          <p:cNvSpPr/>
          <p:nvPr/>
        </p:nvSpPr>
        <p:spPr>
          <a:xfrm>
            <a:off x="9633396" y="1917846"/>
            <a:ext cx="2253803" cy="1328735"/>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9D1C94A-C13C-4C75-8173-99171C99595D}"/>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F51F8C6D-955E-4EAC-8154-E1BDE49C1C09}"/>
              </a:ext>
            </a:extLst>
          </p:cNvPr>
          <p:cNvSpPr>
            <a:spLocks noGrp="1"/>
          </p:cNvSpPr>
          <p:nvPr>
            <p:ph type="sldNum" sz="quarter" idx="12"/>
          </p:nvPr>
        </p:nvSpPr>
        <p:spPr/>
        <p:txBody>
          <a:bodyPr/>
          <a:lstStyle/>
          <a:p>
            <a:fld id="{DD4F8E87-F7A1-47E8-98CD-D5BBA18FD7C1}" type="slidenum">
              <a:rPr lang="en-US" smtClean="0"/>
              <a:t>20</a:t>
            </a:fld>
            <a:endParaRPr lang="en-US"/>
          </a:p>
        </p:txBody>
      </p:sp>
    </p:spTree>
    <p:extLst>
      <p:ext uri="{BB962C8B-B14F-4D97-AF65-F5344CB8AC3E}">
        <p14:creationId xmlns:p14="http://schemas.microsoft.com/office/powerpoint/2010/main" val="1732836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41738"/>
          </a:xfrm>
        </p:spPr>
        <p:txBody>
          <a:bodyPr/>
          <a:lstStyle/>
          <a:p>
            <a:r>
              <a:rPr lang="en-US" b="1" dirty="0"/>
              <a:t>Packet-filtering Firewalls</a:t>
            </a:r>
          </a:p>
        </p:txBody>
      </p:sp>
      <p:sp>
        <p:nvSpPr>
          <p:cNvPr id="3" name="Content Placeholder 2"/>
          <p:cNvSpPr>
            <a:spLocks noGrp="1"/>
          </p:cNvSpPr>
          <p:nvPr>
            <p:ph idx="1"/>
          </p:nvPr>
        </p:nvSpPr>
        <p:spPr>
          <a:xfrm>
            <a:off x="0" y="699614"/>
            <a:ext cx="12192000" cy="4659470"/>
          </a:xfrm>
        </p:spPr>
        <p:txBody>
          <a:bodyPr/>
          <a:lstStyle/>
          <a:p>
            <a:pPr marL="0" indent="0">
              <a:buNone/>
            </a:pPr>
            <a:r>
              <a:rPr lang="en-US" sz="2000" b="1" dirty="0"/>
              <a:t>Compares ACLS with network protocol header values to determine permit/deny network access based on: </a:t>
            </a:r>
          </a:p>
          <a:p>
            <a:endParaRPr lang="en-US" dirty="0"/>
          </a:p>
        </p:txBody>
      </p:sp>
      <p:sp>
        <p:nvSpPr>
          <p:cNvPr id="8" name="Content Placeholder 2"/>
          <p:cNvSpPr txBox="1">
            <a:spLocks/>
          </p:cNvSpPr>
          <p:nvPr/>
        </p:nvSpPr>
        <p:spPr>
          <a:xfrm>
            <a:off x="0" y="2163650"/>
            <a:ext cx="12192000" cy="2524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endParaRPr lang="en-US" dirty="0"/>
          </a:p>
        </p:txBody>
      </p:sp>
      <p:grpSp>
        <p:nvGrpSpPr>
          <p:cNvPr id="9" name="Group 8"/>
          <p:cNvGrpSpPr/>
          <p:nvPr/>
        </p:nvGrpSpPr>
        <p:grpSpPr>
          <a:xfrm>
            <a:off x="285129" y="2099733"/>
            <a:ext cx="11793151" cy="2187193"/>
            <a:chOff x="347333" y="2209319"/>
            <a:chExt cx="11793151" cy="2187193"/>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47333" y="2222267"/>
              <a:ext cx="6877714" cy="2174245"/>
            </a:xfrm>
            <a:prstGeom prst="rect">
              <a:avLst/>
            </a:prstGeom>
            <a:ln w="25400">
              <a:solidFill>
                <a:schemeClr val="accent1"/>
              </a:solidFill>
            </a:ln>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7302321" y="2209319"/>
              <a:ext cx="4838163" cy="2176306"/>
            </a:xfrm>
            <a:prstGeom prst="rect">
              <a:avLst/>
            </a:prstGeom>
            <a:ln w="22225">
              <a:solidFill>
                <a:schemeClr val="accent1"/>
              </a:solidFill>
            </a:ln>
          </p:spPr>
        </p:pic>
      </p:grpSp>
      <p:sp>
        <p:nvSpPr>
          <p:cNvPr id="12" name="TextBox 11"/>
          <p:cNvSpPr txBox="1"/>
          <p:nvPr/>
        </p:nvSpPr>
        <p:spPr>
          <a:xfrm>
            <a:off x="8341063" y="1730401"/>
            <a:ext cx="3374265" cy="369332"/>
          </a:xfrm>
          <a:prstGeom prst="rect">
            <a:avLst/>
          </a:prstGeom>
          <a:noFill/>
        </p:spPr>
        <p:txBody>
          <a:bodyPr wrap="square" rtlCol="0">
            <a:spAutoFit/>
          </a:bodyPr>
          <a:lstStyle/>
          <a:p>
            <a:r>
              <a:rPr lang="en-US" b="1" i="1" dirty="0"/>
              <a:t>Network Layer 3</a:t>
            </a:r>
          </a:p>
        </p:txBody>
      </p:sp>
      <p:grpSp>
        <p:nvGrpSpPr>
          <p:cNvPr id="13" name="Group 12"/>
          <p:cNvGrpSpPr/>
          <p:nvPr/>
        </p:nvGrpSpPr>
        <p:grpSpPr>
          <a:xfrm>
            <a:off x="2643649" y="4350843"/>
            <a:ext cx="6724439" cy="2507156"/>
            <a:chOff x="2864497" y="4433184"/>
            <a:chExt cx="6503591" cy="2424815"/>
          </a:xfrm>
        </p:grpSpPr>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2864497" y="4731928"/>
              <a:ext cx="2802207" cy="2126071"/>
            </a:xfrm>
            <a:prstGeom prst="rect">
              <a:avLst/>
            </a:prstGeom>
          </p:spPr>
        </p:pic>
        <p:sp>
          <p:nvSpPr>
            <p:cNvPr id="15" name="TextBox 14"/>
            <p:cNvSpPr txBox="1"/>
            <p:nvPr/>
          </p:nvSpPr>
          <p:spPr>
            <a:xfrm>
              <a:off x="3261048" y="4444071"/>
              <a:ext cx="2318197" cy="369332"/>
            </a:xfrm>
            <a:prstGeom prst="rect">
              <a:avLst/>
            </a:prstGeom>
            <a:noFill/>
          </p:spPr>
          <p:txBody>
            <a:bodyPr wrap="square" rtlCol="0">
              <a:spAutoFit/>
            </a:bodyPr>
            <a:lstStyle/>
            <a:p>
              <a:pPr algn="ctr"/>
              <a:r>
                <a:rPr lang="en-US" b="1" dirty="0"/>
                <a:t>TCP format</a:t>
              </a: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Lst>
            </a:blip>
            <a:stretch>
              <a:fillRect/>
            </a:stretch>
          </p:blipFill>
          <p:spPr>
            <a:xfrm>
              <a:off x="5863326" y="4715173"/>
              <a:ext cx="3504762" cy="1180952"/>
            </a:xfrm>
            <a:prstGeom prst="rect">
              <a:avLst/>
            </a:prstGeom>
          </p:spPr>
        </p:pic>
        <p:sp>
          <p:nvSpPr>
            <p:cNvPr id="17" name="TextBox 16"/>
            <p:cNvSpPr txBox="1"/>
            <p:nvPr/>
          </p:nvSpPr>
          <p:spPr>
            <a:xfrm>
              <a:off x="6456608" y="4433184"/>
              <a:ext cx="2318197" cy="369332"/>
            </a:xfrm>
            <a:prstGeom prst="rect">
              <a:avLst/>
            </a:prstGeom>
            <a:noFill/>
          </p:spPr>
          <p:txBody>
            <a:bodyPr wrap="square" rtlCol="0">
              <a:spAutoFit/>
            </a:bodyPr>
            <a:lstStyle/>
            <a:p>
              <a:pPr algn="ctr"/>
              <a:r>
                <a:rPr lang="en-US" b="1" dirty="0"/>
                <a:t>UDP format</a:t>
              </a:r>
            </a:p>
          </p:txBody>
        </p:sp>
      </p:grpSp>
      <p:sp>
        <p:nvSpPr>
          <p:cNvPr id="18" name="TextBox 17"/>
          <p:cNvSpPr txBox="1"/>
          <p:nvPr/>
        </p:nvSpPr>
        <p:spPr>
          <a:xfrm>
            <a:off x="9431163" y="4567161"/>
            <a:ext cx="3374265" cy="369332"/>
          </a:xfrm>
          <a:prstGeom prst="rect">
            <a:avLst/>
          </a:prstGeom>
          <a:noFill/>
        </p:spPr>
        <p:txBody>
          <a:bodyPr wrap="square" rtlCol="0">
            <a:spAutoFit/>
          </a:bodyPr>
          <a:lstStyle/>
          <a:p>
            <a:r>
              <a:rPr lang="en-US" b="1" i="1" dirty="0"/>
              <a:t>Transport Layer 4</a:t>
            </a:r>
          </a:p>
        </p:txBody>
      </p:sp>
      <p:sp>
        <p:nvSpPr>
          <p:cNvPr id="20" name="TextBox 19"/>
          <p:cNvSpPr txBox="1"/>
          <p:nvPr/>
        </p:nvSpPr>
        <p:spPr>
          <a:xfrm>
            <a:off x="5230615" y="1040511"/>
            <a:ext cx="6053697" cy="707886"/>
          </a:xfrm>
          <a:prstGeom prst="rect">
            <a:avLst/>
          </a:prstGeom>
          <a:noFill/>
        </p:spPr>
        <p:txBody>
          <a:bodyPr wrap="square" rtlCol="0">
            <a:spAutoFit/>
          </a:bodyPr>
          <a:lstStyle/>
          <a:p>
            <a:pPr marL="457200" indent="-457200">
              <a:buFont typeface="+mj-lt"/>
              <a:buAutoNum type="arabicPeriod" startAt="3"/>
            </a:pPr>
            <a:r>
              <a:rPr lang="en-US" sz="2000" dirty="0"/>
              <a:t>Protocol types</a:t>
            </a:r>
          </a:p>
          <a:p>
            <a:pPr marL="457200" indent="-457200">
              <a:buFont typeface="+mj-lt"/>
              <a:buAutoNum type="arabicPeriod" startAt="3"/>
            </a:pPr>
            <a:r>
              <a:rPr lang="en-US" sz="2000" dirty="0"/>
              <a:t>Inbound and outbound traffic direction</a:t>
            </a:r>
          </a:p>
        </p:txBody>
      </p:sp>
      <p:sp>
        <p:nvSpPr>
          <p:cNvPr id="21" name="TextBox 20"/>
          <p:cNvSpPr txBox="1"/>
          <p:nvPr/>
        </p:nvSpPr>
        <p:spPr>
          <a:xfrm>
            <a:off x="285129" y="1086776"/>
            <a:ext cx="4660357" cy="707886"/>
          </a:xfrm>
          <a:prstGeom prst="rect">
            <a:avLst/>
          </a:prstGeom>
          <a:noFill/>
        </p:spPr>
        <p:txBody>
          <a:bodyPr wrap="square" rtlCol="0">
            <a:spAutoFit/>
          </a:bodyPr>
          <a:lstStyle/>
          <a:p>
            <a:pPr marL="457200" indent="-457200">
              <a:buFont typeface="+mj-lt"/>
              <a:buAutoNum type="arabicPeriod"/>
            </a:pPr>
            <a:r>
              <a:rPr lang="en-US" sz="2000" dirty="0"/>
              <a:t>Source and destination IP addresses</a:t>
            </a:r>
          </a:p>
          <a:p>
            <a:pPr marL="457200" indent="-457200">
              <a:buFont typeface="+mj-lt"/>
              <a:buAutoNum type="arabicPeriod"/>
            </a:pPr>
            <a:r>
              <a:rPr lang="en-US" sz="2000" dirty="0"/>
              <a:t>Source and destination port numbers</a:t>
            </a:r>
          </a:p>
        </p:txBody>
      </p:sp>
      <p:sp>
        <p:nvSpPr>
          <p:cNvPr id="4" name="Footer Placeholder 3">
            <a:extLst>
              <a:ext uri="{FF2B5EF4-FFF2-40B4-BE49-F238E27FC236}">
                <a16:creationId xmlns:a16="http://schemas.microsoft.com/office/drawing/2014/main" id="{9EC752BE-5BE1-4370-8CB1-B8AFCB511D4B}"/>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81931994-97A3-4CAF-9CA1-387EB16C97FA}"/>
              </a:ext>
            </a:extLst>
          </p:cNvPr>
          <p:cNvSpPr>
            <a:spLocks noGrp="1"/>
          </p:cNvSpPr>
          <p:nvPr>
            <p:ph type="sldNum" sz="quarter" idx="12"/>
          </p:nvPr>
        </p:nvSpPr>
        <p:spPr/>
        <p:txBody>
          <a:bodyPr/>
          <a:lstStyle/>
          <a:p>
            <a:fld id="{DD4F8E87-F7A1-47E8-98CD-D5BBA18FD7C1}" type="slidenum">
              <a:rPr lang="en-US" smtClean="0"/>
              <a:t>21</a:t>
            </a:fld>
            <a:endParaRPr lang="en-US"/>
          </a:p>
        </p:txBody>
      </p:sp>
    </p:spTree>
    <p:extLst>
      <p:ext uri="{BB962C8B-B14F-4D97-AF65-F5344CB8AC3E}">
        <p14:creationId xmlns:p14="http://schemas.microsoft.com/office/powerpoint/2010/main" val="1156438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Example ACL Rules</a:t>
            </a:r>
          </a:p>
        </p:txBody>
      </p:sp>
      <p:sp>
        <p:nvSpPr>
          <p:cNvPr id="3" name="Content Placeholder 2"/>
          <p:cNvSpPr>
            <a:spLocks noGrp="1"/>
          </p:cNvSpPr>
          <p:nvPr>
            <p:ph idx="1"/>
          </p:nvPr>
        </p:nvSpPr>
        <p:spPr>
          <a:xfrm>
            <a:off x="348802" y="1325563"/>
            <a:ext cx="11843197" cy="5242661"/>
          </a:xfrm>
        </p:spPr>
        <p:txBody>
          <a:bodyPr>
            <a:normAutofit/>
          </a:bodyPr>
          <a:lstStyle/>
          <a:p>
            <a:r>
              <a:rPr lang="en-US" sz="2400" dirty="0"/>
              <a:t>Router configuration allowing TCP traffic to travel from system 10.1.1.2 to system 172.16.1.1 to SMTP (Simple Mail Transfer Protocol) port (port 25) :</a:t>
            </a:r>
          </a:p>
          <a:p>
            <a:pPr marL="457200" lvl="1" indent="0">
              <a:buNone/>
            </a:pPr>
            <a:r>
              <a:rPr lang="en-US" sz="2000" b="1" i="1" dirty="0"/>
              <a:t>permit </a:t>
            </a:r>
            <a:r>
              <a:rPr lang="en-US" sz="2000" b="1" i="1" dirty="0" err="1"/>
              <a:t>tcp</a:t>
            </a:r>
            <a:r>
              <a:rPr lang="en-US" sz="2000" b="1" i="1" dirty="0"/>
              <a:t> host 10.1.1.2 host 172.16.1.1 </a:t>
            </a:r>
            <a:r>
              <a:rPr lang="en-US" sz="2000" b="1" i="1" dirty="0" err="1"/>
              <a:t>eq</a:t>
            </a:r>
            <a:r>
              <a:rPr lang="en-US" sz="2000" b="1" i="1" dirty="0"/>
              <a:t> </a:t>
            </a:r>
            <a:r>
              <a:rPr lang="en-US" sz="2000" b="1" i="1" dirty="0" err="1"/>
              <a:t>smtp</a:t>
            </a:r>
            <a:endParaRPr lang="en-US" sz="2000" b="1" i="1" dirty="0"/>
          </a:p>
          <a:p>
            <a:pPr marL="457200" lvl="1" indent="0">
              <a:buNone/>
            </a:pPr>
            <a:endParaRPr lang="en-US" sz="1800" b="1" i="1" dirty="0"/>
          </a:p>
          <a:p>
            <a:r>
              <a:rPr lang="en-US" sz="2400" dirty="0"/>
              <a:t>Allow UDP traffic from 10.1.2 to 172.16.1.1:</a:t>
            </a:r>
          </a:p>
          <a:p>
            <a:pPr marL="457200" lvl="1" indent="0">
              <a:buNone/>
            </a:pPr>
            <a:r>
              <a:rPr lang="en-US" sz="2000" b="1" i="1" dirty="0"/>
              <a:t>permit </a:t>
            </a:r>
            <a:r>
              <a:rPr lang="en-US" sz="2000" b="1" i="1" dirty="0" err="1"/>
              <a:t>udp</a:t>
            </a:r>
            <a:r>
              <a:rPr lang="en-US" sz="2000" b="1" i="1" dirty="0"/>
              <a:t> host 10.1.1.2 host 172.16.1.1</a:t>
            </a:r>
          </a:p>
          <a:p>
            <a:pPr marL="457200" lvl="1" indent="0">
              <a:buNone/>
            </a:pPr>
            <a:endParaRPr lang="en-US" sz="1600" b="1" i="1" dirty="0"/>
          </a:p>
          <a:p>
            <a:r>
              <a:rPr lang="en-US" sz="2400" dirty="0"/>
              <a:t>Block all ICMP (Internet Control Message Protocol) i.e. router error messages and operational information traffic from entering through a certain interface:</a:t>
            </a:r>
          </a:p>
          <a:p>
            <a:pPr marL="457200" lvl="1" indent="0">
              <a:buNone/>
            </a:pPr>
            <a:r>
              <a:rPr lang="en-US" sz="2000" b="1" i="1" dirty="0"/>
              <a:t>deny </a:t>
            </a:r>
            <a:r>
              <a:rPr lang="en-US" sz="2000" b="1" i="1" dirty="0" err="1"/>
              <a:t>icmp</a:t>
            </a:r>
            <a:r>
              <a:rPr lang="en-US" sz="2000" b="1" i="1" dirty="0"/>
              <a:t> any </a:t>
            </a:r>
            <a:r>
              <a:rPr lang="en-US" sz="2000" b="1" i="1" dirty="0" err="1"/>
              <a:t>any</a:t>
            </a:r>
            <a:endParaRPr lang="en-US" sz="2000" b="1" i="1" dirty="0"/>
          </a:p>
          <a:p>
            <a:pPr marL="457200" lvl="1" indent="0">
              <a:buNone/>
            </a:pPr>
            <a:endParaRPr lang="en-US" sz="1800" b="1" i="1" dirty="0"/>
          </a:p>
          <a:p>
            <a:r>
              <a:rPr lang="en-US" sz="2400" dirty="0"/>
              <a:t>Allow standard web traffic ( to a web server listening on port 80) from system 1.1.1.1 to system 5.5.5.5:</a:t>
            </a:r>
          </a:p>
          <a:p>
            <a:pPr marL="457200" lvl="1" indent="0">
              <a:buNone/>
            </a:pPr>
            <a:r>
              <a:rPr lang="en-US" sz="2000" b="1" i="1" dirty="0"/>
              <a:t>permit </a:t>
            </a:r>
            <a:r>
              <a:rPr lang="en-US" sz="2000" b="1" i="1" dirty="0" err="1"/>
              <a:t>tcp</a:t>
            </a:r>
            <a:r>
              <a:rPr lang="en-US" sz="2000" b="1" i="1" dirty="0"/>
              <a:t> host 1.1.1.1 host 5.5.5.5 </a:t>
            </a:r>
            <a:r>
              <a:rPr lang="en-US" sz="2000" b="1" i="1" dirty="0" err="1"/>
              <a:t>eq</a:t>
            </a:r>
            <a:r>
              <a:rPr lang="en-US" sz="2000" b="1" i="1" dirty="0"/>
              <a:t> www</a:t>
            </a:r>
          </a:p>
          <a:p>
            <a:endParaRPr lang="en-US" dirty="0"/>
          </a:p>
        </p:txBody>
      </p:sp>
      <p:sp>
        <p:nvSpPr>
          <p:cNvPr id="4" name="Footer Placeholder 3">
            <a:extLst>
              <a:ext uri="{FF2B5EF4-FFF2-40B4-BE49-F238E27FC236}">
                <a16:creationId xmlns:a16="http://schemas.microsoft.com/office/drawing/2014/main" id="{DBF41D1F-F6C7-4704-9BD9-619F72BF8020}"/>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F549ADA7-B59F-4791-85A5-68261D453213}"/>
              </a:ext>
            </a:extLst>
          </p:cNvPr>
          <p:cNvSpPr>
            <a:spLocks noGrp="1"/>
          </p:cNvSpPr>
          <p:nvPr>
            <p:ph type="sldNum" sz="quarter" idx="12"/>
          </p:nvPr>
        </p:nvSpPr>
        <p:spPr/>
        <p:txBody>
          <a:bodyPr/>
          <a:lstStyle/>
          <a:p>
            <a:fld id="{DD4F8E87-F7A1-47E8-98CD-D5BBA18FD7C1}" type="slidenum">
              <a:rPr lang="en-US" smtClean="0"/>
              <a:t>22</a:t>
            </a:fld>
            <a:endParaRPr lang="en-US"/>
          </a:p>
        </p:txBody>
      </p:sp>
    </p:spTree>
    <p:extLst>
      <p:ext uri="{BB962C8B-B14F-4D97-AF65-F5344CB8AC3E}">
        <p14:creationId xmlns:p14="http://schemas.microsoft.com/office/powerpoint/2010/main" val="139360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120461"/>
          </a:xfrm>
        </p:spPr>
        <p:txBody>
          <a:bodyPr/>
          <a:lstStyle/>
          <a:p>
            <a:r>
              <a:rPr lang="en-US" b="1" dirty="0"/>
              <a:t>Packet-filtering firewalls</a:t>
            </a:r>
          </a:p>
        </p:txBody>
      </p:sp>
      <p:sp>
        <p:nvSpPr>
          <p:cNvPr id="3" name="Content Placeholder 2"/>
          <p:cNvSpPr>
            <a:spLocks noGrp="1"/>
          </p:cNvSpPr>
          <p:nvPr>
            <p:ph idx="1"/>
          </p:nvPr>
        </p:nvSpPr>
        <p:spPr>
          <a:xfrm>
            <a:off x="-1" y="956441"/>
            <a:ext cx="12192001" cy="5779210"/>
          </a:xfrm>
        </p:spPr>
        <p:txBody>
          <a:bodyPr>
            <a:normAutofit fontScale="92500" lnSpcReduction="10000"/>
          </a:bodyPr>
          <a:lstStyle/>
          <a:p>
            <a:pPr marL="0" indent="0">
              <a:buNone/>
            </a:pPr>
            <a:r>
              <a:rPr lang="en-US" dirty="0"/>
              <a:t>Packet filtering firewalls: monitor traffic and provide “stateless inspection” of header attribute values (i.e. delivery information) of individual packets </a:t>
            </a:r>
          </a:p>
          <a:p>
            <a:pPr marL="457200" lvl="1" indent="0">
              <a:buNone/>
            </a:pPr>
            <a:r>
              <a:rPr lang="en-US" sz="2200" dirty="0"/>
              <a:t>…and after the decision to permit or deny access to the network is made the firewall </a:t>
            </a:r>
            <a:r>
              <a:rPr lang="en-US" sz="2200" i="1" dirty="0"/>
              <a:t>forgets</a:t>
            </a:r>
            <a:r>
              <a:rPr lang="en-US" sz="2200" dirty="0"/>
              <a:t> about the packets</a:t>
            </a:r>
          </a:p>
          <a:p>
            <a:pPr marL="0" indent="0">
              <a:buNone/>
            </a:pPr>
            <a:endParaRPr lang="en-US" sz="900" dirty="0"/>
          </a:p>
          <a:p>
            <a:r>
              <a:rPr lang="en-US" b="1" dirty="0"/>
              <a:t>Weakness: </a:t>
            </a:r>
            <a:r>
              <a:rPr lang="en-US" dirty="0"/>
              <a:t>No knowledge of data moving between applications communicating across the network</a:t>
            </a:r>
          </a:p>
          <a:p>
            <a:pPr lvl="1"/>
            <a:r>
              <a:rPr lang="en-US" sz="2200" dirty="0"/>
              <a:t>Cannot protect against packet content, e.g. probes for specific software with vulnerabilities and exploit a buffer overflow for example</a:t>
            </a:r>
          </a:p>
          <a:p>
            <a:pPr lvl="1"/>
            <a:r>
              <a:rPr lang="en-US" sz="2200" dirty="0"/>
              <a:t>Should not be used to protect an organization’s infrastructure and information assets</a:t>
            </a:r>
          </a:p>
          <a:p>
            <a:pPr lvl="1"/>
            <a:endParaRPr lang="en-US" sz="1300" dirty="0"/>
          </a:p>
          <a:p>
            <a:r>
              <a:rPr lang="en-US" b="1" dirty="0"/>
              <a:t>Strengths: </a:t>
            </a:r>
            <a:r>
              <a:rPr lang="en-US" dirty="0"/>
              <a:t>Useful at the edge of a network to quickly and efficiently strip out obvious “junk” traffic</a:t>
            </a:r>
          </a:p>
          <a:p>
            <a:pPr lvl="1"/>
            <a:r>
              <a:rPr lang="en-US" sz="2200" dirty="0"/>
              <a:t>High performance and highly scalable because they do not carry out extensive processing on the packets and are not application dependent</a:t>
            </a:r>
          </a:p>
          <a:p>
            <a:pPr lvl="1"/>
            <a:r>
              <a:rPr lang="en-US" sz="2200" dirty="0"/>
              <a:t>First line of defense to block all network traffic that is obviously malicious or unintended for a specific network</a:t>
            </a:r>
          </a:p>
          <a:p>
            <a:pPr lvl="1"/>
            <a:r>
              <a:rPr lang="en-US" sz="2200" dirty="0"/>
              <a:t>Typically complemented with more sophisticated firewalls able to identify non-obvious security risks</a:t>
            </a:r>
          </a:p>
        </p:txBody>
      </p:sp>
      <p:sp>
        <p:nvSpPr>
          <p:cNvPr id="4" name="Footer Placeholder 3">
            <a:extLst>
              <a:ext uri="{FF2B5EF4-FFF2-40B4-BE49-F238E27FC236}">
                <a16:creationId xmlns:a16="http://schemas.microsoft.com/office/drawing/2014/main" id="{689212F1-729D-4157-890E-3D79D99D8207}"/>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5ED0C35F-CD1B-4C23-BDCD-DF67A70AE256}"/>
              </a:ext>
            </a:extLst>
          </p:cNvPr>
          <p:cNvSpPr>
            <a:spLocks noGrp="1"/>
          </p:cNvSpPr>
          <p:nvPr>
            <p:ph type="sldNum" sz="quarter" idx="12"/>
          </p:nvPr>
        </p:nvSpPr>
        <p:spPr/>
        <p:txBody>
          <a:bodyPr/>
          <a:lstStyle/>
          <a:p>
            <a:fld id="{DD4F8E87-F7A1-47E8-98CD-D5BBA18FD7C1}" type="slidenum">
              <a:rPr lang="en-US" smtClean="0"/>
              <a:t>23</a:t>
            </a:fld>
            <a:endParaRPr lang="en-US"/>
          </a:p>
        </p:txBody>
      </p:sp>
    </p:spTree>
    <p:extLst>
      <p:ext uri="{BB962C8B-B14F-4D97-AF65-F5344CB8AC3E}">
        <p14:creationId xmlns:p14="http://schemas.microsoft.com/office/powerpoint/2010/main" val="11890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69806"/>
            <a:ext cx="6411319" cy="2913615"/>
          </a:xfrm>
        </p:spPr>
        <p:txBody>
          <a:bodyPr>
            <a:normAutofit/>
          </a:bodyPr>
          <a:lstStyle/>
          <a:p>
            <a:pPr marL="0" indent="0">
              <a:buNone/>
            </a:pPr>
            <a:r>
              <a:rPr lang="en-US" sz="2000" dirty="0"/>
              <a:t>When an internal system needs to communicate with a computer outside its trusted network it needs to choose an identify its source port so the receiving system knows how/where to reply</a:t>
            </a:r>
          </a:p>
          <a:p>
            <a:r>
              <a:rPr lang="en-US" sz="2000" dirty="0"/>
              <a:t>Ports up to 1023 are reserved for specific server-side services and are known as “well-known ports”</a:t>
            </a:r>
          </a:p>
          <a:p>
            <a:r>
              <a:rPr lang="en-US" sz="2000" dirty="0"/>
              <a:t>Sending system must choose a randomly identified port higher than 1023 to use to setup a connection with another computer</a:t>
            </a:r>
          </a:p>
        </p:txBody>
      </p:sp>
      <p:pic>
        <p:nvPicPr>
          <p:cNvPr id="6" name="Picture 5"/>
          <p:cNvPicPr>
            <a:picLocks noChangeAspect="1"/>
          </p:cNvPicPr>
          <p:nvPr/>
        </p:nvPicPr>
        <p:blipFill>
          <a:blip r:embed="rId3">
            <a:duotone>
              <a:prstClr val="black"/>
              <a:schemeClr val="accent4">
                <a:tint val="45000"/>
                <a:satMod val="400000"/>
              </a:schemeClr>
            </a:duotone>
          </a:blip>
          <a:stretch>
            <a:fillRect/>
          </a:stretch>
        </p:blipFill>
        <p:spPr>
          <a:xfrm>
            <a:off x="6427173" y="0"/>
            <a:ext cx="5764827" cy="4193418"/>
          </a:xfrm>
          <a:prstGeom prst="rect">
            <a:avLst/>
          </a:prstGeom>
        </p:spPr>
      </p:pic>
      <p:sp>
        <p:nvSpPr>
          <p:cNvPr id="2" name="Title 1"/>
          <p:cNvSpPr>
            <a:spLocks noGrp="1"/>
          </p:cNvSpPr>
          <p:nvPr>
            <p:ph type="title"/>
          </p:nvPr>
        </p:nvSpPr>
        <p:spPr>
          <a:xfrm>
            <a:off x="0" y="30274"/>
            <a:ext cx="10515600" cy="1325563"/>
          </a:xfrm>
        </p:spPr>
        <p:txBody>
          <a:bodyPr/>
          <a:lstStyle/>
          <a:p>
            <a:r>
              <a:rPr lang="en-US" b="1" dirty="0"/>
              <a:t>Dynamic Packet-Filtering Firewalls</a:t>
            </a:r>
          </a:p>
        </p:txBody>
      </p:sp>
      <p:sp>
        <p:nvSpPr>
          <p:cNvPr id="7" name="Rectangle 6"/>
          <p:cNvSpPr/>
          <p:nvPr/>
        </p:nvSpPr>
        <p:spPr>
          <a:xfrm>
            <a:off x="0" y="4255488"/>
            <a:ext cx="12090400" cy="1977464"/>
          </a:xfrm>
          <a:prstGeom prst="rect">
            <a:avLst/>
          </a:prstGeom>
        </p:spPr>
        <p:txBody>
          <a:bodyPr wrap="square">
            <a:spAutoFit/>
          </a:bodyPr>
          <a:lstStyle/>
          <a:p>
            <a:pPr marL="285750" indent="-285750">
              <a:buFont typeface="Arial" panose="020B0604020202020204" pitchFamily="34" charset="0"/>
              <a:buChar char="•"/>
            </a:pPr>
            <a:r>
              <a:rPr lang="en-US" sz="2000" dirty="0"/>
              <a:t>The dynamic packet-filtering firewall creates an ACL that allows the external entity to communicate with the internal system via this high-numbered port</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sz="2000" dirty="0"/>
              <a:t>The ACLs are dynamic in nature – once the connection is finished the ACL is removed</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2000" dirty="0"/>
              <a:t>The dynamic packet-filtering firewall offers the benefit of allowing any type of traffic outbound and permitting only response traffic inbound </a:t>
            </a:r>
          </a:p>
        </p:txBody>
      </p:sp>
      <p:sp>
        <p:nvSpPr>
          <p:cNvPr id="4" name="Footer Placeholder 3">
            <a:extLst>
              <a:ext uri="{FF2B5EF4-FFF2-40B4-BE49-F238E27FC236}">
                <a16:creationId xmlns:a16="http://schemas.microsoft.com/office/drawing/2014/main" id="{62ECB5E5-0B16-44AB-B85F-6393F6DC292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06678BB1-B480-42B5-A9DF-7569837E1399}"/>
              </a:ext>
            </a:extLst>
          </p:cNvPr>
          <p:cNvSpPr>
            <a:spLocks noGrp="1"/>
          </p:cNvSpPr>
          <p:nvPr>
            <p:ph type="sldNum" sz="quarter" idx="12"/>
          </p:nvPr>
        </p:nvSpPr>
        <p:spPr/>
        <p:txBody>
          <a:bodyPr/>
          <a:lstStyle/>
          <a:p>
            <a:fld id="{DD4F8E87-F7A1-47E8-98CD-D5BBA18FD7C1}" type="slidenum">
              <a:rPr lang="en-US" smtClean="0"/>
              <a:t>24</a:t>
            </a:fld>
            <a:endParaRPr lang="en-US"/>
          </a:p>
        </p:txBody>
      </p:sp>
    </p:spTree>
    <p:extLst>
      <p:ext uri="{BB962C8B-B14F-4D97-AF65-F5344CB8AC3E}">
        <p14:creationId xmlns:p14="http://schemas.microsoft.com/office/powerpoint/2010/main" val="186425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043189"/>
          </a:xfrm>
        </p:spPr>
        <p:txBody>
          <a:bodyPr/>
          <a:lstStyle/>
          <a:p>
            <a:r>
              <a:rPr lang="en-US" b="1" dirty="0"/>
              <a:t>Stateful Inspection Firewall</a:t>
            </a:r>
          </a:p>
        </p:txBody>
      </p:sp>
      <p:sp>
        <p:nvSpPr>
          <p:cNvPr id="3" name="Content Placeholder 2"/>
          <p:cNvSpPr>
            <a:spLocks noGrp="1"/>
          </p:cNvSpPr>
          <p:nvPr>
            <p:ph idx="1"/>
          </p:nvPr>
        </p:nvSpPr>
        <p:spPr>
          <a:xfrm>
            <a:off x="220014" y="1043189"/>
            <a:ext cx="11641428" cy="5112912"/>
          </a:xfrm>
        </p:spPr>
        <p:txBody>
          <a:bodyPr/>
          <a:lstStyle/>
          <a:p>
            <a:r>
              <a:rPr lang="en-US" dirty="0"/>
              <a:t>Remembers and keeps track of what computers say to each other</a:t>
            </a:r>
          </a:p>
          <a:p>
            <a:pPr lvl="1"/>
            <a:r>
              <a:rPr lang="en-US" sz="2000" dirty="0"/>
              <a:t>Tracks where packets went until each particular connection between computers is closed</a:t>
            </a:r>
          </a:p>
          <a:p>
            <a:r>
              <a:rPr lang="en-US" dirty="0"/>
              <a:t>Uses a “state table” which it updates to track the contents of packets each computer sent to each other</a:t>
            </a:r>
          </a:p>
          <a:p>
            <a:pPr lvl="1"/>
            <a:r>
              <a:rPr lang="en-US" dirty="0"/>
              <a:t>Makes sure the sequential process of packet message interchange involved in connection-oriented protocols (e.g. TCP – transmission control protocol) are properly synchronized and formatted</a:t>
            </a:r>
          </a:p>
          <a:p>
            <a:pPr lvl="2"/>
            <a:r>
              <a:rPr lang="en-US" sz="2400" i="1" dirty="0"/>
              <a:t>If not an attack is detected and blocked</a:t>
            </a:r>
          </a:p>
        </p:txBody>
      </p:sp>
      <p:sp>
        <p:nvSpPr>
          <p:cNvPr id="4" name="Footer Placeholder 3">
            <a:extLst>
              <a:ext uri="{FF2B5EF4-FFF2-40B4-BE49-F238E27FC236}">
                <a16:creationId xmlns:a16="http://schemas.microsoft.com/office/drawing/2014/main" id="{940F0D11-E00D-4168-8AF5-244AE8F4FDF5}"/>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18278AE9-0844-4C80-BDBD-12E7D2496FC6}"/>
              </a:ext>
            </a:extLst>
          </p:cNvPr>
          <p:cNvSpPr>
            <a:spLocks noGrp="1"/>
          </p:cNvSpPr>
          <p:nvPr>
            <p:ph type="sldNum" sz="quarter" idx="12"/>
          </p:nvPr>
        </p:nvSpPr>
        <p:spPr/>
        <p:txBody>
          <a:bodyPr/>
          <a:lstStyle/>
          <a:p>
            <a:fld id="{DD4F8E87-F7A1-47E8-98CD-D5BBA18FD7C1}" type="slidenum">
              <a:rPr lang="en-US" smtClean="0"/>
              <a:t>25</a:t>
            </a:fld>
            <a:endParaRPr lang="en-US"/>
          </a:p>
        </p:txBody>
      </p:sp>
    </p:spTree>
    <p:extLst>
      <p:ext uri="{BB962C8B-B14F-4D97-AF65-F5344CB8AC3E}">
        <p14:creationId xmlns:p14="http://schemas.microsoft.com/office/powerpoint/2010/main" val="235353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51"/>
            <a:ext cx="4185634" cy="1325563"/>
          </a:xfrm>
        </p:spPr>
        <p:txBody>
          <a:bodyPr>
            <a:normAutofit fontScale="90000"/>
          </a:bodyPr>
          <a:lstStyle/>
          <a:p>
            <a:r>
              <a:rPr lang="en-US" b="1" dirty="0" err="1"/>
              <a:t>Stateful</a:t>
            </a:r>
            <a:r>
              <a:rPr lang="en-US" b="1" dirty="0"/>
              <a:t> Inspection example </a:t>
            </a:r>
          </a:p>
        </p:txBody>
      </p:sp>
      <p:sp>
        <p:nvSpPr>
          <p:cNvPr id="3" name="Content Placeholder 2"/>
          <p:cNvSpPr>
            <a:spLocks noGrp="1"/>
          </p:cNvSpPr>
          <p:nvPr>
            <p:ph idx="1"/>
          </p:nvPr>
        </p:nvSpPr>
        <p:spPr>
          <a:xfrm>
            <a:off x="114551" y="1522052"/>
            <a:ext cx="4675325" cy="4351338"/>
          </a:xfrm>
        </p:spPr>
        <p:txBody>
          <a:bodyPr>
            <a:normAutofit fontScale="92500"/>
          </a:bodyPr>
          <a:lstStyle/>
          <a:p>
            <a:pPr marL="0" indent="0">
              <a:buNone/>
            </a:pPr>
            <a:r>
              <a:rPr lang="en-US" dirty="0"/>
              <a:t>Determine if all TCP Flags set to 1</a:t>
            </a:r>
          </a:p>
          <a:p>
            <a:pPr lvl="1"/>
            <a:r>
              <a:rPr lang="en-US" dirty="0"/>
              <a:t>Attackers send packets with all TCP flags set to 1 with hope that the firewall will not understand or check these values and forward them to the server</a:t>
            </a:r>
          </a:p>
          <a:p>
            <a:pPr lvl="1"/>
            <a:r>
              <a:rPr lang="en-US" dirty="0"/>
              <a:t>Under no circumstances during legitimate TCP connections are all values turned to 1</a:t>
            </a:r>
          </a:p>
          <a:p>
            <a:pPr lvl="1"/>
            <a:r>
              <a:rPr lang="en-US" dirty="0"/>
              <a:t>If detected connection is blocked</a:t>
            </a:r>
          </a:p>
        </p:txBody>
      </p:sp>
      <p:grpSp>
        <p:nvGrpSpPr>
          <p:cNvPr id="18" name="Group 17"/>
          <p:cNvGrpSpPr/>
          <p:nvPr/>
        </p:nvGrpSpPr>
        <p:grpSpPr>
          <a:xfrm>
            <a:off x="4789877" y="239230"/>
            <a:ext cx="7214108" cy="3444155"/>
            <a:chOff x="4789877" y="239230"/>
            <a:chExt cx="7214108" cy="3444155"/>
          </a:xfrm>
        </p:grpSpPr>
        <p:pic>
          <p:nvPicPr>
            <p:cNvPr id="8" name="Picture 7"/>
            <p:cNvPicPr>
              <a:picLocks noChangeAspect="1"/>
            </p:cNvPicPr>
            <p:nvPr/>
          </p:nvPicPr>
          <p:blipFill>
            <a:blip r:embed="rId2"/>
            <a:stretch>
              <a:fillRect/>
            </a:stretch>
          </p:blipFill>
          <p:spPr>
            <a:xfrm>
              <a:off x="4789877" y="239230"/>
              <a:ext cx="7214108" cy="3444155"/>
            </a:xfrm>
            <a:prstGeom prst="rect">
              <a:avLst/>
            </a:prstGeom>
          </p:spPr>
        </p:pic>
        <p:sp>
          <p:nvSpPr>
            <p:cNvPr id="9" name="TextBox 8"/>
            <p:cNvSpPr txBox="1"/>
            <p:nvPr/>
          </p:nvSpPr>
          <p:spPr>
            <a:xfrm>
              <a:off x="6784961" y="2121549"/>
              <a:ext cx="371730" cy="360919"/>
            </a:xfrm>
            <a:prstGeom prst="rect">
              <a:avLst/>
            </a:prstGeom>
            <a:noFill/>
          </p:spPr>
          <p:txBody>
            <a:bodyPr wrap="none" rtlCol="0" anchor="ctr">
              <a:spAutoFit/>
            </a:bodyPr>
            <a:lstStyle/>
            <a:p>
              <a:r>
                <a:rPr lang="en-US" sz="1000" b="1" dirty="0">
                  <a:solidFill>
                    <a:schemeClr val="bg1"/>
                  </a:solidFill>
                </a:rPr>
                <a:t>C</a:t>
              </a:r>
            </a:p>
          </p:txBody>
        </p:sp>
        <p:sp>
          <p:nvSpPr>
            <p:cNvPr id="10" name="TextBox 9"/>
            <p:cNvSpPr txBox="1"/>
            <p:nvPr/>
          </p:nvSpPr>
          <p:spPr>
            <a:xfrm>
              <a:off x="6969486" y="2121549"/>
              <a:ext cx="371730" cy="360919"/>
            </a:xfrm>
            <a:prstGeom prst="rect">
              <a:avLst/>
            </a:prstGeom>
            <a:noFill/>
          </p:spPr>
          <p:txBody>
            <a:bodyPr wrap="none" rtlCol="0" anchor="ctr">
              <a:spAutoFit/>
            </a:bodyPr>
            <a:lstStyle/>
            <a:p>
              <a:r>
                <a:rPr lang="en-US" sz="1000" b="1" dirty="0">
                  <a:solidFill>
                    <a:schemeClr val="bg1"/>
                  </a:solidFill>
                </a:rPr>
                <a:t>E</a:t>
              </a:r>
            </a:p>
          </p:txBody>
        </p:sp>
        <p:sp>
          <p:nvSpPr>
            <p:cNvPr id="11" name="TextBox 10"/>
            <p:cNvSpPr txBox="1"/>
            <p:nvPr/>
          </p:nvSpPr>
          <p:spPr>
            <a:xfrm>
              <a:off x="7113126" y="2121549"/>
              <a:ext cx="392876" cy="360919"/>
            </a:xfrm>
            <a:prstGeom prst="rect">
              <a:avLst/>
            </a:prstGeom>
            <a:noFill/>
          </p:spPr>
          <p:txBody>
            <a:bodyPr wrap="none" rtlCol="0" anchor="ctr">
              <a:spAutoFit/>
            </a:bodyPr>
            <a:lstStyle/>
            <a:p>
              <a:r>
                <a:rPr lang="en-US" sz="1000" b="1" dirty="0">
                  <a:solidFill>
                    <a:schemeClr val="bg1"/>
                  </a:solidFill>
                </a:rPr>
                <a:t>U</a:t>
              </a:r>
            </a:p>
          </p:txBody>
        </p:sp>
        <p:sp>
          <p:nvSpPr>
            <p:cNvPr id="12" name="TextBox 11"/>
            <p:cNvSpPr txBox="1"/>
            <p:nvPr/>
          </p:nvSpPr>
          <p:spPr>
            <a:xfrm>
              <a:off x="7283440" y="2121549"/>
              <a:ext cx="392876" cy="360919"/>
            </a:xfrm>
            <a:prstGeom prst="rect">
              <a:avLst/>
            </a:prstGeom>
            <a:noFill/>
          </p:spPr>
          <p:txBody>
            <a:bodyPr wrap="none" rtlCol="0" anchor="ctr">
              <a:spAutoFit/>
            </a:bodyPr>
            <a:lstStyle/>
            <a:p>
              <a:r>
                <a:rPr lang="en-US" sz="1000" b="1" dirty="0">
                  <a:solidFill>
                    <a:schemeClr val="bg1"/>
                  </a:solidFill>
                </a:rPr>
                <a:t>A</a:t>
              </a:r>
            </a:p>
          </p:txBody>
        </p:sp>
        <p:sp>
          <p:nvSpPr>
            <p:cNvPr id="13" name="TextBox 12"/>
            <p:cNvSpPr txBox="1"/>
            <p:nvPr/>
          </p:nvSpPr>
          <p:spPr>
            <a:xfrm>
              <a:off x="7476227" y="2121549"/>
              <a:ext cx="371730" cy="360919"/>
            </a:xfrm>
            <a:prstGeom prst="rect">
              <a:avLst/>
            </a:prstGeom>
            <a:noFill/>
          </p:spPr>
          <p:txBody>
            <a:bodyPr wrap="none" rtlCol="0" anchor="ctr">
              <a:spAutoFit/>
            </a:bodyPr>
            <a:lstStyle/>
            <a:p>
              <a:r>
                <a:rPr lang="en-US" sz="1000" b="1" dirty="0">
                  <a:solidFill>
                    <a:schemeClr val="bg1"/>
                  </a:solidFill>
                </a:rPr>
                <a:t>P</a:t>
              </a:r>
            </a:p>
          </p:txBody>
        </p:sp>
        <p:sp>
          <p:nvSpPr>
            <p:cNvPr id="14" name="TextBox 13"/>
            <p:cNvSpPr txBox="1"/>
            <p:nvPr/>
          </p:nvSpPr>
          <p:spPr>
            <a:xfrm>
              <a:off x="7625463" y="2121549"/>
              <a:ext cx="376429" cy="360919"/>
            </a:xfrm>
            <a:prstGeom prst="rect">
              <a:avLst/>
            </a:prstGeom>
            <a:noFill/>
          </p:spPr>
          <p:txBody>
            <a:bodyPr wrap="none" rtlCol="0" anchor="ctr">
              <a:spAutoFit/>
            </a:bodyPr>
            <a:lstStyle/>
            <a:p>
              <a:r>
                <a:rPr lang="en-US" sz="1000" b="1" dirty="0">
                  <a:solidFill>
                    <a:schemeClr val="bg1"/>
                  </a:solidFill>
                </a:rPr>
                <a:t>R</a:t>
              </a:r>
            </a:p>
          </p:txBody>
        </p:sp>
        <p:sp>
          <p:nvSpPr>
            <p:cNvPr id="15" name="TextBox 14"/>
            <p:cNvSpPr txBox="1"/>
            <p:nvPr/>
          </p:nvSpPr>
          <p:spPr>
            <a:xfrm>
              <a:off x="7786102" y="2121549"/>
              <a:ext cx="359980" cy="360919"/>
            </a:xfrm>
            <a:prstGeom prst="rect">
              <a:avLst/>
            </a:prstGeom>
            <a:noFill/>
          </p:spPr>
          <p:txBody>
            <a:bodyPr wrap="none" rtlCol="0" anchor="ctr">
              <a:spAutoFit/>
            </a:bodyPr>
            <a:lstStyle/>
            <a:p>
              <a:r>
                <a:rPr lang="en-US" sz="1000" b="1" dirty="0">
                  <a:solidFill>
                    <a:schemeClr val="bg1"/>
                  </a:solidFill>
                </a:rPr>
                <a:t>S</a:t>
              </a:r>
            </a:p>
          </p:txBody>
        </p:sp>
        <p:sp>
          <p:nvSpPr>
            <p:cNvPr id="16" name="TextBox 15"/>
            <p:cNvSpPr txBox="1"/>
            <p:nvPr/>
          </p:nvSpPr>
          <p:spPr>
            <a:xfrm>
              <a:off x="7953778" y="2121549"/>
              <a:ext cx="359980" cy="360919"/>
            </a:xfrm>
            <a:prstGeom prst="rect">
              <a:avLst/>
            </a:prstGeom>
            <a:noFill/>
          </p:spPr>
          <p:txBody>
            <a:bodyPr wrap="none" rtlCol="0" anchor="ctr">
              <a:spAutoFit/>
            </a:bodyPr>
            <a:lstStyle/>
            <a:p>
              <a:r>
                <a:rPr lang="en-US" sz="1000" b="1" dirty="0">
                  <a:solidFill>
                    <a:schemeClr val="bg1"/>
                  </a:solidFill>
                </a:rPr>
                <a:t>F</a:t>
              </a:r>
            </a:p>
          </p:txBody>
        </p:sp>
        <p:sp>
          <p:nvSpPr>
            <p:cNvPr id="5" name="Rounded Rectangle 4"/>
            <p:cNvSpPr/>
            <p:nvPr/>
          </p:nvSpPr>
          <p:spPr>
            <a:xfrm>
              <a:off x="6846072" y="2030924"/>
              <a:ext cx="1342253" cy="542168"/>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3"/>
          <a:stretch>
            <a:fillRect/>
          </a:stretch>
        </p:blipFill>
        <p:spPr>
          <a:xfrm>
            <a:off x="5475413" y="3963416"/>
            <a:ext cx="2000814" cy="2745562"/>
          </a:xfrm>
          <a:prstGeom prst="rect">
            <a:avLst/>
          </a:prstGeom>
          <a:ln>
            <a:solidFill>
              <a:srgbClr val="FF0000"/>
            </a:solidFill>
          </a:ln>
        </p:spPr>
      </p:pic>
      <p:sp>
        <p:nvSpPr>
          <p:cNvPr id="4" name="Footer Placeholder 3">
            <a:extLst>
              <a:ext uri="{FF2B5EF4-FFF2-40B4-BE49-F238E27FC236}">
                <a16:creationId xmlns:a16="http://schemas.microsoft.com/office/drawing/2014/main" id="{9DFE3F5E-98C7-4470-8A05-9FC9E749C3F1}"/>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E8976341-3BF9-4539-8C69-F05B3FF624D4}"/>
              </a:ext>
            </a:extLst>
          </p:cNvPr>
          <p:cNvSpPr>
            <a:spLocks noGrp="1"/>
          </p:cNvSpPr>
          <p:nvPr>
            <p:ph type="sldNum" sz="quarter" idx="12"/>
          </p:nvPr>
        </p:nvSpPr>
        <p:spPr/>
        <p:txBody>
          <a:bodyPr/>
          <a:lstStyle/>
          <a:p>
            <a:fld id="{DD4F8E87-F7A1-47E8-98CD-D5BBA18FD7C1}" type="slidenum">
              <a:rPr lang="en-US" smtClean="0"/>
              <a:t>26</a:t>
            </a:fld>
            <a:endParaRPr lang="en-US"/>
          </a:p>
        </p:txBody>
      </p:sp>
    </p:spTree>
    <p:extLst>
      <p:ext uri="{BB962C8B-B14F-4D97-AF65-F5344CB8AC3E}">
        <p14:creationId xmlns:p14="http://schemas.microsoft.com/office/powerpoint/2010/main" val="291030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358389" cy="1080864"/>
          </a:xfrm>
        </p:spPr>
        <p:txBody>
          <a:bodyPr>
            <a:normAutofit/>
          </a:bodyPr>
          <a:lstStyle/>
          <a:p>
            <a:r>
              <a:rPr lang="en-US" b="1" dirty="0" err="1"/>
              <a:t>Stateful</a:t>
            </a:r>
            <a:r>
              <a:rPr lang="en-US" b="1" dirty="0"/>
              <a:t> Inspection example </a:t>
            </a:r>
          </a:p>
        </p:txBody>
      </p:sp>
      <p:sp>
        <p:nvSpPr>
          <p:cNvPr id="3" name="Content Placeholder 2"/>
          <p:cNvSpPr>
            <a:spLocks noGrp="1"/>
          </p:cNvSpPr>
          <p:nvPr>
            <p:ph idx="1"/>
          </p:nvPr>
        </p:nvSpPr>
        <p:spPr>
          <a:xfrm>
            <a:off x="241532" y="872882"/>
            <a:ext cx="11810206" cy="4351338"/>
          </a:xfrm>
        </p:spPr>
        <p:txBody>
          <a:bodyPr>
            <a:normAutofit/>
          </a:bodyPr>
          <a:lstStyle/>
          <a:p>
            <a:pPr marL="0" indent="0">
              <a:buNone/>
            </a:pPr>
            <a:r>
              <a:rPr lang="en-US" sz="2400" dirty="0" err="1"/>
              <a:t>Stateful</a:t>
            </a:r>
            <a:r>
              <a:rPr lang="en-US" sz="2400" dirty="0"/>
              <a:t> inspection firewall assures that TCP (connection-oriented protocol) proceeds through a series of states:</a:t>
            </a:r>
          </a:p>
          <a:p>
            <a:pPr marL="0" indent="0">
              <a:buNone/>
            </a:pPr>
            <a:endParaRPr lang="en-US" dirty="0"/>
          </a:p>
        </p:txBody>
      </p:sp>
      <p:sp>
        <p:nvSpPr>
          <p:cNvPr id="7" name="TextBox 6"/>
          <p:cNvSpPr txBox="1"/>
          <p:nvPr/>
        </p:nvSpPr>
        <p:spPr>
          <a:xfrm>
            <a:off x="8731876" y="1545465"/>
            <a:ext cx="3460124" cy="4093428"/>
          </a:xfrm>
          <a:prstGeom prst="rect">
            <a:avLst/>
          </a:prstGeom>
          <a:noFill/>
        </p:spPr>
        <p:txBody>
          <a:bodyPr wrap="square" rtlCol="0">
            <a:spAutoFit/>
          </a:bodyPr>
          <a:lstStyle/>
          <a:p>
            <a:r>
              <a:rPr lang="en-US" sz="2000" i="1" dirty="0" err="1"/>
              <a:t>Stateful</a:t>
            </a:r>
            <a:r>
              <a:rPr lang="en-US" sz="2000" i="1" dirty="0"/>
              <a:t> firewall keeps track of each of these states for each packet passing through, along with corresponding acknowledgement and sequence numbers</a:t>
            </a:r>
          </a:p>
          <a:p>
            <a:endParaRPr lang="en-US" sz="2000" i="1" dirty="0"/>
          </a:p>
          <a:p>
            <a:r>
              <a:rPr lang="en-US" sz="2000" i="1" dirty="0"/>
              <a:t>Out of order acknowledgement and/or sequence numbers can imply a </a:t>
            </a:r>
            <a:r>
              <a:rPr lang="en-US" sz="2000" b="1" i="1" dirty="0"/>
              <a:t>replay attack </a:t>
            </a:r>
            <a:r>
              <a:rPr lang="en-US" sz="2000" i="1" dirty="0"/>
              <a:t>is underway and the firewall will protect internal systems from this activity</a:t>
            </a:r>
          </a:p>
        </p:txBody>
      </p:sp>
      <p:pic>
        <p:nvPicPr>
          <p:cNvPr id="5" name="Picture 4"/>
          <p:cNvPicPr>
            <a:picLocks noChangeAspect="1"/>
          </p:cNvPicPr>
          <p:nvPr/>
        </p:nvPicPr>
        <p:blipFill>
          <a:blip r:embed="rId3"/>
          <a:stretch>
            <a:fillRect/>
          </a:stretch>
        </p:blipFill>
        <p:spPr>
          <a:xfrm>
            <a:off x="1919057" y="1653768"/>
            <a:ext cx="6597810" cy="4175955"/>
          </a:xfrm>
          <a:prstGeom prst="rect">
            <a:avLst/>
          </a:prstGeom>
        </p:spPr>
      </p:pic>
      <p:sp>
        <p:nvSpPr>
          <p:cNvPr id="4" name="Footer Placeholder 3">
            <a:extLst>
              <a:ext uri="{FF2B5EF4-FFF2-40B4-BE49-F238E27FC236}">
                <a16:creationId xmlns:a16="http://schemas.microsoft.com/office/drawing/2014/main" id="{827EB97D-B280-4244-A021-0BB7512DE05A}"/>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2D750560-5707-43B6-88BE-35340D466408}"/>
              </a:ext>
            </a:extLst>
          </p:cNvPr>
          <p:cNvSpPr>
            <a:spLocks noGrp="1"/>
          </p:cNvSpPr>
          <p:nvPr>
            <p:ph type="sldNum" sz="quarter" idx="12"/>
          </p:nvPr>
        </p:nvSpPr>
        <p:spPr/>
        <p:txBody>
          <a:bodyPr/>
          <a:lstStyle/>
          <a:p>
            <a:fld id="{DD4F8E87-F7A1-47E8-98CD-D5BBA18FD7C1}" type="slidenum">
              <a:rPr lang="en-US" smtClean="0"/>
              <a:t>27</a:t>
            </a:fld>
            <a:endParaRPr lang="en-US"/>
          </a:p>
        </p:txBody>
      </p:sp>
    </p:spTree>
    <p:extLst>
      <p:ext uri="{BB962C8B-B14F-4D97-AF65-F5344CB8AC3E}">
        <p14:creationId xmlns:p14="http://schemas.microsoft.com/office/powerpoint/2010/main" val="201517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358389" cy="1325563"/>
          </a:xfrm>
        </p:spPr>
        <p:txBody>
          <a:bodyPr>
            <a:normAutofit/>
          </a:bodyPr>
          <a:lstStyle/>
          <a:p>
            <a:r>
              <a:rPr lang="en-US" b="1" dirty="0" err="1"/>
              <a:t>Stateful</a:t>
            </a:r>
            <a:r>
              <a:rPr lang="en-US" b="1" dirty="0"/>
              <a:t> Inspection example </a:t>
            </a:r>
          </a:p>
        </p:txBody>
      </p:sp>
      <p:sp>
        <p:nvSpPr>
          <p:cNvPr id="3" name="Content Placeholder 2"/>
          <p:cNvSpPr>
            <a:spLocks noGrp="1"/>
          </p:cNvSpPr>
          <p:nvPr>
            <p:ph idx="1"/>
          </p:nvPr>
        </p:nvSpPr>
        <p:spPr>
          <a:xfrm>
            <a:off x="-1" y="1080864"/>
            <a:ext cx="12067505" cy="4351338"/>
          </a:xfrm>
        </p:spPr>
        <p:txBody>
          <a:bodyPr>
            <a:normAutofit/>
          </a:bodyPr>
          <a:lstStyle/>
          <a:p>
            <a:pPr marL="0" indent="0">
              <a:buNone/>
            </a:pPr>
            <a:r>
              <a:rPr lang="en-US" dirty="0" err="1"/>
              <a:t>Stateful</a:t>
            </a:r>
            <a:r>
              <a:rPr lang="en-US" dirty="0"/>
              <a:t> inspection firewall assures that TCP (connection-oriented protocol) proceeds through a series of states:</a:t>
            </a:r>
          </a:p>
          <a:p>
            <a:pPr marL="514350" indent="-514350">
              <a:buFont typeface="+mj-lt"/>
              <a:buAutoNum type="arabicPeriod"/>
            </a:pPr>
            <a:r>
              <a:rPr lang="en-US" sz="2000" dirty="0"/>
              <a:t>LISTEN</a:t>
            </a:r>
          </a:p>
          <a:p>
            <a:pPr marL="514350" indent="-514350">
              <a:buFont typeface="+mj-lt"/>
              <a:buAutoNum type="arabicPeriod"/>
            </a:pPr>
            <a:r>
              <a:rPr lang="en-US" sz="2000" dirty="0"/>
              <a:t>SYN-SENT</a:t>
            </a:r>
          </a:p>
          <a:p>
            <a:pPr marL="514350" indent="-514350">
              <a:buFont typeface="+mj-lt"/>
              <a:buAutoNum type="arabicPeriod"/>
            </a:pPr>
            <a:r>
              <a:rPr lang="en-US" sz="2000" dirty="0"/>
              <a:t>SYN-RECEIVED</a:t>
            </a:r>
          </a:p>
          <a:p>
            <a:pPr marL="514350" indent="-514350">
              <a:buFont typeface="+mj-lt"/>
              <a:buAutoNum type="arabicPeriod"/>
            </a:pPr>
            <a:r>
              <a:rPr lang="en-US" sz="2000" dirty="0"/>
              <a:t>ESTABLISHED</a:t>
            </a:r>
          </a:p>
        </p:txBody>
      </p:sp>
      <p:sp>
        <p:nvSpPr>
          <p:cNvPr id="7" name="TextBox 6"/>
          <p:cNvSpPr txBox="1"/>
          <p:nvPr/>
        </p:nvSpPr>
        <p:spPr>
          <a:xfrm>
            <a:off x="2434106" y="1893131"/>
            <a:ext cx="9757893" cy="1631216"/>
          </a:xfrm>
          <a:prstGeom prst="rect">
            <a:avLst/>
          </a:prstGeom>
          <a:noFill/>
        </p:spPr>
        <p:txBody>
          <a:bodyPr wrap="square" rtlCol="0">
            <a:spAutoFit/>
          </a:bodyPr>
          <a:lstStyle/>
          <a:p>
            <a:r>
              <a:rPr lang="en-US" sz="2000" i="1" dirty="0" err="1"/>
              <a:t>Stateful</a:t>
            </a:r>
            <a:r>
              <a:rPr lang="en-US" sz="2000" i="1" dirty="0"/>
              <a:t> firewall keeps track of each of these states for each packet passing through, along with corresponding acknowledgement and sequence numbers</a:t>
            </a:r>
          </a:p>
          <a:p>
            <a:endParaRPr lang="en-US" sz="2000" i="1" dirty="0"/>
          </a:p>
          <a:p>
            <a:r>
              <a:rPr lang="en-US" sz="2000" i="1" dirty="0"/>
              <a:t>If a remote computer sends in a SYN/ACK packet without an internal computer first sending out a SYN packet, this is against protocol rules and the firewall will block the traffic</a:t>
            </a:r>
          </a:p>
        </p:txBody>
      </p:sp>
      <p:pic>
        <p:nvPicPr>
          <p:cNvPr id="4" name="Picture 3"/>
          <p:cNvPicPr>
            <a:picLocks noChangeAspect="1"/>
          </p:cNvPicPr>
          <p:nvPr/>
        </p:nvPicPr>
        <p:blipFill>
          <a:blip r:embed="rId2"/>
          <a:stretch>
            <a:fillRect/>
          </a:stretch>
        </p:blipFill>
        <p:spPr>
          <a:xfrm>
            <a:off x="74430" y="3524347"/>
            <a:ext cx="9151133" cy="3121152"/>
          </a:xfrm>
          <a:prstGeom prst="rect">
            <a:avLst/>
          </a:prstGeom>
        </p:spPr>
      </p:pic>
      <p:sp>
        <p:nvSpPr>
          <p:cNvPr id="5" name="TextBox 4"/>
          <p:cNvSpPr txBox="1"/>
          <p:nvPr/>
        </p:nvSpPr>
        <p:spPr>
          <a:xfrm>
            <a:off x="9440214" y="3657600"/>
            <a:ext cx="2575775" cy="2862322"/>
          </a:xfrm>
          <a:prstGeom prst="rect">
            <a:avLst/>
          </a:prstGeom>
          <a:noFill/>
        </p:spPr>
        <p:txBody>
          <a:bodyPr wrap="square" rtlCol="0">
            <a:spAutoFit/>
          </a:bodyPr>
          <a:lstStyle/>
          <a:p>
            <a:r>
              <a:rPr lang="en-US" sz="2000" b="1" i="1" dirty="0"/>
              <a:t>It knows how the protocols are supposed to work, and if something out of order (incorrect flag values, incorrect sequences, etc.) is detected the traffic is blocked</a:t>
            </a:r>
          </a:p>
        </p:txBody>
      </p:sp>
      <p:sp>
        <p:nvSpPr>
          <p:cNvPr id="6" name="Footer Placeholder 5">
            <a:extLst>
              <a:ext uri="{FF2B5EF4-FFF2-40B4-BE49-F238E27FC236}">
                <a16:creationId xmlns:a16="http://schemas.microsoft.com/office/drawing/2014/main" id="{68EF87D3-5503-4901-A73E-D6529AF12D01}"/>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27C86C22-E7FA-4A0A-87B4-8831820EA1B4}"/>
              </a:ext>
            </a:extLst>
          </p:cNvPr>
          <p:cNvSpPr>
            <a:spLocks noGrp="1"/>
          </p:cNvSpPr>
          <p:nvPr>
            <p:ph type="sldNum" sz="quarter" idx="12"/>
          </p:nvPr>
        </p:nvSpPr>
        <p:spPr/>
        <p:txBody>
          <a:bodyPr/>
          <a:lstStyle/>
          <a:p>
            <a:fld id="{DD4F8E87-F7A1-47E8-98CD-D5BBA18FD7C1}" type="slidenum">
              <a:rPr lang="en-US" smtClean="0"/>
              <a:t>28</a:t>
            </a:fld>
            <a:endParaRPr lang="en-US"/>
          </a:p>
        </p:txBody>
      </p:sp>
    </p:spTree>
    <p:extLst>
      <p:ext uri="{BB962C8B-B14F-4D97-AF65-F5344CB8AC3E}">
        <p14:creationId xmlns:p14="http://schemas.microsoft.com/office/powerpoint/2010/main" val="309298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1083794"/>
          </a:xfrm>
        </p:spPr>
        <p:txBody>
          <a:bodyPr/>
          <a:lstStyle/>
          <a:p>
            <a:r>
              <a:rPr lang="en-US" b="1" dirty="0" err="1"/>
              <a:t>Stateful</a:t>
            </a:r>
            <a:r>
              <a:rPr lang="en-US" b="1" dirty="0"/>
              <a:t> Inspection Firewalls</a:t>
            </a:r>
          </a:p>
        </p:txBody>
      </p:sp>
      <p:sp>
        <p:nvSpPr>
          <p:cNvPr id="3" name="Content Placeholder 2"/>
          <p:cNvSpPr>
            <a:spLocks noGrp="1"/>
          </p:cNvSpPr>
          <p:nvPr>
            <p:ph idx="1"/>
          </p:nvPr>
        </p:nvSpPr>
        <p:spPr>
          <a:xfrm>
            <a:off x="490470" y="912094"/>
            <a:ext cx="11701530" cy="4351338"/>
          </a:xfrm>
        </p:spPr>
        <p:txBody>
          <a:bodyPr/>
          <a:lstStyle/>
          <a:p>
            <a:pPr marL="0" indent="0">
              <a:buNone/>
            </a:pPr>
            <a:r>
              <a:rPr lang="en-US" b="1" dirty="0"/>
              <a:t>Strength: </a:t>
            </a:r>
            <a:r>
              <a:rPr lang="en-US" dirty="0"/>
              <a:t>Maintains a state table that tracks each and every communication session to validate the session</a:t>
            </a:r>
          </a:p>
          <a:p>
            <a:pPr lvl="1"/>
            <a:r>
              <a:rPr lang="en-US" sz="2000" dirty="0"/>
              <a:t>Provides high-degree of security, without introducing a huge performance hit</a:t>
            </a:r>
          </a:p>
          <a:p>
            <a:pPr lvl="1"/>
            <a:r>
              <a:rPr lang="en-US" sz="2000" dirty="0"/>
              <a:t>Is scalable and transparent to users</a:t>
            </a:r>
          </a:p>
          <a:p>
            <a:pPr lvl="1"/>
            <a:r>
              <a:rPr lang="en-US" sz="2000" dirty="0"/>
              <a:t>Tracks both connection-oriented protocols (e.g. TCP) and connectionless protocols (UDP and ICMP)</a:t>
            </a:r>
          </a:p>
          <a:p>
            <a:r>
              <a:rPr lang="en-US" b="1" dirty="0"/>
              <a:t>Weakness: </a:t>
            </a:r>
            <a:r>
              <a:rPr lang="en-US" dirty="0"/>
              <a:t>Susceptible to Denial of Service (DoS) attacks aided at flooding the state table with fake information</a:t>
            </a:r>
          </a:p>
          <a:p>
            <a:pPr lvl="1"/>
            <a:r>
              <a:rPr lang="en-US" i="1" dirty="0"/>
              <a:t>Poorly designed </a:t>
            </a:r>
            <a:r>
              <a:rPr lang="en-US" i="1" dirty="0" err="1"/>
              <a:t>stateful</a:t>
            </a:r>
            <a:r>
              <a:rPr lang="en-US" i="1" dirty="0"/>
              <a:t> firewalls with state-tables filled with bogus information may freeze or reboot</a:t>
            </a:r>
          </a:p>
        </p:txBody>
      </p:sp>
      <p:pic>
        <p:nvPicPr>
          <p:cNvPr id="4" name="Picture 3"/>
          <p:cNvPicPr>
            <a:picLocks noChangeAspect="1"/>
          </p:cNvPicPr>
          <p:nvPr/>
        </p:nvPicPr>
        <p:blipFill>
          <a:blip r:embed="rId2"/>
          <a:stretch>
            <a:fillRect/>
          </a:stretch>
        </p:blipFill>
        <p:spPr>
          <a:xfrm>
            <a:off x="656940" y="4929810"/>
            <a:ext cx="2304890" cy="1718558"/>
          </a:xfrm>
          <a:prstGeom prst="rect">
            <a:avLst/>
          </a:prstGeom>
        </p:spPr>
      </p:pic>
      <p:pic>
        <p:nvPicPr>
          <p:cNvPr id="5" name="Picture 4"/>
          <p:cNvPicPr>
            <a:picLocks noChangeAspect="1"/>
          </p:cNvPicPr>
          <p:nvPr/>
        </p:nvPicPr>
        <p:blipFill>
          <a:blip r:embed="rId3"/>
          <a:stretch>
            <a:fillRect/>
          </a:stretch>
        </p:blipFill>
        <p:spPr>
          <a:xfrm>
            <a:off x="3991477" y="4381169"/>
            <a:ext cx="3756496" cy="2355636"/>
          </a:xfrm>
          <a:prstGeom prst="rect">
            <a:avLst/>
          </a:prstGeom>
        </p:spPr>
      </p:pic>
      <p:sp>
        <p:nvSpPr>
          <p:cNvPr id="6" name="Footer Placeholder 5">
            <a:extLst>
              <a:ext uri="{FF2B5EF4-FFF2-40B4-BE49-F238E27FC236}">
                <a16:creationId xmlns:a16="http://schemas.microsoft.com/office/drawing/2014/main" id="{3A28585A-E224-4DE7-B901-ECFCA8EF3105}"/>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D8A2CCE7-FD88-439E-B705-947462067A05}"/>
              </a:ext>
            </a:extLst>
          </p:cNvPr>
          <p:cNvSpPr>
            <a:spLocks noGrp="1"/>
          </p:cNvSpPr>
          <p:nvPr>
            <p:ph type="sldNum" sz="quarter" idx="12"/>
          </p:nvPr>
        </p:nvSpPr>
        <p:spPr/>
        <p:txBody>
          <a:bodyPr/>
          <a:lstStyle/>
          <a:p>
            <a:fld id="{DD4F8E87-F7A1-47E8-98CD-D5BBA18FD7C1}" type="slidenum">
              <a:rPr lang="en-US" smtClean="0"/>
              <a:t>29</a:t>
            </a:fld>
            <a:endParaRPr lang="en-US"/>
          </a:p>
        </p:txBody>
      </p:sp>
    </p:spTree>
    <p:extLst>
      <p:ext uri="{BB962C8B-B14F-4D97-AF65-F5344CB8AC3E}">
        <p14:creationId xmlns:p14="http://schemas.microsoft.com/office/powerpoint/2010/main" val="33087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794"/>
            <a:ext cx="10515600" cy="1325563"/>
          </a:xfrm>
        </p:spPr>
        <p:txBody>
          <a:bodyPr/>
          <a:lstStyle/>
          <a:p>
            <a:r>
              <a:rPr lang="en-US" dirty="0"/>
              <a:t>What is implied by this model of security?</a:t>
            </a:r>
          </a:p>
        </p:txBody>
      </p:sp>
      <p:pic>
        <p:nvPicPr>
          <p:cNvPr id="4" name="Picture 3"/>
          <p:cNvPicPr>
            <a:picLocks noChangeAspect="1"/>
          </p:cNvPicPr>
          <p:nvPr/>
        </p:nvPicPr>
        <p:blipFill>
          <a:blip r:embed="rId3"/>
          <a:stretch>
            <a:fillRect/>
          </a:stretch>
        </p:blipFill>
        <p:spPr>
          <a:xfrm>
            <a:off x="1650126" y="1703046"/>
            <a:ext cx="8152173" cy="4166132"/>
          </a:xfrm>
          <a:prstGeom prst="rect">
            <a:avLst/>
          </a:prstGeom>
        </p:spPr>
      </p:pic>
      <p:pic>
        <p:nvPicPr>
          <p:cNvPr id="5" name="Picture 4"/>
          <p:cNvPicPr>
            <a:picLocks noChangeAspect="1"/>
          </p:cNvPicPr>
          <p:nvPr/>
        </p:nvPicPr>
        <p:blipFill>
          <a:blip r:embed="rId4"/>
          <a:stretch>
            <a:fillRect/>
          </a:stretch>
        </p:blipFill>
        <p:spPr>
          <a:xfrm>
            <a:off x="1650125" y="1703046"/>
            <a:ext cx="8152173" cy="4598354"/>
          </a:xfrm>
          <a:prstGeom prst="rect">
            <a:avLst/>
          </a:prstGeom>
        </p:spPr>
      </p:pic>
      <p:sp>
        <p:nvSpPr>
          <p:cNvPr id="3" name="Footer Placeholder 2">
            <a:extLst>
              <a:ext uri="{FF2B5EF4-FFF2-40B4-BE49-F238E27FC236}">
                <a16:creationId xmlns:a16="http://schemas.microsoft.com/office/drawing/2014/main" id="{8D540141-C5C3-4EDC-9126-7F4C1F2F85B8}"/>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DB9A6422-C84F-4478-AB51-C9EFBFFDD216}"/>
              </a:ext>
            </a:extLst>
          </p:cNvPr>
          <p:cNvSpPr>
            <a:spLocks noGrp="1"/>
          </p:cNvSpPr>
          <p:nvPr>
            <p:ph type="sldNum" sz="quarter" idx="12"/>
          </p:nvPr>
        </p:nvSpPr>
        <p:spPr/>
        <p:txBody>
          <a:bodyPr/>
          <a:lstStyle/>
          <a:p>
            <a:fld id="{DD4F8E87-F7A1-47E8-98CD-D5BBA18FD7C1}" type="slidenum">
              <a:rPr lang="en-US" smtClean="0"/>
              <a:t>3</a:t>
            </a:fld>
            <a:endParaRPr lang="en-US"/>
          </a:p>
        </p:txBody>
      </p:sp>
    </p:spTree>
    <p:extLst>
      <p:ext uri="{BB962C8B-B14F-4D97-AF65-F5344CB8AC3E}">
        <p14:creationId xmlns:p14="http://schemas.microsoft.com/office/powerpoint/2010/main" val="170150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7057-51BD-B75B-D1DE-0FF52B1B9B74}"/>
              </a:ext>
            </a:extLst>
          </p:cNvPr>
          <p:cNvSpPr>
            <a:spLocks noGrp="1"/>
          </p:cNvSpPr>
          <p:nvPr>
            <p:ph type="title"/>
          </p:nvPr>
        </p:nvSpPr>
        <p:spPr/>
        <p:txBody>
          <a:bodyPr/>
          <a:lstStyle/>
          <a:p>
            <a:r>
              <a:rPr lang="en-US" dirty="0"/>
              <a:t>Proxy Vs Reverse Proxy Vs Load Balancer</a:t>
            </a:r>
          </a:p>
        </p:txBody>
      </p:sp>
      <p:sp>
        <p:nvSpPr>
          <p:cNvPr id="3" name="Content Placeholder 2">
            <a:extLst>
              <a:ext uri="{FF2B5EF4-FFF2-40B4-BE49-F238E27FC236}">
                <a16:creationId xmlns:a16="http://schemas.microsoft.com/office/drawing/2014/main" id="{5DFA8855-9038-C372-F24E-CC1A19B1BB2B}"/>
              </a:ext>
            </a:extLst>
          </p:cNvPr>
          <p:cNvSpPr>
            <a:spLocks noGrp="1"/>
          </p:cNvSpPr>
          <p:nvPr>
            <p:ph idx="1"/>
          </p:nvPr>
        </p:nvSpPr>
        <p:spPr/>
        <p:txBody>
          <a:bodyPr/>
          <a:lstStyle/>
          <a:p>
            <a:r>
              <a:rPr lang="en-US" dirty="0">
                <a:hlinkClick r:id="rId2"/>
              </a:rPr>
              <a:t>(20) Proxy vs reverse proxy vs load balancer (2023) | Explained with real life examples - YouTube</a:t>
            </a:r>
            <a:endParaRPr lang="en-US" dirty="0"/>
          </a:p>
        </p:txBody>
      </p:sp>
      <p:sp>
        <p:nvSpPr>
          <p:cNvPr id="4" name="Footer Placeholder 3">
            <a:extLst>
              <a:ext uri="{FF2B5EF4-FFF2-40B4-BE49-F238E27FC236}">
                <a16:creationId xmlns:a16="http://schemas.microsoft.com/office/drawing/2014/main" id="{B4128C61-4396-93C1-5E35-B67D41332184}"/>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5ADE8EF-2F27-8EEC-546F-70DD19FA1D9A}"/>
              </a:ext>
            </a:extLst>
          </p:cNvPr>
          <p:cNvSpPr>
            <a:spLocks noGrp="1"/>
          </p:cNvSpPr>
          <p:nvPr>
            <p:ph type="sldNum" sz="quarter" idx="12"/>
          </p:nvPr>
        </p:nvSpPr>
        <p:spPr/>
        <p:txBody>
          <a:bodyPr/>
          <a:lstStyle/>
          <a:p>
            <a:fld id="{DD4F8E87-F7A1-47E8-98CD-D5BBA18FD7C1}" type="slidenum">
              <a:rPr lang="en-US" smtClean="0"/>
              <a:t>30</a:t>
            </a:fld>
            <a:endParaRPr lang="en-US"/>
          </a:p>
        </p:txBody>
      </p:sp>
    </p:spTree>
    <p:extLst>
      <p:ext uri="{BB962C8B-B14F-4D97-AF65-F5344CB8AC3E}">
        <p14:creationId xmlns:p14="http://schemas.microsoft.com/office/powerpoint/2010/main" val="172323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Proxy Firewall</a:t>
            </a:r>
          </a:p>
        </p:txBody>
      </p:sp>
      <p:sp>
        <p:nvSpPr>
          <p:cNvPr id="3" name="Content Placeholder 2"/>
          <p:cNvSpPr>
            <a:spLocks noGrp="1"/>
          </p:cNvSpPr>
          <p:nvPr>
            <p:ph idx="1"/>
          </p:nvPr>
        </p:nvSpPr>
        <p:spPr>
          <a:xfrm>
            <a:off x="129861" y="1106622"/>
            <a:ext cx="11680065" cy="4351338"/>
          </a:xfrm>
        </p:spPr>
        <p:txBody>
          <a:bodyPr>
            <a:normAutofit/>
          </a:bodyPr>
          <a:lstStyle/>
          <a:p>
            <a:pPr marL="0" indent="0">
              <a:buNone/>
            </a:pPr>
            <a:r>
              <a:rPr lang="en-US" sz="2400" dirty="0"/>
              <a:t>Is a “middleman” standing between a trusted and untrusted networks, denying end to end connectivity between source and destination computers</a:t>
            </a:r>
          </a:p>
          <a:p>
            <a:pPr marL="457200" lvl="1" indent="0">
              <a:buNone/>
            </a:pPr>
            <a:r>
              <a:rPr lang="en-US" sz="2000" dirty="0"/>
              <a:t>Puts itself between the pair in both directions intercepting and inspecting each message before delivering it to the intended recipient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582898" y="2375125"/>
            <a:ext cx="6602183" cy="4482875"/>
          </a:xfrm>
          <a:prstGeom prst="rect">
            <a:avLst/>
          </a:prstGeom>
        </p:spPr>
      </p:pic>
      <p:sp>
        <p:nvSpPr>
          <p:cNvPr id="5" name="Rectangle 4"/>
          <p:cNvSpPr/>
          <p:nvPr/>
        </p:nvSpPr>
        <p:spPr>
          <a:xfrm>
            <a:off x="223771" y="2523681"/>
            <a:ext cx="5265218" cy="3847207"/>
          </a:xfrm>
          <a:prstGeom prst="rect">
            <a:avLst/>
          </a:prstGeom>
        </p:spPr>
        <p:txBody>
          <a:bodyPr wrap="square">
            <a:spAutoFit/>
          </a:bodyPr>
          <a:lstStyle/>
          <a:p>
            <a:pPr marL="285750" indent="-285750">
              <a:buFont typeface="Arial" panose="020B0604020202020204" pitchFamily="34" charset="0"/>
              <a:buChar char="•"/>
            </a:pPr>
            <a:r>
              <a:rPr lang="en-US" sz="2400" dirty="0"/>
              <a:t>Applies ACL rules, and also…</a:t>
            </a:r>
          </a:p>
          <a:p>
            <a:pPr marL="742950" lvl="1" indent="-285750">
              <a:buFont typeface="Arial" panose="020B0604020202020204" pitchFamily="34" charset="0"/>
              <a:buChar char="•"/>
            </a:pPr>
            <a:r>
              <a:rPr lang="en-US" sz="2000" i="1" dirty="0"/>
              <a:t>Ends the communication session, breaking the communication channel between source and destination, so there is no direct connection between two communicating computers</a:t>
            </a:r>
          </a:p>
          <a:p>
            <a:pPr marL="742950" lvl="1" indent="-285750">
              <a:buFont typeface="Arial" panose="020B0604020202020204" pitchFamily="34" charset="0"/>
              <a:buChar char="•"/>
            </a:pPr>
            <a:endParaRPr lang="en-US" sz="1200" i="1" dirty="0"/>
          </a:p>
          <a:p>
            <a:pPr marL="742950" lvl="1" indent="-285750">
              <a:buFont typeface="Arial" panose="020B0604020202020204" pitchFamily="34" charset="0"/>
              <a:buChar char="•"/>
            </a:pPr>
            <a:r>
              <a:rPr lang="en-US" sz="2200" i="1" dirty="0"/>
              <a:t>Inspects the traffic </a:t>
            </a:r>
          </a:p>
          <a:p>
            <a:pPr marL="742950" lvl="1" indent="-285750">
              <a:buFont typeface="Arial" panose="020B0604020202020204" pitchFamily="34" charset="0"/>
              <a:buChar char="•"/>
            </a:pPr>
            <a:endParaRPr lang="en-US" sz="1200" i="1" dirty="0"/>
          </a:p>
          <a:p>
            <a:pPr marL="742950" lvl="1" indent="-285750">
              <a:buFont typeface="Arial" panose="020B0604020202020204" pitchFamily="34" charset="0"/>
              <a:buChar char="•"/>
            </a:pPr>
            <a:r>
              <a:rPr lang="en-US" sz="2200" i="1" dirty="0"/>
              <a:t>When traffic is “approved” the proxy firewall starts a new session from itself to the receiving system </a:t>
            </a:r>
          </a:p>
        </p:txBody>
      </p:sp>
      <p:sp>
        <p:nvSpPr>
          <p:cNvPr id="6" name="Footer Placeholder 5">
            <a:extLst>
              <a:ext uri="{FF2B5EF4-FFF2-40B4-BE49-F238E27FC236}">
                <a16:creationId xmlns:a16="http://schemas.microsoft.com/office/drawing/2014/main" id="{FA26C076-65DD-4FC2-91A7-E86849D9E19E}"/>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1A4AB52B-079B-4469-AAAA-A2F4BA4D36DC}"/>
              </a:ext>
            </a:extLst>
          </p:cNvPr>
          <p:cNvSpPr>
            <a:spLocks noGrp="1"/>
          </p:cNvSpPr>
          <p:nvPr>
            <p:ph type="sldNum" sz="quarter" idx="12"/>
          </p:nvPr>
        </p:nvSpPr>
        <p:spPr/>
        <p:txBody>
          <a:bodyPr/>
          <a:lstStyle/>
          <a:p>
            <a:fld id="{DD4F8E87-F7A1-47E8-98CD-D5BBA18FD7C1}" type="slidenum">
              <a:rPr lang="en-US" smtClean="0"/>
              <a:t>31</a:t>
            </a:fld>
            <a:endParaRPr lang="en-US"/>
          </a:p>
        </p:txBody>
      </p:sp>
    </p:spTree>
    <p:extLst>
      <p:ext uri="{BB962C8B-B14F-4D97-AF65-F5344CB8AC3E}">
        <p14:creationId xmlns:p14="http://schemas.microsoft.com/office/powerpoint/2010/main" val="18409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Application and Circuit Proxy Firewalls both</a:t>
            </a:r>
          </a:p>
        </p:txBody>
      </p:sp>
      <p:sp>
        <p:nvSpPr>
          <p:cNvPr id="3" name="Content Placeholder 2"/>
          <p:cNvSpPr>
            <a:spLocks noGrp="1"/>
          </p:cNvSpPr>
          <p:nvPr>
            <p:ph idx="1"/>
          </p:nvPr>
        </p:nvSpPr>
        <p:spPr>
          <a:xfrm>
            <a:off x="503350" y="1220318"/>
            <a:ext cx="7709472" cy="4351338"/>
          </a:xfrm>
        </p:spPr>
        <p:txBody>
          <a:bodyPr>
            <a:normAutofit fontScale="92500" lnSpcReduction="10000"/>
          </a:bodyPr>
          <a:lstStyle/>
          <a:p>
            <a:r>
              <a:rPr lang="en-US" dirty="0"/>
              <a:t>Act as a proxy</a:t>
            </a:r>
          </a:p>
          <a:p>
            <a:r>
              <a:rPr lang="en-US" dirty="0"/>
              <a:t>Deny actual end-to-end connectivity between the source and destination computers</a:t>
            </a:r>
          </a:p>
          <a:p>
            <a:r>
              <a:rPr lang="en-US" dirty="0"/>
              <a:t>Clients attempting remote connection connects and communicates to the proxy; the proxy – in turn – establishes a connection to the destination system and makes requests to it on behalf of the client</a:t>
            </a:r>
          </a:p>
          <a:p>
            <a:r>
              <a:rPr lang="en-US" dirty="0"/>
              <a:t>The proxy maintains 2 independent connections for every one network transmission, turning a 2-party session into a 4-party session – providing the middle processes emulating the 2 real systems  </a:t>
            </a:r>
          </a:p>
        </p:txBody>
      </p:sp>
      <p:sp>
        <p:nvSpPr>
          <p:cNvPr id="4" name="Footer Placeholder 3">
            <a:extLst>
              <a:ext uri="{FF2B5EF4-FFF2-40B4-BE49-F238E27FC236}">
                <a16:creationId xmlns:a16="http://schemas.microsoft.com/office/drawing/2014/main" id="{A0C60DAA-07EA-4A5E-8927-76F4F2B1CE6A}"/>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BA445DC-743B-441D-9A1D-B4F8A7624A9F}"/>
              </a:ext>
            </a:extLst>
          </p:cNvPr>
          <p:cNvSpPr>
            <a:spLocks noGrp="1"/>
          </p:cNvSpPr>
          <p:nvPr>
            <p:ph type="sldNum" sz="quarter" idx="12"/>
          </p:nvPr>
        </p:nvSpPr>
        <p:spPr/>
        <p:txBody>
          <a:bodyPr/>
          <a:lstStyle/>
          <a:p>
            <a:fld id="{DD4F8E87-F7A1-47E8-98CD-D5BBA18FD7C1}" type="slidenum">
              <a:rPr lang="en-US" smtClean="0"/>
              <a:t>32</a:t>
            </a:fld>
            <a:endParaRPr lang="en-US"/>
          </a:p>
        </p:txBody>
      </p:sp>
      <p:pic>
        <p:nvPicPr>
          <p:cNvPr id="6" name="Picture 5">
            <a:extLst>
              <a:ext uri="{FF2B5EF4-FFF2-40B4-BE49-F238E27FC236}">
                <a16:creationId xmlns:a16="http://schemas.microsoft.com/office/drawing/2014/main" id="{B77209DE-984E-49E0-A72A-0CC5BB33570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8029626" y="1286344"/>
            <a:ext cx="4025354" cy="2733211"/>
          </a:xfrm>
          <a:prstGeom prst="rect">
            <a:avLst/>
          </a:prstGeom>
        </p:spPr>
      </p:pic>
    </p:spTree>
    <p:extLst>
      <p:ext uri="{BB962C8B-B14F-4D97-AF65-F5344CB8AC3E}">
        <p14:creationId xmlns:p14="http://schemas.microsoft.com/office/powerpoint/2010/main" val="8811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Proxy Firewall </a:t>
            </a:r>
            <a:r>
              <a:rPr lang="en-US" sz="2800" dirty="0"/>
              <a:t>– two types working at different levels in the OSI model</a:t>
            </a:r>
            <a:endParaRPr lang="en-US" dirty="0"/>
          </a:p>
        </p:txBody>
      </p:sp>
      <p:sp>
        <p:nvSpPr>
          <p:cNvPr id="3" name="Content Placeholder 2"/>
          <p:cNvSpPr>
            <a:spLocks noGrp="1"/>
          </p:cNvSpPr>
          <p:nvPr>
            <p:ph idx="1"/>
          </p:nvPr>
        </p:nvSpPr>
        <p:spPr>
          <a:xfrm>
            <a:off x="593502" y="1246984"/>
            <a:ext cx="9342782" cy="2182016"/>
          </a:xfrm>
        </p:spPr>
        <p:txBody>
          <a:bodyPr>
            <a:normAutofit/>
          </a:bodyPr>
          <a:lstStyle/>
          <a:p>
            <a:r>
              <a:rPr lang="en-US" sz="2600" b="1" dirty="0"/>
              <a:t>Application-level proxies </a:t>
            </a:r>
            <a:r>
              <a:rPr lang="en-US" sz="2600" dirty="0"/>
              <a:t>work </a:t>
            </a:r>
            <a:r>
              <a:rPr lang="en-US" sz="2600" u="sng" dirty="0"/>
              <a:t>up through Layer 7</a:t>
            </a:r>
          </a:p>
          <a:p>
            <a:pPr lvl="1"/>
            <a:r>
              <a:rPr lang="en-US" sz="2200" dirty="0"/>
              <a:t>Understand entire contents of packets, making decisions based on API services, protocols and commands (e.g. FTP PUT and GET commands)</a:t>
            </a:r>
          </a:p>
          <a:p>
            <a:pPr lvl="1"/>
            <a:r>
              <a:rPr lang="en-US" sz="2200" dirty="0"/>
              <a:t>A Proxy Firewall will have a series of application-level proxies to detect suspicious data transmission – one proxy per API protocol (i.e. one for FTP, and different ones for SMTP, HTTP, …)     </a:t>
            </a:r>
          </a:p>
          <a:p>
            <a:endParaRPr lang="en-US" dirty="0"/>
          </a:p>
        </p:txBody>
      </p:sp>
      <p:pic>
        <p:nvPicPr>
          <p:cNvPr id="4" name="Picture 3"/>
          <p:cNvPicPr>
            <a:picLocks noChangeAspect="1"/>
          </p:cNvPicPr>
          <p:nvPr/>
        </p:nvPicPr>
        <p:blipFill>
          <a:blip r:embed="rId2"/>
          <a:stretch>
            <a:fillRect/>
          </a:stretch>
        </p:blipFill>
        <p:spPr>
          <a:xfrm>
            <a:off x="9936284" y="1906008"/>
            <a:ext cx="2255716" cy="4462659"/>
          </a:xfrm>
          <a:prstGeom prst="rect">
            <a:avLst/>
          </a:prstGeom>
        </p:spPr>
      </p:pic>
      <p:sp>
        <p:nvSpPr>
          <p:cNvPr id="5" name="Rectangle 4">
            <a:extLst>
              <a:ext uri="{FF2B5EF4-FFF2-40B4-BE49-F238E27FC236}">
                <a16:creationId xmlns:a16="http://schemas.microsoft.com/office/drawing/2014/main" id="{32C09D22-14DD-4BB9-9508-C231DDE7AB57}"/>
              </a:ext>
            </a:extLst>
          </p:cNvPr>
          <p:cNvSpPr/>
          <p:nvPr/>
        </p:nvSpPr>
        <p:spPr>
          <a:xfrm>
            <a:off x="593502" y="3369181"/>
            <a:ext cx="9433636" cy="2616101"/>
          </a:xfrm>
          <a:prstGeom prst="rect">
            <a:avLst/>
          </a:prstGeom>
        </p:spPr>
        <p:txBody>
          <a:bodyPr wrap="square">
            <a:spAutoFit/>
          </a:bodyPr>
          <a:lstStyle/>
          <a:p>
            <a:pPr marL="285750" indent="-285750">
              <a:buFont typeface="Arial" panose="020B0604020202020204" pitchFamily="34" charset="0"/>
              <a:buChar char="•"/>
            </a:pPr>
            <a:r>
              <a:rPr lang="en-US" sz="2400" b="1" dirty="0"/>
              <a:t>Circuit-level gateways (proxies) </a:t>
            </a:r>
            <a:r>
              <a:rPr lang="en-US" sz="2400" dirty="0"/>
              <a:t>work </a:t>
            </a:r>
            <a:r>
              <a:rPr lang="en-US" sz="2400" u="sng" dirty="0"/>
              <a:t>up through the session layer </a:t>
            </a:r>
          </a:p>
          <a:p>
            <a:pPr marL="800100" lvl="1" indent="-342900">
              <a:buFont typeface="Arial" panose="020B0604020202020204" pitchFamily="34" charset="0"/>
              <a:buChar char="•"/>
            </a:pPr>
            <a:r>
              <a:rPr lang="en-US" sz="2000" dirty="0"/>
              <a:t>Monitor TCP handshaking between packets to determine whether a requested session is legitimate</a:t>
            </a:r>
          </a:p>
          <a:p>
            <a:pPr marL="800100" lvl="1" indent="-342900">
              <a:buFont typeface="Arial" panose="020B0604020202020204" pitchFamily="34" charset="0"/>
              <a:buChar char="•"/>
            </a:pPr>
            <a:r>
              <a:rPr lang="en-US" sz="2000" dirty="0"/>
              <a:t>Information passed to a remote computer appears to have originated from the gateway – hiding information about the protected private network </a:t>
            </a:r>
          </a:p>
          <a:p>
            <a:pPr marL="800100" lvl="1" indent="-342900">
              <a:buFont typeface="Arial" panose="020B0604020202020204" pitchFamily="34" charset="0"/>
              <a:buChar char="•"/>
            </a:pPr>
            <a:r>
              <a:rPr lang="en-US" sz="2000" dirty="0"/>
              <a:t>Firewall traffic rules control traffic to/from acknowledged computers only </a:t>
            </a:r>
          </a:p>
          <a:p>
            <a:pPr marL="800100" lvl="1" indent="-342900">
              <a:buFont typeface="Arial" panose="020B0604020202020204" pitchFamily="34" charset="0"/>
              <a:buChar char="•"/>
            </a:pPr>
            <a:r>
              <a:rPr lang="en-US" sz="2000" dirty="0"/>
              <a:t>Relatively inexpensive</a:t>
            </a:r>
          </a:p>
          <a:p>
            <a:pPr marL="800100" lvl="1" indent="-342900">
              <a:buFont typeface="Arial" panose="020B0604020202020204" pitchFamily="34" charset="0"/>
              <a:buChar char="•"/>
            </a:pPr>
            <a:r>
              <a:rPr lang="en-US" sz="2000" dirty="0"/>
              <a:t>Do not filter content of individual packets like application-level proxies do</a:t>
            </a:r>
          </a:p>
        </p:txBody>
      </p:sp>
      <p:sp>
        <p:nvSpPr>
          <p:cNvPr id="6" name="Footer Placeholder 5">
            <a:extLst>
              <a:ext uri="{FF2B5EF4-FFF2-40B4-BE49-F238E27FC236}">
                <a16:creationId xmlns:a16="http://schemas.microsoft.com/office/drawing/2014/main" id="{BE63451A-F42C-494F-A898-66DD8D6244C7}"/>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DE563C7E-074E-472A-BECD-91A04C62E70F}"/>
              </a:ext>
            </a:extLst>
          </p:cNvPr>
          <p:cNvSpPr>
            <a:spLocks noGrp="1"/>
          </p:cNvSpPr>
          <p:nvPr>
            <p:ph type="sldNum" sz="quarter" idx="12"/>
          </p:nvPr>
        </p:nvSpPr>
        <p:spPr/>
        <p:txBody>
          <a:bodyPr/>
          <a:lstStyle/>
          <a:p>
            <a:fld id="{DD4F8E87-F7A1-47E8-98CD-D5BBA18FD7C1}" type="slidenum">
              <a:rPr lang="en-US" smtClean="0"/>
              <a:t>33</a:t>
            </a:fld>
            <a:endParaRPr lang="en-US"/>
          </a:p>
        </p:txBody>
      </p:sp>
    </p:spTree>
    <p:extLst>
      <p:ext uri="{BB962C8B-B14F-4D97-AF65-F5344CB8AC3E}">
        <p14:creationId xmlns:p14="http://schemas.microsoft.com/office/powerpoint/2010/main" val="37141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Circuit-level Proxy Firewalls</a:t>
            </a:r>
          </a:p>
        </p:txBody>
      </p:sp>
      <p:sp>
        <p:nvSpPr>
          <p:cNvPr id="3" name="Content Placeholder 2"/>
          <p:cNvSpPr>
            <a:spLocks noGrp="1"/>
          </p:cNvSpPr>
          <p:nvPr>
            <p:ph idx="1"/>
          </p:nvPr>
        </p:nvSpPr>
        <p:spPr>
          <a:xfrm>
            <a:off x="348804" y="1091529"/>
            <a:ext cx="11494392" cy="4351338"/>
          </a:xfrm>
        </p:spPr>
        <p:txBody>
          <a:bodyPr/>
          <a:lstStyle/>
          <a:p>
            <a:pPr marL="0" indent="0">
              <a:buNone/>
            </a:pPr>
            <a:r>
              <a:rPr lang="en-US" sz="2400" dirty="0"/>
              <a:t>Only examines network addresses and ports – similar to packet filtering firewalls, but provides proxy services insulating the internal identities and addresses of machines from external devices</a:t>
            </a:r>
          </a:p>
          <a:p>
            <a:endParaRPr lang="en-US" dirty="0"/>
          </a:p>
        </p:txBody>
      </p:sp>
      <p:pic>
        <p:nvPicPr>
          <p:cNvPr id="4" name="Picture 3"/>
          <p:cNvPicPr>
            <a:picLocks noChangeAspect="1"/>
          </p:cNvPicPr>
          <p:nvPr/>
        </p:nvPicPr>
        <p:blipFill>
          <a:blip r:embed="rId3">
            <a:duotone>
              <a:prstClr val="black"/>
              <a:schemeClr val="accent2">
                <a:tint val="45000"/>
                <a:satMod val="400000"/>
              </a:schemeClr>
            </a:duotone>
          </a:blip>
          <a:stretch>
            <a:fillRect/>
          </a:stretch>
        </p:blipFill>
        <p:spPr>
          <a:xfrm>
            <a:off x="5171090" y="2726430"/>
            <a:ext cx="7020911" cy="4131570"/>
          </a:xfrm>
          <a:prstGeom prst="rect">
            <a:avLst/>
          </a:prstGeom>
        </p:spPr>
      </p:pic>
      <p:sp>
        <p:nvSpPr>
          <p:cNvPr id="5" name="Rectangle 4"/>
          <p:cNvSpPr/>
          <p:nvPr/>
        </p:nvSpPr>
        <p:spPr>
          <a:xfrm>
            <a:off x="406169" y="2417092"/>
            <a:ext cx="4764921" cy="1938992"/>
          </a:xfrm>
          <a:prstGeom prst="rect">
            <a:avLst/>
          </a:prstGeom>
        </p:spPr>
        <p:txBody>
          <a:bodyPr wrap="square">
            <a:spAutoFit/>
          </a:bodyPr>
          <a:lstStyle/>
          <a:p>
            <a:pPr marL="285750" indent="-285750">
              <a:buFont typeface="Arial" panose="020B0604020202020204" pitchFamily="34" charset="0"/>
              <a:buChar char="•"/>
            </a:pPr>
            <a:r>
              <a:rPr lang="en-US" sz="2400" dirty="0"/>
              <a:t>Does not understand application-level protocols, and cannot provide more granular level control protecting from malicious transactions and content</a:t>
            </a:r>
          </a:p>
        </p:txBody>
      </p:sp>
      <p:sp>
        <p:nvSpPr>
          <p:cNvPr id="6" name="Footer Placeholder 5">
            <a:extLst>
              <a:ext uri="{FF2B5EF4-FFF2-40B4-BE49-F238E27FC236}">
                <a16:creationId xmlns:a16="http://schemas.microsoft.com/office/drawing/2014/main" id="{E2B6F5A8-3319-478F-A6E0-FD2DA61C2E72}"/>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5612F6D7-B204-40B0-98BB-C8F524C2F4FA}"/>
              </a:ext>
            </a:extLst>
          </p:cNvPr>
          <p:cNvSpPr>
            <a:spLocks noGrp="1"/>
          </p:cNvSpPr>
          <p:nvPr>
            <p:ph type="sldNum" sz="quarter" idx="12"/>
          </p:nvPr>
        </p:nvSpPr>
        <p:spPr/>
        <p:txBody>
          <a:bodyPr/>
          <a:lstStyle/>
          <a:p>
            <a:fld id="{DD4F8E87-F7A1-47E8-98CD-D5BBA18FD7C1}" type="slidenum">
              <a:rPr lang="en-US" smtClean="0"/>
              <a:t>34</a:t>
            </a:fld>
            <a:endParaRPr lang="en-US"/>
          </a:p>
        </p:txBody>
      </p:sp>
    </p:spTree>
    <p:extLst>
      <p:ext uri="{BB962C8B-B14F-4D97-AF65-F5344CB8AC3E}">
        <p14:creationId xmlns:p14="http://schemas.microsoft.com/office/powerpoint/2010/main" val="318973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Application-level Proxy Firewalls</a:t>
            </a:r>
          </a:p>
        </p:txBody>
      </p:sp>
      <p:sp>
        <p:nvSpPr>
          <p:cNvPr id="3" name="Content Placeholder 2"/>
          <p:cNvSpPr>
            <a:spLocks noGrp="1"/>
          </p:cNvSpPr>
          <p:nvPr>
            <p:ph idx="1"/>
          </p:nvPr>
        </p:nvSpPr>
        <p:spPr>
          <a:xfrm>
            <a:off x="490470" y="1197735"/>
            <a:ext cx="11037221" cy="5344733"/>
          </a:xfrm>
        </p:spPr>
        <p:txBody>
          <a:bodyPr>
            <a:normAutofit/>
          </a:bodyPr>
          <a:lstStyle/>
          <a:p>
            <a:pPr marL="0" indent="0">
              <a:buNone/>
            </a:pPr>
            <a:r>
              <a:rPr lang="en-US" b="1" dirty="0"/>
              <a:t>Advantages</a:t>
            </a:r>
          </a:p>
          <a:p>
            <a:pPr lvl="1"/>
            <a:r>
              <a:rPr lang="en-US" dirty="0"/>
              <a:t>Have extensive logging capabilities that go hand-in-hand with ability to examine contents of the entire network packet rather than just addresses and ports</a:t>
            </a:r>
          </a:p>
          <a:p>
            <a:pPr lvl="1"/>
            <a:r>
              <a:rPr lang="en-US" dirty="0"/>
              <a:t>Capable of authenticating users directly</a:t>
            </a:r>
          </a:p>
          <a:p>
            <a:pPr lvl="2"/>
            <a:r>
              <a:rPr lang="en-US" dirty="0"/>
              <a:t>Packet-filtering and </a:t>
            </a:r>
            <a:r>
              <a:rPr lang="en-US" dirty="0" err="1"/>
              <a:t>stateful</a:t>
            </a:r>
            <a:r>
              <a:rPr lang="en-US" dirty="0"/>
              <a:t>-inspection firewalls only able to authenticate systems (not users)</a:t>
            </a:r>
          </a:p>
          <a:p>
            <a:pPr lvl="1"/>
            <a:r>
              <a:rPr lang="en-US" dirty="0"/>
              <a:t>Functioning a higher levels in the OSI stack enable them to detect and address spoofing and other sophisticated attacks</a:t>
            </a:r>
          </a:p>
          <a:p>
            <a:pPr marL="0" indent="0">
              <a:buNone/>
            </a:pPr>
            <a:r>
              <a:rPr lang="en-US" b="1" dirty="0"/>
              <a:t>Disadvantages</a:t>
            </a:r>
          </a:p>
          <a:p>
            <a:pPr lvl="1"/>
            <a:r>
              <a:rPr lang="en-US" dirty="0"/>
              <a:t>May not be well suited for real-time or high-bandwidth applications </a:t>
            </a:r>
          </a:p>
          <a:p>
            <a:pPr lvl="1"/>
            <a:r>
              <a:rPr lang="en-US" dirty="0"/>
              <a:t>Create performance issues due to processing needed to inspect and analyze “deep content” of packets</a:t>
            </a:r>
          </a:p>
          <a:p>
            <a:pPr lvl="1"/>
            <a:r>
              <a:rPr lang="en-US" dirty="0"/>
              <a:t>Limited support for newer network applications and protocols</a:t>
            </a:r>
          </a:p>
        </p:txBody>
      </p:sp>
      <p:sp>
        <p:nvSpPr>
          <p:cNvPr id="4" name="Footer Placeholder 3">
            <a:extLst>
              <a:ext uri="{FF2B5EF4-FFF2-40B4-BE49-F238E27FC236}">
                <a16:creationId xmlns:a16="http://schemas.microsoft.com/office/drawing/2014/main" id="{0E1114E8-6D85-4AA3-B768-0DEF5D93AC0D}"/>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88B89518-6F02-4A91-9AFF-C77E88DDD99D}"/>
              </a:ext>
            </a:extLst>
          </p:cNvPr>
          <p:cNvSpPr>
            <a:spLocks noGrp="1"/>
          </p:cNvSpPr>
          <p:nvPr>
            <p:ph type="sldNum" sz="quarter" idx="12"/>
          </p:nvPr>
        </p:nvSpPr>
        <p:spPr/>
        <p:txBody>
          <a:bodyPr/>
          <a:lstStyle/>
          <a:p>
            <a:fld id="{DD4F8E87-F7A1-47E8-98CD-D5BBA18FD7C1}" type="slidenum">
              <a:rPr lang="en-US" smtClean="0"/>
              <a:t>35</a:t>
            </a:fld>
            <a:endParaRPr lang="en-US"/>
          </a:p>
        </p:txBody>
      </p:sp>
    </p:spTree>
    <p:extLst>
      <p:ext uri="{BB962C8B-B14F-4D97-AF65-F5344CB8AC3E}">
        <p14:creationId xmlns:p14="http://schemas.microsoft.com/office/powerpoint/2010/main" val="727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4"/>
            <a:ext cx="10515600" cy="1325563"/>
          </a:xfrm>
        </p:spPr>
        <p:txBody>
          <a:bodyPr/>
          <a:lstStyle/>
          <a:p>
            <a:r>
              <a:rPr lang="en-US" b="1" dirty="0" err="1"/>
              <a:t>Kernal</a:t>
            </a:r>
            <a:r>
              <a:rPr lang="en-US" b="1" dirty="0"/>
              <a:t> Proxy Firewalls</a:t>
            </a:r>
          </a:p>
        </p:txBody>
      </p:sp>
      <p:sp>
        <p:nvSpPr>
          <p:cNvPr id="3" name="Content Placeholder 2"/>
          <p:cNvSpPr>
            <a:spLocks noGrp="1"/>
          </p:cNvSpPr>
          <p:nvPr>
            <p:ph idx="1"/>
          </p:nvPr>
        </p:nvSpPr>
        <p:spPr>
          <a:xfrm>
            <a:off x="564931" y="1204803"/>
            <a:ext cx="11627069" cy="5151547"/>
          </a:xfrm>
        </p:spPr>
        <p:txBody>
          <a:bodyPr>
            <a:normAutofit fontScale="92500" lnSpcReduction="10000"/>
          </a:bodyPr>
          <a:lstStyle/>
          <a:p>
            <a:r>
              <a:rPr lang="en-US" dirty="0"/>
              <a:t>Considered a “fifth generation” firewall</a:t>
            </a:r>
          </a:p>
          <a:p>
            <a:r>
              <a:rPr lang="en-US" dirty="0"/>
              <a:t>Functions as a proxy – conducting network address translation so it function as a “middleman”</a:t>
            </a:r>
          </a:p>
          <a:p>
            <a:r>
              <a:rPr lang="en-US" dirty="0"/>
              <a:t>Creates a dynamic, customized virtual network stacks for each packet that consists of only the protocol proxies needed to examine it</a:t>
            </a:r>
          </a:p>
          <a:p>
            <a:pPr lvl="1"/>
            <a:r>
              <a:rPr lang="en-US" dirty="0"/>
              <a:t>The packet is evaluated at every layer of the stack simultaneously</a:t>
            </a:r>
          </a:p>
          <a:p>
            <a:pPr lvl="2"/>
            <a:r>
              <a:rPr lang="en-US" dirty="0"/>
              <a:t>Data link header</a:t>
            </a:r>
          </a:p>
          <a:p>
            <a:pPr lvl="2"/>
            <a:r>
              <a:rPr lang="en-US" dirty="0"/>
              <a:t>Network header</a:t>
            </a:r>
          </a:p>
          <a:p>
            <a:pPr lvl="2"/>
            <a:r>
              <a:rPr lang="en-US" dirty="0"/>
              <a:t>Transport header</a:t>
            </a:r>
          </a:p>
          <a:p>
            <a:pPr lvl="2"/>
            <a:r>
              <a:rPr lang="en-US" dirty="0"/>
              <a:t>Session layer information</a:t>
            </a:r>
          </a:p>
          <a:p>
            <a:pPr lvl="2"/>
            <a:r>
              <a:rPr lang="en-US" dirty="0"/>
              <a:t>Presentation layer information</a:t>
            </a:r>
          </a:p>
          <a:p>
            <a:pPr lvl="2"/>
            <a:r>
              <a:rPr lang="en-US" dirty="0"/>
              <a:t>Application layer data</a:t>
            </a:r>
          </a:p>
          <a:p>
            <a:pPr lvl="1"/>
            <a:r>
              <a:rPr lang="en-US" dirty="0"/>
              <a:t>If anything is determined unsafe the packet is discarded</a:t>
            </a:r>
          </a:p>
          <a:p>
            <a:r>
              <a:rPr lang="en-US" dirty="0"/>
              <a:t>Much faster than an application-level proxy because it is optimized to function at the lower level kernel level of the operating system</a:t>
            </a:r>
          </a:p>
          <a:p>
            <a:pPr lvl="1"/>
            <a:endParaRPr lang="en-US" dirty="0"/>
          </a:p>
        </p:txBody>
      </p:sp>
      <p:sp>
        <p:nvSpPr>
          <p:cNvPr id="4" name="Footer Placeholder 3">
            <a:extLst>
              <a:ext uri="{FF2B5EF4-FFF2-40B4-BE49-F238E27FC236}">
                <a16:creationId xmlns:a16="http://schemas.microsoft.com/office/drawing/2014/main" id="{4C1298E1-FECB-47D4-9131-AC52BCEE2BD4}"/>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57577397-5BDD-46ED-A1B0-0871D9D20AFC}"/>
              </a:ext>
            </a:extLst>
          </p:cNvPr>
          <p:cNvSpPr>
            <a:spLocks noGrp="1"/>
          </p:cNvSpPr>
          <p:nvPr>
            <p:ph type="sldNum" sz="quarter" idx="12"/>
          </p:nvPr>
        </p:nvSpPr>
        <p:spPr/>
        <p:txBody>
          <a:bodyPr/>
          <a:lstStyle/>
          <a:p>
            <a:fld id="{DD4F8E87-F7A1-47E8-98CD-D5BBA18FD7C1}" type="slidenum">
              <a:rPr lang="en-US" smtClean="0"/>
              <a:t>36</a:t>
            </a:fld>
            <a:endParaRPr lang="en-US"/>
          </a:p>
        </p:txBody>
      </p:sp>
    </p:spTree>
    <p:extLst>
      <p:ext uri="{BB962C8B-B14F-4D97-AF65-F5344CB8AC3E}">
        <p14:creationId xmlns:p14="http://schemas.microsoft.com/office/powerpoint/2010/main" val="3279699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Next-Generation Firewalls (NGFW)</a:t>
            </a:r>
          </a:p>
        </p:txBody>
      </p:sp>
      <p:sp>
        <p:nvSpPr>
          <p:cNvPr id="3" name="Content Placeholder 2"/>
          <p:cNvSpPr>
            <a:spLocks noGrp="1"/>
          </p:cNvSpPr>
          <p:nvPr>
            <p:ph idx="1"/>
          </p:nvPr>
        </p:nvSpPr>
        <p:spPr>
          <a:xfrm>
            <a:off x="449317" y="1343409"/>
            <a:ext cx="11595538" cy="4952288"/>
          </a:xfrm>
        </p:spPr>
        <p:txBody>
          <a:bodyPr>
            <a:normAutofit/>
          </a:bodyPr>
          <a:lstStyle/>
          <a:p>
            <a:r>
              <a:rPr lang="en-US" dirty="0"/>
              <a:t>Combines the best capabilities of the other firewalls</a:t>
            </a:r>
          </a:p>
          <a:p>
            <a:pPr lvl="1"/>
            <a:r>
              <a:rPr lang="en-US" sz="2000" dirty="0"/>
              <a:t>Ensures traffic is well-behaved and in accordance with applicable protocols</a:t>
            </a:r>
          </a:p>
          <a:p>
            <a:pPr lvl="1"/>
            <a:r>
              <a:rPr lang="en-US" sz="2000" dirty="0"/>
              <a:t>Breaks direct connection between internal and external systems (proxy)</a:t>
            </a:r>
          </a:p>
          <a:p>
            <a:pPr lvl="1"/>
            <a:r>
              <a:rPr lang="en-US" sz="2000" dirty="0"/>
              <a:t>Provides dynamic port assignment</a:t>
            </a:r>
          </a:p>
          <a:p>
            <a:r>
              <a:rPr lang="en-US" dirty="0"/>
              <a:t>Also includes a signature-based Intrusion Detection System (IPS) engine</a:t>
            </a:r>
          </a:p>
          <a:p>
            <a:pPr lvl="1"/>
            <a:r>
              <a:rPr lang="en-US" sz="2000" dirty="0"/>
              <a:t>Able to look for specific indicators of attack even in traffic is well behaved</a:t>
            </a:r>
          </a:p>
          <a:p>
            <a:r>
              <a:rPr lang="en-US" dirty="0"/>
              <a:t>Able to use centralized data sources</a:t>
            </a:r>
          </a:p>
          <a:p>
            <a:pPr lvl="1"/>
            <a:r>
              <a:rPr lang="en-US" sz="2000" dirty="0"/>
              <a:t>Able to be updated with new attack signatures from cloud aggregators</a:t>
            </a:r>
          </a:p>
          <a:p>
            <a:pPr lvl="1"/>
            <a:r>
              <a:rPr lang="en-US" sz="2000" dirty="0"/>
              <a:t>For consistent up to date whitelists, blacklists and policies</a:t>
            </a:r>
          </a:p>
          <a:p>
            <a:pPr lvl="1"/>
            <a:r>
              <a:rPr lang="en-US" sz="2000" dirty="0"/>
              <a:t>Can connect to Active Directory to provide URL to IP address translations</a:t>
            </a:r>
          </a:p>
          <a:p>
            <a:r>
              <a:rPr lang="en-US" dirty="0"/>
              <a:t>Tend to be expensive – cost of ownership beyond small and medium sized organizations</a:t>
            </a:r>
          </a:p>
          <a:p>
            <a:pPr lvl="1"/>
            <a:endParaRPr lang="en-US" dirty="0"/>
          </a:p>
          <a:p>
            <a:endParaRPr lang="en-US" dirty="0"/>
          </a:p>
        </p:txBody>
      </p:sp>
      <p:sp>
        <p:nvSpPr>
          <p:cNvPr id="4" name="Footer Placeholder 3">
            <a:extLst>
              <a:ext uri="{FF2B5EF4-FFF2-40B4-BE49-F238E27FC236}">
                <a16:creationId xmlns:a16="http://schemas.microsoft.com/office/drawing/2014/main" id="{7C26ACD0-D02A-4F8D-BB0F-5B85286BC89A}"/>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8739D66-6FAA-48B7-9AD9-FFD3559650A5}"/>
              </a:ext>
            </a:extLst>
          </p:cNvPr>
          <p:cNvSpPr>
            <a:spLocks noGrp="1"/>
          </p:cNvSpPr>
          <p:nvPr>
            <p:ph type="sldNum" sz="quarter" idx="12"/>
          </p:nvPr>
        </p:nvSpPr>
        <p:spPr/>
        <p:txBody>
          <a:bodyPr/>
          <a:lstStyle/>
          <a:p>
            <a:fld id="{DD4F8E87-F7A1-47E8-98CD-D5BBA18FD7C1}" type="slidenum">
              <a:rPr lang="en-US" smtClean="0"/>
              <a:t>37</a:t>
            </a:fld>
            <a:endParaRPr lang="en-US"/>
          </a:p>
        </p:txBody>
      </p:sp>
    </p:spTree>
    <p:extLst>
      <p:ext uri="{BB962C8B-B14F-4D97-AF65-F5344CB8AC3E}">
        <p14:creationId xmlns:p14="http://schemas.microsoft.com/office/powerpoint/2010/main" val="607782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4"/>
            <a:ext cx="10515600" cy="887727"/>
          </a:xfrm>
        </p:spPr>
        <p:txBody>
          <a:bodyPr/>
          <a:lstStyle/>
          <a:p>
            <a:r>
              <a:rPr lang="en-US" b="1" dirty="0"/>
              <a:t>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2158046"/>
              </p:ext>
            </p:extLst>
          </p:nvPr>
        </p:nvGraphicFramePr>
        <p:xfrm>
          <a:off x="634067" y="956310"/>
          <a:ext cx="10515600" cy="5400040"/>
        </p:xfrm>
        <a:graphic>
          <a:graphicData uri="http://schemas.openxmlformats.org/drawingml/2006/table">
            <a:tbl>
              <a:tblPr firstRow="1" bandRow="1">
                <a:tableStyleId>{5C22544A-7EE6-4342-B048-85BDC9FD1C3A}</a:tableStyleId>
              </a:tblPr>
              <a:tblGrid>
                <a:gridCol w="2598683">
                  <a:extLst>
                    <a:ext uri="{9D8B030D-6E8A-4147-A177-3AD203B41FA5}">
                      <a16:colId xmlns:a16="http://schemas.microsoft.com/office/drawing/2014/main" val="2028346469"/>
                    </a:ext>
                  </a:extLst>
                </a:gridCol>
                <a:gridCol w="1933903">
                  <a:extLst>
                    <a:ext uri="{9D8B030D-6E8A-4147-A177-3AD203B41FA5}">
                      <a16:colId xmlns:a16="http://schemas.microsoft.com/office/drawing/2014/main" val="3827275856"/>
                    </a:ext>
                  </a:extLst>
                </a:gridCol>
                <a:gridCol w="5983014">
                  <a:extLst>
                    <a:ext uri="{9D8B030D-6E8A-4147-A177-3AD203B41FA5}">
                      <a16:colId xmlns:a16="http://schemas.microsoft.com/office/drawing/2014/main" val="312673844"/>
                    </a:ext>
                  </a:extLst>
                </a:gridCol>
              </a:tblGrid>
              <a:tr h="370840">
                <a:tc>
                  <a:txBody>
                    <a:bodyPr/>
                    <a:lstStyle/>
                    <a:p>
                      <a:pPr algn="ctr"/>
                      <a:r>
                        <a:rPr lang="en-US" dirty="0"/>
                        <a:t>Firewall type</a:t>
                      </a:r>
                    </a:p>
                  </a:txBody>
                  <a:tcPr/>
                </a:tc>
                <a:tc>
                  <a:txBody>
                    <a:bodyPr/>
                    <a:lstStyle/>
                    <a:p>
                      <a:pPr algn="ctr"/>
                      <a:r>
                        <a:rPr lang="en-US" dirty="0"/>
                        <a:t>OSI Layer</a:t>
                      </a:r>
                    </a:p>
                  </a:txBody>
                  <a:tcPr/>
                </a:tc>
                <a:tc>
                  <a:txBody>
                    <a:bodyPr/>
                    <a:lstStyle/>
                    <a:p>
                      <a:pPr algn="ctr"/>
                      <a:r>
                        <a:rPr lang="en-US" dirty="0"/>
                        <a:t>Characteristics</a:t>
                      </a:r>
                    </a:p>
                  </a:txBody>
                  <a:tcPr/>
                </a:tc>
                <a:extLst>
                  <a:ext uri="{0D108BD9-81ED-4DB2-BD59-A6C34878D82A}">
                    <a16:rowId xmlns:a16="http://schemas.microsoft.com/office/drawing/2014/main" val="1780878952"/>
                  </a:ext>
                </a:extLst>
              </a:tr>
              <a:tr h="370840">
                <a:tc>
                  <a:txBody>
                    <a:bodyPr/>
                    <a:lstStyle/>
                    <a:p>
                      <a:r>
                        <a:rPr lang="en-US" dirty="0"/>
                        <a:t>Packet Filtering</a:t>
                      </a:r>
                    </a:p>
                  </a:txBody>
                  <a:tcPr/>
                </a:tc>
                <a:tc>
                  <a:txBody>
                    <a:bodyPr/>
                    <a:lstStyle/>
                    <a:p>
                      <a:r>
                        <a:rPr lang="en-US" dirty="0"/>
                        <a:t>Network Layer</a:t>
                      </a:r>
                    </a:p>
                  </a:txBody>
                  <a:tcPr/>
                </a:tc>
                <a:tc>
                  <a:txBody>
                    <a:bodyPr/>
                    <a:lstStyle/>
                    <a:p>
                      <a:r>
                        <a:rPr lang="en-US" dirty="0"/>
                        <a:t>Looks at destination and source addresses, ports, and services requested. Routers use ACLs monitor network</a:t>
                      </a:r>
                      <a:r>
                        <a:rPr lang="en-US" baseline="0" dirty="0"/>
                        <a:t> traffic</a:t>
                      </a:r>
                      <a:endParaRPr lang="en-US" dirty="0"/>
                    </a:p>
                  </a:txBody>
                  <a:tcPr/>
                </a:tc>
                <a:extLst>
                  <a:ext uri="{0D108BD9-81ED-4DB2-BD59-A6C34878D82A}">
                    <a16:rowId xmlns:a16="http://schemas.microsoft.com/office/drawing/2014/main" val="344664905"/>
                  </a:ext>
                </a:extLst>
              </a:tr>
              <a:tr h="370840">
                <a:tc>
                  <a:txBody>
                    <a:bodyPr/>
                    <a:lstStyle/>
                    <a:p>
                      <a:r>
                        <a:rPr lang="en-US" dirty="0"/>
                        <a:t>Dynamic</a:t>
                      </a:r>
                      <a:r>
                        <a:rPr lang="en-US" baseline="0" dirty="0"/>
                        <a:t> Packet Filtering</a:t>
                      </a:r>
                      <a:endParaRPr lang="en-US" dirty="0"/>
                    </a:p>
                  </a:txBody>
                  <a:tcPr/>
                </a:tc>
                <a:tc>
                  <a:txBody>
                    <a:bodyPr/>
                    <a:lstStyle/>
                    <a:p>
                      <a:r>
                        <a:rPr lang="en-US" dirty="0"/>
                        <a:t>Network Layer</a:t>
                      </a:r>
                    </a:p>
                  </a:txBody>
                  <a:tcPr/>
                </a:tc>
                <a:tc>
                  <a:txBody>
                    <a:bodyPr/>
                    <a:lstStyle/>
                    <a:p>
                      <a:r>
                        <a:rPr lang="en-US" dirty="0"/>
                        <a:t>Allows any permitted</a:t>
                      </a:r>
                      <a:r>
                        <a:rPr lang="en-US" baseline="0" dirty="0"/>
                        <a:t> type of traffic outbound and only response traffic inbound</a:t>
                      </a:r>
                      <a:endParaRPr lang="en-US" dirty="0"/>
                    </a:p>
                  </a:txBody>
                  <a:tcPr/>
                </a:tc>
                <a:extLst>
                  <a:ext uri="{0D108BD9-81ED-4DB2-BD59-A6C34878D82A}">
                    <a16:rowId xmlns:a16="http://schemas.microsoft.com/office/drawing/2014/main" val="232281138"/>
                  </a:ext>
                </a:extLst>
              </a:tr>
              <a:tr h="370840">
                <a:tc>
                  <a:txBody>
                    <a:bodyPr/>
                    <a:lstStyle/>
                    <a:p>
                      <a:r>
                        <a:rPr lang="en-US" dirty="0" err="1"/>
                        <a:t>Stateful</a:t>
                      </a:r>
                      <a:endParaRPr lang="en-US" dirty="0"/>
                    </a:p>
                  </a:txBody>
                  <a:tcPr/>
                </a:tc>
                <a:tc>
                  <a:txBody>
                    <a:bodyPr/>
                    <a:lstStyle/>
                    <a:p>
                      <a:r>
                        <a:rPr lang="en-US" dirty="0"/>
                        <a:t>Network Layer</a:t>
                      </a:r>
                    </a:p>
                  </a:txBody>
                  <a:tcPr/>
                </a:tc>
                <a:tc>
                  <a:txBody>
                    <a:bodyPr/>
                    <a:lstStyle/>
                    <a:p>
                      <a:r>
                        <a:rPr lang="en-US" dirty="0"/>
                        <a:t>Looks at the state and context of packets.  Keeps track of each conversation using state</a:t>
                      </a:r>
                      <a:r>
                        <a:rPr lang="en-US" baseline="0" dirty="0"/>
                        <a:t> table</a:t>
                      </a:r>
                      <a:endParaRPr lang="en-US" dirty="0"/>
                    </a:p>
                  </a:txBody>
                  <a:tcPr/>
                </a:tc>
                <a:extLst>
                  <a:ext uri="{0D108BD9-81ED-4DB2-BD59-A6C34878D82A}">
                    <a16:rowId xmlns:a16="http://schemas.microsoft.com/office/drawing/2014/main" val="21304438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Circuit-level Proxy</a:t>
                      </a:r>
                    </a:p>
                  </a:txBody>
                  <a:tcPr/>
                </a:tc>
                <a:tc>
                  <a:txBody>
                    <a:bodyPr/>
                    <a:lstStyle/>
                    <a:p>
                      <a:r>
                        <a:rPr lang="en-US" dirty="0"/>
                        <a:t>Session Layer</a:t>
                      </a:r>
                    </a:p>
                  </a:txBody>
                  <a:tcPr/>
                </a:tc>
                <a:tc>
                  <a:txBody>
                    <a:bodyPr/>
                    <a:lstStyle/>
                    <a:p>
                      <a:r>
                        <a:rPr lang="en-US" dirty="0"/>
                        <a:t>Provides proxy services,</a:t>
                      </a:r>
                      <a:r>
                        <a:rPr lang="en-US" baseline="0" dirty="0"/>
                        <a:t> but l</a:t>
                      </a:r>
                      <a:r>
                        <a:rPr lang="en-US" dirty="0"/>
                        <a:t>ooks only at the header packe</a:t>
                      </a:r>
                      <a:r>
                        <a:rPr lang="en-US" baseline="0" dirty="0"/>
                        <a:t>t information (less detailed level of control that application-level proxy)</a:t>
                      </a:r>
                      <a:endParaRPr lang="en-US" dirty="0"/>
                    </a:p>
                  </a:txBody>
                  <a:tcPr/>
                </a:tc>
                <a:extLst>
                  <a:ext uri="{0D108BD9-81ED-4DB2-BD59-A6C34878D82A}">
                    <a16:rowId xmlns:a16="http://schemas.microsoft.com/office/drawing/2014/main" val="21236611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Application-level Proxy</a:t>
                      </a:r>
                    </a:p>
                  </a:txBody>
                  <a:tcPr/>
                </a:tc>
                <a:tc>
                  <a:txBody>
                    <a:bodyPr/>
                    <a:lstStyle/>
                    <a:p>
                      <a:r>
                        <a:rPr lang="en-US" dirty="0"/>
                        <a:t>Application</a:t>
                      </a:r>
                      <a:r>
                        <a:rPr lang="en-US" baseline="0" dirty="0"/>
                        <a:t> Layer</a:t>
                      </a:r>
                      <a:endParaRPr lang="en-US" dirty="0"/>
                    </a:p>
                  </a:txBody>
                  <a:tcPr/>
                </a:tc>
                <a:tc>
                  <a:txBody>
                    <a:bodyPr/>
                    <a:lstStyle/>
                    <a:p>
                      <a:r>
                        <a:rPr lang="en-US" dirty="0"/>
                        <a:t>Looks deep into packets and makes granular access control decisions, It requires one proxy per protocol</a:t>
                      </a:r>
                    </a:p>
                  </a:txBody>
                  <a:tcPr/>
                </a:tc>
                <a:extLst>
                  <a:ext uri="{0D108BD9-81ED-4DB2-BD59-A6C34878D82A}">
                    <a16:rowId xmlns:a16="http://schemas.microsoft.com/office/drawing/2014/main" val="3970619361"/>
                  </a:ext>
                </a:extLst>
              </a:tr>
              <a:tr h="370840">
                <a:tc>
                  <a:txBody>
                    <a:bodyPr/>
                    <a:lstStyle/>
                    <a:p>
                      <a:r>
                        <a:rPr lang="en-US" baseline="0" dirty="0" err="1"/>
                        <a:t>Kernal</a:t>
                      </a:r>
                      <a:r>
                        <a:rPr lang="en-US" baseline="0" dirty="0"/>
                        <a:t> Proxy</a:t>
                      </a:r>
                      <a:endParaRPr lang="en-US" dirty="0"/>
                    </a:p>
                  </a:txBody>
                  <a:tcPr/>
                </a:tc>
                <a:tc>
                  <a:txBody>
                    <a:bodyPr/>
                    <a:lstStyle/>
                    <a:p>
                      <a:r>
                        <a:rPr lang="en-US" dirty="0"/>
                        <a:t>Application Layer</a:t>
                      </a:r>
                    </a:p>
                  </a:txBody>
                  <a:tcPr/>
                </a:tc>
                <a:tc>
                  <a:txBody>
                    <a:bodyPr/>
                    <a:lstStyle/>
                    <a:p>
                      <a:r>
                        <a:rPr lang="en-US" dirty="0"/>
                        <a:t>Faster than application-level proxy because processing performed in</a:t>
                      </a:r>
                      <a:r>
                        <a:rPr lang="en-US" baseline="0" dirty="0"/>
                        <a:t> operating system kernel. One network stack created for each packet </a:t>
                      </a:r>
                      <a:endParaRPr lang="en-US" dirty="0"/>
                    </a:p>
                  </a:txBody>
                  <a:tcPr/>
                </a:tc>
                <a:extLst>
                  <a:ext uri="{0D108BD9-81ED-4DB2-BD59-A6C34878D82A}">
                    <a16:rowId xmlns:a16="http://schemas.microsoft.com/office/drawing/2014/main" val="2116008021"/>
                  </a:ext>
                </a:extLst>
              </a:tr>
              <a:tr h="370840">
                <a:tc>
                  <a:txBody>
                    <a:bodyPr/>
                    <a:lstStyle/>
                    <a:p>
                      <a:r>
                        <a:rPr lang="en-US" dirty="0"/>
                        <a:t>Next-generation</a:t>
                      </a:r>
                    </a:p>
                  </a:txBody>
                  <a:tcPr/>
                </a:tc>
                <a:tc>
                  <a:txBody>
                    <a:bodyPr/>
                    <a:lstStyle/>
                    <a:p>
                      <a:r>
                        <a:rPr lang="en-US" dirty="0"/>
                        <a:t>Multiple Layers</a:t>
                      </a:r>
                    </a:p>
                  </a:txBody>
                  <a:tcPr/>
                </a:tc>
                <a:tc>
                  <a:txBody>
                    <a:bodyPr/>
                    <a:lstStyle/>
                    <a:p>
                      <a:r>
                        <a:rPr lang="en-US" dirty="0"/>
                        <a:t>Very fast and supports high bandwidth.  Built-in IPS, able to</a:t>
                      </a:r>
                      <a:r>
                        <a:rPr lang="en-US" baseline="0" dirty="0"/>
                        <a:t> connect to external services like Active Directory</a:t>
                      </a:r>
                      <a:endParaRPr lang="en-US" dirty="0"/>
                    </a:p>
                  </a:txBody>
                  <a:tcPr/>
                </a:tc>
                <a:extLst>
                  <a:ext uri="{0D108BD9-81ED-4DB2-BD59-A6C34878D82A}">
                    <a16:rowId xmlns:a16="http://schemas.microsoft.com/office/drawing/2014/main" val="364261792"/>
                  </a:ext>
                </a:extLst>
              </a:tr>
            </a:tbl>
          </a:graphicData>
        </a:graphic>
      </p:graphicFrame>
      <p:sp>
        <p:nvSpPr>
          <p:cNvPr id="3" name="Footer Placeholder 2">
            <a:extLst>
              <a:ext uri="{FF2B5EF4-FFF2-40B4-BE49-F238E27FC236}">
                <a16:creationId xmlns:a16="http://schemas.microsoft.com/office/drawing/2014/main" id="{A2E196A2-7892-4C23-859C-93E3700BD03C}"/>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04F474-2350-40AE-B999-0D286D5DFBAC}"/>
              </a:ext>
            </a:extLst>
          </p:cNvPr>
          <p:cNvSpPr>
            <a:spLocks noGrp="1"/>
          </p:cNvSpPr>
          <p:nvPr>
            <p:ph type="sldNum" sz="quarter" idx="12"/>
          </p:nvPr>
        </p:nvSpPr>
        <p:spPr/>
        <p:txBody>
          <a:bodyPr/>
          <a:lstStyle/>
          <a:p>
            <a:fld id="{DD4F8E87-F7A1-47E8-98CD-D5BBA18FD7C1}" type="slidenum">
              <a:rPr lang="en-US" smtClean="0"/>
              <a:t>38</a:t>
            </a:fld>
            <a:endParaRPr lang="en-US"/>
          </a:p>
        </p:txBody>
      </p:sp>
    </p:spTree>
    <p:extLst>
      <p:ext uri="{BB962C8B-B14F-4D97-AF65-F5344CB8AC3E}">
        <p14:creationId xmlns:p14="http://schemas.microsoft.com/office/powerpoint/2010/main" val="2033186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1385" cy="1325563"/>
          </a:xfrm>
        </p:spPr>
        <p:txBody>
          <a:bodyPr/>
          <a:lstStyle/>
          <a:p>
            <a:r>
              <a:rPr lang="en-US" b="1" dirty="0"/>
              <a:t>Some Firewall Architecture Patterns based on firewall placement</a:t>
            </a:r>
          </a:p>
        </p:txBody>
      </p:sp>
      <p:sp>
        <p:nvSpPr>
          <p:cNvPr id="3" name="Content Placeholder 2"/>
          <p:cNvSpPr>
            <a:spLocks noGrp="1"/>
          </p:cNvSpPr>
          <p:nvPr>
            <p:ph idx="1"/>
          </p:nvPr>
        </p:nvSpPr>
        <p:spPr>
          <a:xfrm>
            <a:off x="827689" y="1457763"/>
            <a:ext cx="10515600" cy="4351338"/>
          </a:xfrm>
        </p:spPr>
        <p:txBody>
          <a:bodyPr>
            <a:normAutofit/>
          </a:bodyPr>
          <a:lstStyle/>
          <a:p>
            <a:pPr marL="514350" indent="-514350">
              <a:buFont typeface="+mj-lt"/>
              <a:buAutoNum type="arabicPeriod"/>
            </a:pPr>
            <a:r>
              <a:rPr lang="en-US" sz="4000" dirty="0"/>
              <a:t>Bastion host</a:t>
            </a:r>
          </a:p>
          <a:p>
            <a:pPr marL="514350" indent="-514350">
              <a:buFont typeface="+mj-lt"/>
              <a:buAutoNum type="arabicPeriod"/>
            </a:pPr>
            <a:r>
              <a:rPr lang="en-US" sz="4000" dirty="0"/>
              <a:t>Dual-homed Firewall</a:t>
            </a:r>
          </a:p>
          <a:p>
            <a:pPr marL="514350" indent="-514350">
              <a:buFont typeface="+mj-lt"/>
              <a:buAutoNum type="arabicPeriod"/>
            </a:pPr>
            <a:r>
              <a:rPr lang="en-US" sz="4000" dirty="0"/>
              <a:t>Screened host</a:t>
            </a:r>
          </a:p>
          <a:p>
            <a:pPr marL="514350" indent="-514350">
              <a:buFont typeface="+mj-lt"/>
              <a:buAutoNum type="arabicPeriod"/>
            </a:pPr>
            <a:r>
              <a:rPr lang="en-US" sz="4000" dirty="0"/>
              <a:t>Screened Subnet</a:t>
            </a:r>
          </a:p>
        </p:txBody>
      </p:sp>
      <p:sp>
        <p:nvSpPr>
          <p:cNvPr id="4" name="Footer Placeholder 3">
            <a:extLst>
              <a:ext uri="{FF2B5EF4-FFF2-40B4-BE49-F238E27FC236}">
                <a16:creationId xmlns:a16="http://schemas.microsoft.com/office/drawing/2014/main" id="{9220CBAF-4E60-4560-8AEB-E8E17F983B9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2EC52DFB-786B-48C2-AB95-AF2A720152DF}"/>
              </a:ext>
            </a:extLst>
          </p:cNvPr>
          <p:cNvSpPr>
            <a:spLocks noGrp="1"/>
          </p:cNvSpPr>
          <p:nvPr>
            <p:ph type="sldNum" sz="quarter" idx="12"/>
          </p:nvPr>
        </p:nvSpPr>
        <p:spPr/>
        <p:txBody>
          <a:bodyPr/>
          <a:lstStyle/>
          <a:p>
            <a:fld id="{DD4F8E87-F7A1-47E8-98CD-D5BBA18FD7C1}" type="slidenum">
              <a:rPr lang="en-US" smtClean="0"/>
              <a:t>39</a:t>
            </a:fld>
            <a:endParaRPr lang="en-US"/>
          </a:p>
        </p:txBody>
      </p:sp>
    </p:spTree>
    <p:extLst>
      <p:ext uri="{BB962C8B-B14F-4D97-AF65-F5344CB8AC3E}">
        <p14:creationId xmlns:p14="http://schemas.microsoft.com/office/powerpoint/2010/main" val="82427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1121658"/>
          </a:xfrm>
        </p:spPr>
        <p:txBody>
          <a:bodyPr>
            <a:normAutofit/>
          </a:bodyPr>
          <a:lstStyle/>
          <a:p>
            <a:r>
              <a:rPr lang="en-US" dirty="0"/>
              <a:t>What is implied with this architectural model?</a:t>
            </a:r>
          </a:p>
        </p:txBody>
      </p:sp>
      <p:pic>
        <p:nvPicPr>
          <p:cNvPr id="4" name="Picture 3"/>
          <p:cNvPicPr>
            <a:picLocks noChangeAspect="1"/>
          </p:cNvPicPr>
          <p:nvPr/>
        </p:nvPicPr>
        <p:blipFill>
          <a:blip r:embed="rId3"/>
          <a:stretch>
            <a:fillRect/>
          </a:stretch>
        </p:blipFill>
        <p:spPr>
          <a:xfrm>
            <a:off x="2572495" y="1121658"/>
            <a:ext cx="6084818" cy="4916673"/>
          </a:xfrm>
          <a:prstGeom prst="rect">
            <a:avLst/>
          </a:prstGeom>
        </p:spPr>
      </p:pic>
      <p:pic>
        <p:nvPicPr>
          <p:cNvPr id="5" name="Picture 4"/>
          <p:cNvPicPr>
            <a:picLocks noChangeAspect="1"/>
          </p:cNvPicPr>
          <p:nvPr/>
        </p:nvPicPr>
        <p:blipFill>
          <a:blip r:embed="rId4"/>
          <a:stretch>
            <a:fillRect/>
          </a:stretch>
        </p:blipFill>
        <p:spPr>
          <a:xfrm>
            <a:off x="2508163" y="1121658"/>
            <a:ext cx="6204914" cy="5493749"/>
          </a:xfrm>
          <a:prstGeom prst="rect">
            <a:avLst/>
          </a:prstGeom>
        </p:spPr>
      </p:pic>
      <p:sp>
        <p:nvSpPr>
          <p:cNvPr id="3" name="Footer Placeholder 2">
            <a:extLst>
              <a:ext uri="{FF2B5EF4-FFF2-40B4-BE49-F238E27FC236}">
                <a16:creationId xmlns:a16="http://schemas.microsoft.com/office/drawing/2014/main" id="{F67FB3E8-10E7-4EA0-87B4-2E8F7C6C94B4}"/>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3F492BE0-7F2E-4F0C-A7CC-AAD645D10473}"/>
              </a:ext>
            </a:extLst>
          </p:cNvPr>
          <p:cNvSpPr>
            <a:spLocks noGrp="1"/>
          </p:cNvSpPr>
          <p:nvPr>
            <p:ph type="sldNum" sz="quarter" idx="12"/>
          </p:nvPr>
        </p:nvSpPr>
        <p:spPr/>
        <p:txBody>
          <a:bodyPr/>
          <a:lstStyle/>
          <a:p>
            <a:fld id="{DD4F8E87-F7A1-47E8-98CD-D5BBA18FD7C1}" type="slidenum">
              <a:rPr lang="en-US" smtClean="0"/>
              <a:t>4</a:t>
            </a:fld>
            <a:endParaRPr lang="en-US"/>
          </a:p>
        </p:txBody>
      </p:sp>
    </p:spTree>
    <p:extLst>
      <p:ext uri="{BB962C8B-B14F-4D97-AF65-F5344CB8AC3E}">
        <p14:creationId xmlns:p14="http://schemas.microsoft.com/office/powerpoint/2010/main" val="37311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Bastion Host</a:t>
            </a:r>
          </a:p>
        </p:txBody>
      </p:sp>
      <p:sp>
        <p:nvSpPr>
          <p:cNvPr id="3" name="Content Placeholder 2"/>
          <p:cNvSpPr>
            <a:spLocks noGrp="1"/>
          </p:cNvSpPr>
          <p:nvPr>
            <p:ph idx="1"/>
          </p:nvPr>
        </p:nvSpPr>
        <p:spPr>
          <a:xfrm>
            <a:off x="459828" y="1195005"/>
            <a:ext cx="10515600" cy="4351338"/>
          </a:xfrm>
        </p:spPr>
        <p:txBody>
          <a:bodyPr>
            <a:normAutofit fontScale="85000" lnSpcReduction="20000"/>
          </a:bodyPr>
          <a:lstStyle/>
          <a:p>
            <a:r>
              <a:rPr lang="en-US" dirty="0"/>
              <a:t>Bastion host system is a highly exposed device closer than any other system to an untrusted network, that is most likely to be targeted by attacker</a:t>
            </a:r>
          </a:p>
          <a:p>
            <a:r>
              <a:rPr lang="en-US" dirty="0"/>
              <a:t>A special-purpose computer on a network specifically designed and configured to withstand attacks. The computer generally hosts a single application, for example a proxy server, and all other services are removed or limited to reduce the threat to the computer</a:t>
            </a:r>
          </a:p>
          <a:p>
            <a:r>
              <a:rPr lang="en-US" dirty="0"/>
              <a:t>Typically directly connected to an untrusted network, or placed inside DMZ</a:t>
            </a:r>
          </a:p>
          <a:p>
            <a:r>
              <a:rPr lang="en-US" dirty="0"/>
              <a:t>Needs to be extremely locked down and hardened to reduce its attack surface (i.e. vulnerabilities reduced as much as possible):</a:t>
            </a:r>
          </a:p>
          <a:p>
            <a:pPr lvl="1"/>
            <a:r>
              <a:rPr lang="en-US" dirty="0"/>
              <a:t>All unnecessary:</a:t>
            </a:r>
          </a:p>
          <a:p>
            <a:pPr lvl="2"/>
            <a:r>
              <a:rPr lang="en-US" dirty="0"/>
              <a:t>Services disabled</a:t>
            </a:r>
          </a:p>
          <a:p>
            <a:pPr lvl="2"/>
            <a:r>
              <a:rPr lang="en-US" dirty="0"/>
              <a:t>Accounts removed</a:t>
            </a:r>
          </a:p>
          <a:p>
            <a:pPr lvl="2"/>
            <a:r>
              <a:rPr lang="en-US" dirty="0"/>
              <a:t>Applications removed</a:t>
            </a:r>
          </a:p>
          <a:p>
            <a:pPr lvl="2"/>
            <a:r>
              <a:rPr lang="en-US" dirty="0"/>
              <a:t>Subsystems and administrative tools removed</a:t>
            </a:r>
          </a:p>
          <a:p>
            <a:pPr lvl="1"/>
            <a:endParaRPr lang="en-US" dirty="0"/>
          </a:p>
        </p:txBody>
      </p:sp>
      <p:pic>
        <p:nvPicPr>
          <p:cNvPr id="5" name="Picture 4"/>
          <p:cNvPicPr>
            <a:picLocks noChangeAspect="1"/>
          </p:cNvPicPr>
          <p:nvPr/>
        </p:nvPicPr>
        <p:blipFill>
          <a:blip r:embed="rId3"/>
          <a:stretch>
            <a:fillRect/>
          </a:stretch>
        </p:blipFill>
        <p:spPr>
          <a:xfrm>
            <a:off x="8515810" y="3896095"/>
            <a:ext cx="3676190" cy="2961905"/>
          </a:xfrm>
          <a:prstGeom prst="rect">
            <a:avLst/>
          </a:prstGeom>
        </p:spPr>
      </p:pic>
      <p:sp>
        <p:nvSpPr>
          <p:cNvPr id="4" name="Footer Placeholder 3">
            <a:extLst>
              <a:ext uri="{FF2B5EF4-FFF2-40B4-BE49-F238E27FC236}">
                <a16:creationId xmlns:a16="http://schemas.microsoft.com/office/drawing/2014/main" id="{B38CD196-F6AC-43E5-B8E0-CC1915EDEEC7}"/>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2429BE38-7F4B-465E-A271-E315640BDF70}"/>
              </a:ext>
            </a:extLst>
          </p:cNvPr>
          <p:cNvSpPr>
            <a:spLocks noGrp="1"/>
          </p:cNvSpPr>
          <p:nvPr>
            <p:ph type="sldNum" sz="quarter" idx="12"/>
          </p:nvPr>
        </p:nvSpPr>
        <p:spPr/>
        <p:txBody>
          <a:bodyPr/>
          <a:lstStyle/>
          <a:p>
            <a:fld id="{DD4F8E87-F7A1-47E8-98CD-D5BBA18FD7C1}" type="slidenum">
              <a:rPr lang="en-US" smtClean="0"/>
              <a:t>40</a:t>
            </a:fld>
            <a:endParaRPr lang="en-US"/>
          </a:p>
        </p:txBody>
      </p:sp>
    </p:spTree>
    <p:extLst>
      <p:ext uri="{BB962C8B-B14F-4D97-AF65-F5344CB8AC3E}">
        <p14:creationId xmlns:p14="http://schemas.microsoft.com/office/powerpoint/2010/main" val="2945754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Characteristics of Firewall Architecture</a:t>
            </a:r>
          </a:p>
        </p:txBody>
      </p:sp>
      <p:sp>
        <p:nvSpPr>
          <p:cNvPr id="3" name="Content Placeholder 2"/>
          <p:cNvSpPr>
            <a:spLocks noGrp="1"/>
          </p:cNvSpPr>
          <p:nvPr>
            <p:ph idx="1"/>
          </p:nvPr>
        </p:nvSpPr>
        <p:spPr>
          <a:xfrm>
            <a:off x="564930" y="1241481"/>
            <a:ext cx="11269718" cy="4351338"/>
          </a:xfrm>
        </p:spPr>
        <p:txBody>
          <a:bodyPr>
            <a:normAutofit fontScale="92500"/>
          </a:bodyPr>
          <a:lstStyle/>
          <a:p>
            <a:r>
              <a:rPr lang="en-US" b="1" dirty="0"/>
              <a:t>Dual-homed</a:t>
            </a:r>
          </a:p>
          <a:p>
            <a:pPr lvl="1"/>
            <a:r>
              <a:rPr lang="en-US" dirty="0"/>
              <a:t>A single computer with separate NICs connected to internal and external network</a:t>
            </a:r>
          </a:p>
          <a:p>
            <a:pPr lvl="1"/>
            <a:r>
              <a:rPr lang="en-US" dirty="0"/>
              <a:t>Used to divide an external untrusted network from an internal trusted network </a:t>
            </a:r>
          </a:p>
          <a:p>
            <a:pPr lvl="1"/>
            <a:r>
              <a:rPr lang="en-US" dirty="0"/>
              <a:t>Must harden and disable computer’s forwarding and routing functionality so the two networks communicate through the computer’s firewall software and are truly segregated</a:t>
            </a:r>
          </a:p>
          <a:p>
            <a:r>
              <a:rPr lang="en-US" b="1" dirty="0"/>
              <a:t>Screened host</a:t>
            </a:r>
          </a:p>
          <a:p>
            <a:pPr lvl="1"/>
            <a:r>
              <a:rPr lang="en-US" dirty="0"/>
              <a:t>A router filters and screens traffic applying its ACL to drop ‘junk’ traffic before it is passed to the firewall</a:t>
            </a:r>
          </a:p>
          <a:p>
            <a:r>
              <a:rPr lang="en-US" b="1" dirty="0"/>
              <a:t>Screened subnet</a:t>
            </a:r>
          </a:p>
          <a:p>
            <a:pPr lvl="1"/>
            <a:r>
              <a:rPr lang="en-US" dirty="0"/>
              <a:t>An external router filters/screens traffic before it enters the subnet, sending remaining traffic through two firewalls before making its way to the internal network </a:t>
            </a:r>
          </a:p>
          <a:p>
            <a:pPr lvl="1"/>
            <a:endParaRPr lang="en-US" dirty="0"/>
          </a:p>
          <a:p>
            <a:pPr lvl="1"/>
            <a:endParaRPr lang="en-US" dirty="0"/>
          </a:p>
        </p:txBody>
      </p:sp>
      <p:sp>
        <p:nvSpPr>
          <p:cNvPr id="4" name="Footer Placeholder 3">
            <a:extLst>
              <a:ext uri="{FF2B5EF4-FFF2-40B4-BE49-F238E27FC236}">
                <a16:creationId xmlns:a16="http://schemas.microsoft.com/office/drawing/2014/main" id="{5E2B7018-40E7-4F13-9BAC-4D75FC570E2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0F80262D-F5E7-4FA9-AD59-085EE242131E}"/>
              </a:ext>
            </a:extLst>
          </p:cNvPr>
          <p:cNvSpPr>
            <a:spLocks noGrp="1"/>
          </p:cNvSpPr>
          <p:nvPr>
            <p:ph type="sldNum" sz="quarter" idx="12"/>
          </p:nvPr>
        </p:nvSpPr>
        <p:spPr/>
        <p:txBody>
          <a:bodyPr/>
          <a:lstStyle/>
          <a:p>
            <a:fld id="{DD4F8E87-F7A1-47E8-98CD-D5BBA18FD7C1}" type="slidenum">
              <a:rPr lang="en-US" smtClean="0"/>
              <a:t>41</a:t>
            </a:fld>
            <a:endParaRPr lang="en-US"/>
          </a:p>
        </p:txBody>
      </p:sp>
    </p:spTree>
    <p:extLst>
      <p:ext uri="{BB962C8B-B14F-4D97-AF65-F5344CB8AC3E}">
        <p14:creationId xmlns:p14="http://schemas.microsoft.com/office/powerpoint/2010/main" val="85889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4"/>
            <a:ext cx="10515600" cy="1325563"/>
          </a:xfrm>
        </p:spPr>
        <p:txBody>
          <a:bodyPr/>
          <a:lstStyle/>
          <a:p>
            <a:r>
              <a:rPr lang="en-US" b="1" dirty="0"/>
              <a:t>Dual-Homed Firewall Architecture</a:t>
            </a:r>
          </a:p>
        </p:txBody>
      </p:sp>
      <p:sp>
        <p:nvSpPr>
          <p:cNvPr id="3" name="Content Placeholder 2"/>
          <p:cNvSpPr>
            <a:spLocks noGrp="1"/>
          </p:cNvSpPr>
          <p:nvPr>
            <p:ph idx="1"/>
          </p:nvPr>
        </p:nvSpPr>
        <p:spPr>
          <a:xfrm>
            <a:off x="455959" y="2789291"/>
            <a:ext cx="5888422" cy="1593524"/>
          </a:xfrm>
        </p:spPr>
        <p:txBody>
          <a:bodyPr>
            <a:normAutofit/>
          </a:bodyPr>
          <a:lstStyle/>
          <a:p>
            <a:r>
              <a:rPr lang="en-US" sz="2400" dirty="0"/>
              <a:t>Packet comes to the external NIC from an untrusted network and is forwarded up through the firewall software and if not dropped forwarded to the internal NIC</a:t>
            </a:r>
          </a:p>
        </p:txBody>
      </p:sp>
      <p:pic>
        <p:nvPicPr>
          <p:cNvPr id="4" name="Picture 3"/>
          <p:cNvPicPr>
            <a:picLocks noChangeAspect="1"/>
          </p:cNvPicPr>
          <p:nvPr/>
        </p:nvPicPr>
        <p:blipFill>
          <a:blip r:embed="rId2"/>
          <a:stretch>
            <a:fillRect/>
          </a:stretch>
        </p:blipFill>
        <p:spPr>
          <a:xfrm>
            <a:off x="6344381" y="2896095"/>
            <a:ext cx="5847619" cy="3961905"/>
          </a:xfrm>
          <a:prstGeom prst="rect">
            <a:avLst/>
          </a:prstGeom>
        </p:spPr>
      </p:pic>
      <p:sp>
        <p:nvSpPr>
          <p:cNvPr id="5" name="Content Placeholder 2"/>
          <p:cNvSpPr txBox="1">
            <a:spLocks/>
          </p:cNvSpPr>
          <p:nvPr/>
        </p:nvSpPr>
        <p:spPr>
          <a:xfrm>
            <a:off x="455959" y="975985"/>
            <a:ext cx="11410220" cy="2177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“dual-homed” device has two network interface cards (NICs)</a:t>
            </a:r>
          </a:p>
          <a:p>
            <a:pPr lvl="1"/>
            <a:r>
              <a:rPr lang="en-US" sz="2000" dirty="0"/>
              <a:t>Multi-homed devices have multiple NICs </a:t>
            </a:r>
          </a:p>
          <a:p>
            <a:r>
              <a:rPr lang="en-US" sz="2400" dirty="0"/>
              <a:t>Firewall software running on a dual-homed device</a:t>
            </a:r>
          </a:p>
          <a:p>
            <a:pPr lvl="1"/>
            <a:r>
              <a:rPr lang="en-US" sz="2000" dirty="0"/>
              <a:t>Underlying operating system should have packet forwarding and routing turned off for security</a:t>
            </a:r>
          </a:p>
        </p:txBody>
      </p:sp>
      <p:sp>
        <p:nvSpPr>
          <p:cNvPr id="7" name="TextBox 6"/>
          <p:cNvSpPr txBox="1"/>
          <p:nvPr/>
        </p:nvSpPr>
        <p:spPr>
          <a:xfrm>
            <a:off x="455959" y="4492419"/>
            <a:ext cx="578853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Without redundancy, if this goes down the dual-homed firewall becomes a single point of failure</a:t>
            </a:r>
          </a:p>
          <a:p>
            <a:pPr marL="285750" indent="-285750">
              <a:buFont typeface="Arial" panose="020B0604020202020204" pitchFamily="34" charset="0"/>
              <a:buChar char="•"/>
            </a:pPr>
            <a:r>
              <a:rPr lang="en-US" dirty="0"/>
              <a:t>One layer of protection lacks “defense in depth”</a:t>
            </a:r>
          </a:p>
          <a:p>
            <a:pPr lvl="1"/>
            <a:r>
              <a:rPr lang="en-US" i="1" dirty="0"/>
              <a:t>If an attacker compromises one firewall they can gain direct access to the organizations network resources</a:t>
            </a:r>
            <a:r>
              <a:rPr lang="en-US" dirty="0"/>
              <a:t> </a:t>
            </a:r>
          </a:p>
        </p:txBody>
      </p:sp>
      <p:sp>
        <p:nvSpPr>
          <p:cNvPr id="6" name="Footer Placeholder 5">
            <a:extLst>
              <a:ext uri="{FF2B5EF4-FFF2-40B4-BE49-F238E27FC236}">
                <a16:creationId xmlns:a16="http://schemas.microsoft.com/office/drawing/2014/main" id="{CA85168E-9EF4-466D-B1D5-CF0CAE27E3CF}"/>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6A43875A-1BE4-4504-A819-A231EADE5DA6}"/>
              </a:ext>
            </a:extLst>
          </p:cNvPr>
          <p:cNvSpPr>
            <a:spLocks noGrp="1"/>
          </p:cNvSpPr>
          <p:nvPr>
            <p:ph type="sldNum" sz="quarter" idx="12"/>
          </p:nvPr>
        </p:nvSpPr>
        <p:spPr/>
        <p:txBody>
          <a:bodyPr/>
          <a:lstStyle/>
          <a:p>
            <a:fld id="{DD4F8E87-F7A1-47E8-98CD-D5BBA18FD7C1}" type="slidenum">
              <a:rPr lang="en-US" smtClean="0"/>
              <a:t>42</a:t>
            </a:fld>
            <a:endParaRPr lang="en-US"/>
          </a:p>
        </p:txBody>
      </p:sp>
    </p:spTree>
    <p:extLst>
      <p:ext uri="{BB962C8B-B14F-4D97-AF65-F5344CB8AC3E}">
        <p14:creationId xmlns:p14="http://schemas.microsoft.com/office/powerpoint/2010/main" val="5449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Screened Host Firewall Architecture</a:t>
            </a:r>
          </a:p>
        </p:txBody>
      </p:sp>
      <p:sp>
        <p:nvSpPr>
          <p:cNvPr id="3" name="Content Placeholder 2"/>
          <p:cNvSpPr>
            <a:spLocks noGrp="1"/>
          </p:cNvSpPr>
          <p:nvPr>
            <p:ph idx="1"/>
          </p:nvPr>
        </p:nvSpPr>
        <p:spPr>
          <a:xfrm>
            <a:off x="670034" y="1108194"/>
            <a:ext cx="10515600" cy="2070616"/>
          </a:xfrm>
        </p:spPr>
        <p:txBody>
          <a:bodyPr>
            <a:normAutofit fontScale="92500" lnSpcReduction="20000"/>
          </a:bodyPr>
          <a:lstStyle/>
          <a:p>
            <a:pPr marL="0" indent="0">
              <a:buNone/>
            </a:pPr>
            <a:r>
              <a:rPr lang="en-US" dirty="0"/>
              <a:t>A firewall that communicates directly with a perimeter router and the internal network</a:t>
            </a:r>
          </a:p>
          <a:p>
            <a:pPr marL="914400" lvl="1" indent="-457200">
              <a:buFont typeface="+mj-lt"/>
              <a:buAutoNum type="arabicPeriod"/>
            </a:pPr>
            <a:r>
              <a:rPr lang="en-US" sz="2000" dirty="0"/>
              <a:t>Traffic from the Internet first passes through a packet filtering router applying ACL rules which filters out (i.e. drops) junk packets</a:t>
            </a:r>
          </a:p>
          <a:p>
            <a:pPr marL="914400" lvl="1" indent="-457200">
              <a:buFont typeface="+mj-lt"/>
              <a:buAutoNum type="arabicPeriod"/>
            </a:pPr>
            <a:r>
              <a:rPr lang="en-US" sz="2000" dirty="0"/>
              <a:t>Traffic that makes it past this phase is sent to the screen-host firewall which applies more rules to the traffic and drops the denied packets</a:t>
            </a:r>
          </a:p>
          <a:p>
            <a:pPr marL="914400" lvl="1" indent="-457200">
              <a:buFont typeface="+mj-lt"/>
              <a:buAutoNum type="arabicPeriod"/>
            </a:pPr>
            <a:r>
              <a:rPr lang="en-US" sz="2000" dirty="0"/>
              <a:t>Remaining traffic moves to the internal network</a:t>
            </a:r>
          </a:p>
        </p:txBody>
      </p:sp>
      <p:pic>
        <p:nvPicPr>
          <p:cNvPr id="4" name="Picture 3"/>
          <p:cNvPicPr>
            <a:picLocks noChangeAspect="1"/>
          </p:cNvPicPr>
          <p:nvPr/>
        </p:nvPicPr>
        <p:blipFill>
          <a:blip r:embed="rId3">
            <a:duotone>
              <a:prstClr val="black"/>
              <a:schemeClr val="accent4">
                <a:tint val="45000"/>
                <a:satMod val="400000"/>
              </a:schemeClr>
            </a:duotone>
          </a:blip>
          <a:stretch>
            <a:fillRect/>
          </a:stretch>
        </p:blipFill>
        <p:spPr>
          <a:xfrm>
            <a:off x="6061095" y="3886180"/>
            <a:ext cx="6130905" cy="2971820"/>
          </a:xfrm>
          <a:prstGeom prst="rect">
            <a:avLst/>
          </a:prstGeom>
        </p:spPr>
      </p:pic>
      <p:sp>
        <p:nvSpPr>
          <p:cNvPr id="5" name="Content Placeholder 2"/>
          <p:cNvSpPr txBox="1">
            <a:spLocks/>
          </p:cNvSpPr>
          <p:nvPr/>
        </p:nvSpPr>
        <p:spPr>
          <a:xfrm>
            <a:off x="670034" y="4103551"/>
            <a:ext cx="10515600" cy="2560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p:cNvSpPr txBox="1">
            <a:spLocks/>
          </p:cNvSpPr>
          <p:nvPr/>
        </p:nvSpPr>
        <p:spPr>
          <a:xfrm>
            <a:off x="670034" y="3095450"/>
            <a:ext cx="6130905" cy="1628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Router provides network-level packet filtering </a:t>
            </a:r>
          </a:p>
          <a:p>
            <a:r>
              <a:rPr lang="en-US" sz="2400" dirty="0"/>
              <a:t>Application-based firewall provides packet filtering at the application layer</a:t>
            </a:r>
          </a:p>
        </p:txBody>
      </p:sp>
      <p:sp>
        <p:nvSpPr>
          <p:cNvPr id="7" name="Content Placeholder 2"/>
          <p:cNvSpPr txBox="1">
            <a:spLocks/>
          </p:cNvSpPr>
          <p:nvPr/>
        </p:nvSpPr>
        <p:spPr>
          <a:xfrm>
            <a:off x="704671" y="4487607"/>
            <a:ext cx="5391061" cy="1470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Security level is higher than a bastion dual-homed firewall because attacker would need to compromise 2 systems to succeed</a:t>
            </a:r>
          </a:p>
        </p:txBody>
      </p:sp>
      <p:sp>
        <p:nvSpPr>
          <p:cNvPr id="8" name="TextBox 7"/>
          <p:cNvSpPr txBox="1"/>
          <p:nvPr/>
        </p:nvSpPr>
        <p:spPr>
          <a:xfrm>
            <a:off x="8050925" y="3484144"/>
            <a:ext cx="3710152" cy="369332"/>
          </a:xfrm>
          <a:prstGeom prst="rect">
            <a:avLst/>
          </a:prstGeom>
          <a:noFill/>
        </p:spPr>
        <p:txBody>
          <a:bodyPr wrap="square" rtlCol="0">
            <a:spAutoFit/>
          </a:bodyPr>
          <a:lstStyle/>
          <a:p>
            <a:r>
              <a:rPr lang="en-US" dirty="0"/>
              <a:t>“</a:t>
            </a:r>
            <a:r>
              <a:rPr lang="en-US" i="1" dirty="0"/>
              <a:t>One-tier tiered configuration</a:t>
            </a:r>
            <a:r>
              <a:rPr lang="en-US" dirty="0"/>
              <a:t>”</a:t>
            </a:r>
          </a:p>
        </p:txBody>
      </p:sp>
      <p:sp>
        <p:nvSpPr>
          <p:cNvPr id="9" name="Footer Placeholder 8">
            <a:extLst>
              <a:ext uri="{FF2B5EF4-FFF2-40B4-BE49-F238E27FC236}">
                <a16:creationId xmlns:a16="http://schemas.microsoft.com/office/drawing/2014/main" id="{1E995A6C-6ED8-4A6E-8561-5348C3833D3D}"/>
              </a:ext>
            </a:extLst>
          </p:cNvPr>
          <p:cNvSpPr>
            <a:spLocks noGrp="1"/>
          </p:cNvSpPr>
          <p:nvPr>
            <p:ph type="ftr" sz="quarter" idx="11"/>
          </p:nvPr>
        </p:nvSpPr>
        <p:spPr/>
        <p:txBody>
          <a:bodyPr/>
          <a:lstStyle/>
          <a:p>
            <a:r>
              <a:rPr lang="en-US"/>
              <a:t>MIS 5214 Security Architecture</a:t>
            </a:r>
            <a:endParaRPr lang="en-US" dirty="0"/>
          </a:p>
        </p:txBody>
      </p:sp>
      <p:sp>
        <p:nvSpPr>
          <p:cNvPr id="10" name="Slide Number Placeholder 9">
            <a:extLst>
              <a:ext uri="{FF2B5EF4-FFF2-40B4-BE49-F238E27FC236}">
                <a16:creationId xmlns:a16="http://schemas.microsoft.com/office/drawing/2014/main" id="{E184AB2F-6323-4F14-9BDA-FB719B57A4E2}"/>
              </a:ext>
            </a:extLst>
          </p:cNvPr>
          <p:cNvSpPr>
            <a:spLocks noGrp="1"/>
          </p:cNvSpPr>
          <p:nvPr>
            <p:ph type="sldNum" sz="quarter" idx="12"/>
          </p:nvPr>
        </p:nvSpPr>
        <p:spPr/>
        <p:txBody>
          <a:bodyPr/>
          <a:lstStyle/>
          <a:p>
            <a:fld id="{DD4F8E87-F7A1-47E8-98CD-D5BBA18FD7C1}" type="slidenum">
              <a:rPr lang="en-US" smtClean="0"/>
              <a:t>43</a:t>
            </a:fld>
            <a:endParaRPr lang="en-US"/>
          </a:p>
        </p:txBody>
      </p:sp>
    </p:spTree>
    <p:extLst>
      <p:ext uri="{BB962C8B-B14F-4D97-AF65-F5344CB8AC3E}">
        <p14:creationId xmlns:p14="http://schemas.microsoft.com/office/powerpoint/2010/main" val="283603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Screened Subnet Architecture </a:t>
            </a:r>
          </a:p>
        </p:txBody>
      </p:sp>
      <p:sp>
        <p:nvSpPr>
          <p:cNvPr id="3" name="Content Placeholder 2"/>
          <p:cNvSpPr>
            <a:spLocks noGrp="1"/>
          </p:cNvSpPr>
          <p:nvPr>
            <p:ph idx="1"/>
          </p:nvPr>
        </p:nvSpPr>
        <p:spPr>
          <a:xfrm>
            <a:off x="0" y="1059448"/>
            <a:ext cx="12192000" cy="4351338"/>
          </a:xfrm>
        </p:spPr>
        <p:txBody>
          <a:bodyPr/>
          <a:lstStyle/>
          <a:p>
            <a:pPr marL="0" indent="0">
              <a:buNone/>
            </a:pPr>
            <a:r>
              <a:rPr lang="en-US" dirty="0"/>
              <a:t>Adds another layer of depth to the security of the screened-host architecture</a:t>
            </a:r>
          </a:p>
          <a:p>
            <a:pPr lvl="1"/>
            <a:r>
              <a:rPr lang="en-US" dirty="0"/>
              <a:t>The external firewall screens traffic entering the screened sub-network, instead of firewall redirecting traffic to the internal network</a:t>
            </a:r>
          </a:p>
          <a:p>
            <a:pPr lvl="1"/>
            <a:r>
              <a:rPr lang="en-US" dirty="0"/>
              <a:t>The second interior firewall also filters the traffic – this creates a screened subnet (i.e. DMZ) </a:t>
            </a:r>
          </a:p>
        </p:txBody>
      </p:sp>
      <p:pic>
        <p:nvPicPr>
          <p:cNvPr id="4" name="Picture 3"/>
          <p:cNvPicPr>
            <a:picLocks noChangeAspect="1"/>
          </p:cNvPicPr>
          <p:nvPr/>
        </p:nvPicPr>
        <p:blipFill>
          <a:blip r:embed="rId3"/>
          <a:stretch>
            <a:fillRect/>
          </a:stretch>
        </p:blipFill>
        <p:spPr>
          <a:xfrm>
            <a:off x="4782476" y="3996916"/>
            <a:ext cx="7409524" cy="2847619"/>
          </a:xfrm>
          <a:prstGeom prst="rect">
            <a:avLst/>
          </a:prstGeom>
        </p:spPr>
      </p:pic>
      <p:sp>
        <p:nvSpPr>
          <p:cNvPr id="5" name="TextBox 4"/>
          <p:cNvSpPr txBox="1"/>
          <p:nvPr/>
        </p:nvSpPr>
        <p:spPr>
          <a:xfrm>
            <a:off x="126124" y="3714194"/>
            <a:ext cx="4656352" cy="2031325"/>
          </a:xfrm>
          <a:prstGeom prst="rect">
            <a:avLst/>
          </a:prstGeom>
          <a:noFill/>
        </p:spPr>
        <p:txBody>
          <a:bodyPr wrap="square" rtlCol="0">
            <a:spAutoFit/>
          </a:bodyPr>
          <a:lstStyle/>
          <a:p>
            <a:r>
              <a:rPr lang="en-US" dirty="0"/>
              <a:t>3-devices working together provides more protection than a stand-alone firewall or a screened-host firewall</a:t>
            </a:r>
          </a:p>
          <a:p>
            <a:endParaRPr lang="en-US" dirty="0"/>
          </a:p>
          <a:p>
            <a:r>
              <a:rPr lang="en-US" dirty="0"/>
              <a:t>All 3 need to be compromised by an attacker to gain access to the internal network </a:t>
            </a:r>
          </a:p>
          <a:p>
            <a:endParaRPr lang="en-US" dirty="0"/>
          </a:p>
        </p:txBody>
      </p:sp>
      <p:sp>
        <p:nvSpPr>
          <p:cNvPr id="6" name="TextBox 5"/>
          <p:cNvSpPr txBox="1"/>
          <p:nvPr/>
        </p:nvSpPr>
        <p:spPr>
          <a:xfrm>
            <a:off x="7802783" y="3766083"/>
            <a:ext cx="795411" cy="461665"/>
          </a:xfrm>
          <a:prstGeom prst="rect">
            <a:avLst/>
          </a:prstGeom>
          <a:noFill/>
        </p:spPr>
        <p:txBody>
          <a:bodyPr wrap="none" rtlCol="0">
            <a:spAutoFit/>
          </a:bodyPr>
          <a:lstStyle/>
          <a:p>
            <a:r>
              <a:rPr lang="en-US" sz="2400" b="1" dirty="0">
                <a:solidFill>
                  <a:srgbClr val="FF0000"/>
                </a:solidFill>
              </a:rPr>
              <a:t>DMZ</a:t>
            </a:r>
          </a:p>
        </p:txBody>
      </p:sp>
      <p:sp>
        <p:nvSpPr>
          <p:cNvPr id="7" name="Rectangle 6"/>
          <p:cNvSpPr/>
          <p:nvPr/>
        </p:nvSpPr>
        <p:spPr>
          <a:xfrm>
            <a:off x="2457060" y="2681119"/>
            <a:ext cx="9144000" cy="646331"/>
          </a:xfrm>
          <a:prstGeom prst="rect">
            <a:avLst/>
          </a:prstGeom>
        </p:spPr>
        <p:txBody>
          <a:bodyPr wrap="square">
            <a:spAutoFit/>
          </a:bodyPr>
          <a:lstStyle/>
          <a:p>
            <a:r>
              <a:rPr lang="en-US" i="1" dirty="0">
                <a:solidFill>
                  <a:srgbClr val="FF0000"/>
                </a:solidFill>
              </a:rPr>
              <a:t>Creates a DMZ between 2 firewalls which functions as a small network isolated between trusted internal and untrusted external network</a:t>
            </a:r>
          </a:p>
        </p:txBody>
      </p:sp>
      <p:sp>
        <p:nvSpPr>
          <p:cNvPr id="8" name="TextBox 7"/>
          <p:cNvSpPr txBox="1"/>
          <p:nvPr/>
        </p:nvSpPr>
        <p:spPr>
          <a:xfrm>
            <a:off x="4225160" y="6288051"/>
            <a:ext cx="3710152" cy="369332"/>
          </a:xfrm>
          <a:prstGeom prst="rect">
            <a:avLst/>
          </a:prstGeom>
          <a:noFill/>
        </p:spPr>
        <p:txBody>
          <a:bodyPr wrap="square" rtlCol="0">
            <a:spAutoFit/>
          </a:bodyPr>
          <a:lstStyle/>
          <a:p>
            <a:r>
              <a:rPr lang="en-US" dirty="0"/>
              <a:t>“</a:t>
            </a:r>
            <a:r>
              <a:rPr lang="en-US" i="1" dirty="0"/>
              <a:t>Two-tiered configuration</a:t>
            </a:r>
            <a:r>
              <a:rPr lang="en-US" dirty="0"/>
              <a:t>”</a:t>
            </a:r>
          </a:p>
        </p:txBody>
      </p:sp>
      <p:sp>
        <p:nvSpPr>
          <p:cNvPr id="9" name="Footer Placeholder 8">
            <a:extLst>
              <a:ext uri="{FF2B5EF4-FFF2-40B4-BE49-F238E27FC236}">
                <a16:creationId xmlns:a16="http://schemas.microsoft.com/office/drawing/2014/main" id="{1B368168-E3B4-4E12-AC65-60A5DC4BBD0C}"/>
              </a:ext>
            </a:extLst>
          </p:cNvPr>
          <p:cNvSpPr>
            <a:spLocks noGrp="1"/>
          </p:cNvSpPr>
          <p:nvPr>
            <p:ph type="ftr" sz="quarter" idx="11"/>
          </p:nvPr>
        </p:nvSpPr>
        <p:spPr/>
        <p:txBody>
          <a:bodyPr/>
          <a:lstStyle/>
          <a:p>
            <a:r>
              <a:rPr lang="en-US"/>
              <a:t>MIS 5214 Security Architecture</a:t>
            </a:r>
            <a:endParaRPr lang="en-US" dirty="0"/>
          </a:p>
        </p:txBody>
      </p:sp>
      <p:sp>
        <p:nvSpPr>
          <p:cNvPr id="10" name="Slide Number Placeholder 9">
            <a:extLst>
              <a:ext uri="{FF2B5EF4-FFF2-40B4-BE49-F238E27FC236}">
                <a16:creationId xmlns:a16="http://schemas.microsoft.com/office/drawing/2014/main" id="{CB1EB906-E3C3-4717-BD07-20011E44E524}"/>
              </a:ext>
            </a:extLst>
          </p:cNvPr>
          <p:cNvSpPr>
            <a:spLocks noGrp="1"/>
          </p:cNvSpPr>
          <p:nvPr>
            <p:ph type="sldNum" sz="quarter" idx="12"/>
          </p:nvPr>
        </p:nvSpPr>
        <p:spPr/>
        <p:txBody>
          <a:bodyPr/>
          <a:lstStyle/>
          <a:p>
            <a:fld id="{DD4F8E87-F7A1-47E8-98CD-D5BBA18FD7C1}" type="slidenum">
              <a:rPr lang="en-US" smtClean="0"/>
              <a:t>44</a:t>
            </a:fld>
            <a:endParaRPr lang="en-US"/>
          </a:p>
        </p:txBody>
      </p:sp>
    </p:spTree>
    <p:extLst>
      <p:ext uri="{BB962C8B-B14F-4D97-AF65-F5344CB8AC3E}">
        <p14:creationId xmlns:p14="http://schemas.microsoft.com/office/powerpoint/2010/main" val="23228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Demilitarized Zone (DMZ)</a:t>
            </a:r>
          </a:p>
        </p:txBody>
      </p:sp>
      <p:sp>
        <p:nvSpPr>
          <p:cNvPr id="3" name="Content Placeholder 2"/>
          <p:cNvSpPr>
            <a:spLocks noGrp="1"/>
          </p:cNvSpPr>
          <p:nvPr>
            <p:ph idx="1"/>
          </p:nvPr>
        </p:nvSpPr>
        <p:spPr>
          <a:xfrm>
            <a:off x="0" y="1745079"/>
            <a:ext cx="12191999" cy="1800444"/>
          </a:xfrm>
        </p:spPr>
        <p:txBody>
          <a:bodyPr/>
          <a:lstStyle/>
          <a:p>
            <a:pPr marL="0" indent="0">
              <a:buNone/>
            </a:pPr>
            <a:r>
              <a:rPr lang="en-US" dirty="0"/>
              <a:t>Firewalls are installed to construct DMZ areas</a:t>
            </a:r>
          </a:p>
          <a:p>
            <a:r>
              <a:rPr lang="en-US" sz="2400" dirty="0"/>
              <a:t>Network segments which are located between protected and unprotected networks</a:t>
            </a:r>
          </a:p>
          <a:p>
            <a:r>
              <a:rPr lang="en-US" sz="2400" dirty="0"/>
              <a:t>Provides a buffer zone between the dangerous Internet and valuable assets the organization seeks to protect</a:t>
            </a:r>
          </a:p>
        </p:txBody>
      </p:sp>
      <p:sp>
        <p:nvSpPr>
          <p:cNvPr id="4" name="Content Placeholder 2"/>
          <p:cNvSpPr txBox="1">
            <a:spLocks/>
          </p:cNvSpPr>
          <p:nvPr/>
        </p:nvSpPr>
        <p:spPr>
          <a:xfrm>
            <a:off x="-1" y="3545523"/>
            <a:ext cx="7772401" cy="2810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Usually 2 firewalls are installed to form a DMZ </a:t>
            </a:r>
          </a:p>
          <a:p>
            <a:pPr lvl="1"/>
            <a:r>
              <a:rPr lang="en-US" sz="2000" dirty="0"/>
              <a:t>May contain mail, file, and DNS (Domain Name System) servers </a:t>
            </a:r>
          </a:p>
          <a:p>
            <a:pPr lvl="1"/>
            <a:r>
              <a:rPr lang="en-US" sz="2000" dirty="0"/>
              <a:t>Usually contain an Intrusion Detection System sensor which listens for suspicious and malicious behavior</a:t>
            </a:r>
          </a:p>
          <a:p>
            <a:pPr lvl="1"/>
            <a:r>
              <a:rPr lang="en-US" sz="2000" dirty="0"/>
              <a:t>Servers in DMZ must be hardened to serve as the first line of protection against attacks coming from the internet</a:t>
            </a:r>
          </a:p>
          <a:p>
            <a:r>
              <a:rPr lang="en-US" sz="2400" dirty="0"/>
              <a:t>DMZ Video</a:t>
            </a:r>
          </a:p>
          <a:p>
            <a:r>
              <a:rPr lang="en-US" sz="1600" dirty="0">
                <a:hlinkClick r:id="rId3"/>
              </a:rPr>
              <a:t>(20) What is a DMZ? (Demilitarized Zone) - YouTube</a:t>
            </a:r>
            <a:endParaRPr lang="en-US" sz="2400"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7903779" y="0"/>
            <a:ext cx="4288220" cy="2218044"/>
          </a:xfrm>
          <a:prstGeom prst="rect">
            <a:avLst/>
          </a:prstGeom>
        </p:spPr>
      </p:pic>
      <p:pic>
        <p:nvPicPr>
          <p:cNvPr id="6" name="Picture 5"/>
          <p:cNvPicPr>
            <a:picLocks noChangeAspect="1"/>
          </p:cNvPicPr>
          <p:nvPr/>
        </p:nvPicPr>
        <p:blipFill>
          <a:blip r:embed="rId6"/>
          <a:stretch>
            <a:fillRect/>
          </a:stretch>
        </p:blipFill>
        <p:spPr>
          <a:xfrm>
            <a:off x="6903832" y="3247697"/>
            <a:ext cx="5288167" cy="3610303"/>
          </a:xfrm>
          <a:prstGeom prst="rect">
            <a:avLst/>
          </a:prstGeom>
        </p:spPr>
      </p:pic>
      <p:sp>
        <p:nvSpPr>
          <p:cNvPr id="7" name="Footer Placeholder 6">
            <a:extLst>
              <a:ext uri="{FF2B5EF4-FFF2-40B4-BE49-F238E27FC236}">
                <a16:creationId xmlns:a16="http://schemas.microsoft.com/office/drawing/2014/main" id="{73F502BD-C6D5-45FA-849F-5DE9B08EFC71}"/>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9747C9D6-59B8-4E41-918E-592279D6EF4A}"/>
              </a:ext>
            </a:extLst>
          </p:cNvPr>
          <p:cNvSpPr>
            <a:spLocks noGrp="1"/>
          </p:cNvSpPr>
          <p:nvPr>
            <p:ph type="sldNum" sz="quarter" idx="12"/>
          </p:nvPr>
        </p:nvSpPr>
        <p:spPr/>
        <p:txBody>
          <a:bodyPr/>
          <a:lstStyle/>
          <a:p>
            <a:fld id="{DD4F8E87-F7A1-47E8-98CD-D5BBA18FD7C1}" type="slidenum">
              <a:rPr lang="en-US" smtClean="0"/>
              <a:t>45</a:t>
            </a:fld>
            <a:endParaRPr lang="en-US"/>
          </a:p>
        </p:txBody>
      </p:sp>
    </p:spTree>
    <p:extLst>
      <p:ext uri="{BB962C8B-B14F-4D97-AF65-F5344CB8AC3E}">
        <p14:creationId xmlns:p14="http://schemas.microsoft.com/office/powerpoint/2010/main" val="1035533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Firewalls have rules…</a:t>
            </a:r>
          </a:p>
        </p:txBody>
      </p:sp>
      <p:sp>
        <p:nvSpPr>
          <p:cNvPr id="3" name="Content Placeholder 2"/>
          <p:cNvSpPr>
            <a:spLocks noGrp="1"/>
          </p:cNvSpPr>
          <p:nvPr>
            <p:ph idx="1"/>
          </p:nvPr>
        </p:nvSpPr>
        <p:spPr>
          <a:xfrm>
            <a:off x="94593" y="1030015"/>
            <a:ext cx="12097407" cy="4088524"/>
          </a:xfrm>
        </p:spPr>
        <p:txBody>
          <a:bodyPr>
            <a:normAutofit fontScale="70000" lnSpcReduction="20000"/>
          </a:bodyPr>
          <a:lstStyle/>
          <a:p>
            <a:r>
              <a:rPr lang="en-US" dirty="0"/>
              <a:t>Good firewall behavior: </a:t>
            </a:r>
            <a:r>
              <a:rPr lang="en-US" b="1" i="1" u="sng" dirty="0"/>
              <a:t>default action is to deny</a:t>
            </a:r>
            <a:r>
              <a:rPr lang="en-US" dirty="0"/>
              <a:t> any packets explicitly not allowed</a:t>
            </a:r>
          </a:p>
          <a:p>
            <a:pPr lvl="1"/>
            <a:r>
              <a:rPr lang="en-US" dirty="0"/>
              <a:t>If no rule in the ACL explicitly says the packet can come in, it is dropped</a:t>
            </a:r>
          </a:p>
          <a:p>
            <a:pPr lvl="1"/>
            <a:r>
              <a:rPr lang="en-US" dirty="0"/>
              <a:t>Any packet coming in from the Internet containing the source address of an internal host should be dropped</a:t>
            </a:r>
          </a:p>
          <a:p>
            <a:pPr lvl="2"/>
            <a:r>
              <a:rPr lang="en-US" dirty="0"/>
              <a:t>Spoofing or masquerading attack reflected in a modified packet header having the source address of a host inside the target network</a:t>
            </a:r>
          </a:p>
          <a:p>
            <a:pPr lvl="1"/>
            <a:r>
              <a:rPr lang="en-US" dirty="0"/>
              <a:t>No packet should be permitted to leave that does not contain a source address of an internal host – this is how </a:t>
            </a:r>
            <a:r>
              <a:rPr lang="en-US" dirty="0" err="1"/>
              <a:t>DDoS</a:t>
            </a:r>
            <a:r>
              <a:rPr lang="en-US" dirty="0"/>
              <a:t> zombies work</a:t>
            </a:r>
          </a:p>
          <a:p>
            <a:pPr lvl="1"/>
            <a:r>
              <a:rPr lang="en-US" dirty="0"/>
              <a:t>Many companies deny packets with source routing information in the headers which may circumnavigate internal routers and firewalls</a:t>
            </a:r>
          </a:p>
          <a:p>
            <a:pPr lvl="1"/>
            <a:endParaRPr lang="en-US" dirty="0"/>
          </a:p>
          <a:p>
            <a:r>
              <a:rPr lang="en-US" dirty="0"/>
              <a:t>Firewalls </a:t>
            </a:r>
            <a:r>
              <a:rPr lang="en-US" b="1" i="1" dirty="0"/>
              <a:t>not effective “out of the box”</a:t>
            </a:r>
          </a:p>
          <a:p>
            <a:pPr lvl="1"/>
            <a:r>
              <a:rPr lang="en-US" dirty="0"/>
              <a:t>Need to understand internal default rules which may negate user provided rules</a:t>
            </a:r>
          </a:p>
          <a:p>
            <a:pPr lvl="1"/>
            <a:r>
              <a:rPr lang="en-US" dirty="0"/>
              <a:t>Can create bottlenecks</a:t>
            </a:r>
          </a:p>
          <a:p>
            <a:pPr lvl="1"/>
            <a:r>
              <a:rPr lang="en-US" dirty="0"/>
              <a:t>Need to effectively distribute them throughout the network to control network access points and provide appropriate “defense in depth”</a:t>
            </a:r>
          </a:p>
          <a:p>
            <a:pPr lvl="1"/>
            <a:r>
              <a:rPr lang="en-US" dirty="0"/>
              <a:t>Do not protect against malware, complex attack types, sniffers, rogue access points</a:t>
            </a:r>
          </a:p>
        </p:txBody>
      </p:sp>
      <p:sp>
        <p:nvSpPr>
          <p:cNvPr id="4" name="Content Placeholder 2"/>
          <p:cNvSpPr txBox="1">
            <a:spLocks/>
          </p:cNvSpPr>
          <p:nvPr/>
        </p:nvSpPr>
        <p:spPr>
          <a:xfrm>
            <a:off x="701566" y="5034454"/>
            <a:ext cx="11658600" cy="2017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Footer Placeholder 4">
            <a:extLst>
              <a:ext uri="{FF2B5EF4-FFF2-40B4-BE49-F238E27FC236}">
                <a16:creationId xmlns:a16="http://schemas.microsoft.com/office/drawing/2014/main" id="{56FDD894-C72F-4882-8F90-42BAA02B4AEC}"/>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C51E62CB-9D9E-44E0-BA97-622CC47B3245}"/>
              </a:ext>
            </a:extLst>
          </p:cNvPr>
          <p:cNvSpPr>
            <a:spLocks noGrp="1"/>
          </p:cNvSpPr>
          <p:nvPr>
            <p:ph type="sldNum" sz="quarter" idx="12"/>
          </p:nvPr>
        </p:nvSpPr>
        <p:spPr/>
        <p:txBody>
          <a:bodyPr/>
          <a:lstStyle/>
          <a:p>
            <a:fld id="{DD4F8E87-F7A1-47E8-98CD-D5BBA18FD7C1}" type="slidenum">
              <a:rPr lang="en-US" smtClean="0"/>
              <a:t>46</a:t>
            </a:fld>
            <a:endParaRPr lang="en-US"/>
          </a:p>
        </p:txBody>
      </p:sp>
    </p:spTree>
    <p:extLst>
      <p:ext uri="{BB962C8B-B14F-4D97-AF65-F5344CB8AC3E}">
        <p14:creationId xmlns:p14="http://schemas.microsoft.com/office/powerpoint/2010/main" val="913995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Common firewall rules:</a:t>
            </a:r>
          </a:p>
        </p:txBody>
      </p:sp>
      <p:sp>
        <p:nvSpPr>
          <p:cNvPr id="3" name="Content Placeholder 2"/>
          <p:cNvSpPr>
            <a:spLocks noGrp="1"/>
          </p:cNvSpPr>
          <p:nvPr>
            <p:ph idx="1"/>
          </p:nvPr>
        </p:nvSpPr>
        <p:spPr>
          <a:xfrm>
            <a:off x="838200" y="1353919"/>
            <a:ext cx="10515600" cy="4351338"/>
          </a:xfrm>
        </p:spPr>
        <p:txBody>
          <a:bodyPr>
            <a:normAutofit fontScale="92500"/>
          </a:bodyPr>
          <a:lstStyle/>
          <a:p>
            <a:pPr marL="0" indent="0">
              <a:buNone/>
            </a:pPr>
            <a:r>
              <a:rPr lang="en-US" dirty="0"/>
              <a:t>Stealth rule</a:t>
            </a:r>
          </a:p>
          <a:p>
            <a:pPr marL="457200" lvl="1" indent="0">
              <a:buNone/>
            </a:pPr>
            <a:r>
              <a:rPr lang="en-US" dirty="0"/>
              <a:t>Disallow unauthorized systems from accessing to firewall software</a:t>
            </a:r>
          </a:p>
          <a:p>
            <a:pPr marL="0" indent="0">
              <a:buNone/>
            </a:pPr>
            <a:r>
              <a:rPr lang="en-US" dirty="0"/>
              <a:t>Silent rule</a:t>
            </a:r>
          </a:p>
          <a:p>
            <a:pPr marL="457200" lvl="1" indent="0">
              <a:buNone/>
            </a:pPr>
            <a:r>
              <a:rPr lang="en-US" dirty="0"/>
              <a:t>Identify and drop “noisy” traffic without logging it to reduce log sizes by not responding to unimportant packets</a:t>
            </a:r>
          </a:p>
          <a:p>
            <a:pPr marL="0" indent="0">
              <a:buNone/>
            </a:pPr>
            <a:r>
              <a:rPr lang="en-US" dirty="0"/>
              <a:t>Cleanup rule</a:t>
            </a:r>
          </a:p>
          <a:p>
            <a:pPr marL="457200" lvl="1" indent="0">
              <a:buNone/>
            </a:pPr>
            <a:r>
              <a:rPr lang="en-US" dirty="0"/>
              <a:t>Last rule in the rule base drops and logs remaining traffic that does not meet preceding rules</a:t>
            </a:r>
          </a:p>
          <a:p>
            <a:pPr marL="0" indent="0">
              <a:buNone/>
            </a:pPr>
            <a:r>
              <a:rPr lang="en-US" dirty="0"/>
              <a:t>Negate rule</a:t>
            </a:r>
          </a:p>
          <a:p>
            <a:pPr marL="457200" lvl="1" indent="0">
              <a:buNone/>
            </a:pPr>
            <a:r>
              <a:rPr lang="en-US" dirty="0"/>
              <a:t>Create tighter rules by specifying what system can be accessed and how (whitelisting), and do not use broad and permissive rules that default to any traffic (e.g. blacklisting)</a:t>
            </a:r>
          </a:p>
        </p:txBody>
      </p:sp>
      <p:sp>
        <p:nvSpPr>
          <p:cNvPr id="4" name="Footer Placeholder 3">
            <a:extLst>
              <a:ext uri="{FF2B5EF4-FFF2-40B4-BE49-F238E27FC236}">
                <a16:creationId xmlns:a16="http://schemas.microsoft.com/office/drawing/2014/main" id="{F53704A5-531B-4CF1-8476-A42B7CD973C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AE59348B-4BB1-46BD-8571-CB60918D467A}"/>
              </a:ext>
            </a:extLst>
          </p:cNvPr>
          <p:cNvSpPr>
            <a:spLocks noGrp="1"/>
          </p:cNvSpPr>
          <p:nvPr>
            <p:ph type="sldNum" sz="quarter" idx="12"/>
          </p:nvPr>
        </p:nvSpPr>
        <p:spPr/>
        <p:txBody>
          <a:bodyPr/>
          <a:lstStyle/>
          <a:p>
            <a:fld id="{DD4F8E87-F7A1-47E8-98CD-D5BBA18FD7C1}" type="slidenum">
              <a:rPr lang="en-US" smtClean="0"/>
              <a:t>47</a:t>
            </a:fld>
            <a:endParaRPr lang="en-US"/>
          </a:p>
        </p:txBody>
      </p:sp>
    </p:spTree>
    <p:extLst>
      <p:ext uri="{BB962C8B-B14F-4D97-AF65-F5344CB8AC3E}">
        <p14:creationId xmlns:p14="http://schemas.microsoft.com/office/powerpoint/2010/main" val="3260058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pPr>
              <a:buFont typeface="Wingdings" panose="05000000000000000000" pitchFamily="2" charset="2"/>
              <a:buChar char="ü"/>
            </a:pPr>
            <a:r>
              <a:rPr lang="en-US" dirty="0">
                <a:solidFill>
                  <a:schemeClr val="tx1">
                    <a:lumMod val="50000"/>
                    <a:lumOff val="50000"/>
                  </a:schemeClr>
                </a:solidFill>
              </a:rPr>
              <a:t>Firewalls</a:t>
            </a:r>
          </a:p>
          <a:p>
            <a:pPr lvl="1">
              <a:buFont typeface="Wingdings" panose="05000000000000000000" pitchFamily="2" charset="2"/>
              <a:buChar char="ü"/>
            </a:pPr>
            <a:r>
              <a:rPr lang="en-US" dirty="0">
                <a:solidFill>
                  <a:schemeClr val="tx1">
                    <a:lumMod val="50000"/>
                    <a:lumOff val="50000"/>
                  </a:schemeClr>
                </a:solidFill>
              </a:rPr>
              <a:t>Types of firewalls</a:t>
            </a:r>
          </a:p>
          <a:p>
            <a:pPr lvl="1">
              <a:buFont typeface="Wingdings" panose="05000000000000000000" pitchFamily="2" charset="2"/>
              <a:buChar char="ü"/>
            </a:pPr>
            <a:r>
              <a:rPr lang="en-US" dirty="0">
                <a:solidFill>
                  <a:schemeClr val="tx1">
                    <a:lumMod val="50000"/>
                    <a:lumOff val="50000"/>
                  </a:schemeClr>
                </a:solidFill>
              </a:rPr>
              <a:t>Some architectural patterns based on firewall placement</a:t>
            </a:r>
          </a:p>
          <a:p>
            <a:pPr lvl="1">
              <a:buFont typeface="Wingdings" panose="05000000000000000000" pitchFamily="2" charset="2"/>
              <a:buChar char="ü"/>
            </a:pPr>
            <a:r>
              <a:rPr lang="en-US" dirty="0">
                <a:solidFill>
                  <a:schemeClr val="tx1">
                    <a:lumMod val="50000"/>
                    <a:lumOff val="50000"/>
                  </a:schemeClr>
                </a:solidFill>
              </a:rPr>
              <a:t>Firewalls have rules</a:t>
            </a:r>
          </a:p>
          <a:p>
            <a:r>
              <a:rPr lang="en-US" dirty="0"/>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48</a:t>
            </a:fld>
            <a:endParaRPr lang="en-US"/>
          </a:p>
        </p:txBody>
      </p:sp>
    </p:spTree>
    <p:extLst>
      <p:ext uri="{BB962C8B-B14F-4D97-AF65-F5344CB8AC3E}">
        <p14:creationId xmlns:p14="http://schemas.microsoft.com/office/powerpoint/2010/main" val="3058949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92000" y="1581591"/>
            <a:ext cx="4600000" cy="3523809"/>
          </a:xfrm>
          <a:prstGeom prst="rect">
            <a:avLst/>
          </a:prstGeom>
        </p:spPr>
      </p:pic>
      <p:sp>
        <p:nvSpPr>
          <p:cNvPr id="2" name="Title 1"/>
          <p:cNvSpPr>
            <a:spLocks noGrp="1"/>
          </p:cNvSpPr>
          <p:nvPr>
            <p:ph type="title"/>
          </p:nvPr>
        </p:nvSpPr>
        <p:spPr>
          <a:xfrm>
            <a:off x="0" y="0"/>
            <a:ext cx="10515600" cy="1325563"/>
          </a:xfrm>
        </p:spPr>
        <p:txBody>
          <a:bodyPr/>
          <a:lstStyle/>
          <a:p>
            <a:r>
              <a:rPr lang="en-US" dirty="0"/>
              <a:t>Intrusion Detection Systems (IDSs)</a:t>
            </a:r>
          </a:p>
        </p:txBody>
      </p:sp>
      <p:sp>
        <p:nvSpPr>
          <p:cNvPr id="3" name="Content Placeholder 2"/>
          <p:cNvSpPr>
            <a:spLocks noGrp="1"/>
          </p:cNvSpPr>
          <p:nvPr>
            <p:ph idx="1"/>
          </p:nvPr>
        </p:nvSpPr>
        <p:spPr>
          <a:xfrm>
            <a:off x="152400" y="1016000"/>
            <a:ext cx="8077200" cy="5575300"/>
          </a:xfrm>
        </p:spPr>
        <p:txBody>
          <a:bodyPr>
            <a:normAutofit/>
          </a:bodyPr>
          <a:lstStyle/>
          <a:p>
            <a:pPr marL="0" indent="0">
              <a:buNone/>
            </a:pPr>
            <a:r>
              <a:rPr lang="en-US" dirty="0"/>
              <a:t>While firewalls and antivirus are preventive controls, IDSs are access control monitoring devices designed to </a:t>
            </a:r>
          </a:p>
          <a:p>
            <a:pPr marL="914400" lvl="1" indent="-457200">
              <a:buFont typeface="+mj-lt"/>
              <a:buAutoNum type="arabicPeriod"/>
            </a:pPr>
            <a:r>
              <a:rPr lang="en-US" sz="2000" dirty="0"/>
              <a:t>Detect a security breach</a:t>
            </a:r>
          </a:p>
          <a:p>
            <a:pPr marL="914400" lvl="1" indent="-457200">
              <a:buFont typeface="+mj-lt"/>
              <a:buAutoNum type="arabicPeriod"/>
            </a:pPr>
            <a:r>
              <a:rPr lang="en-US" sz="2000" dirty="0"/>
              <a:t>Aid in mitigating damage caused by hackers breaking into sensitive computer and network systems</a:t>
            </a:r>
          </a:p>
          <a:p>
            <a:r>
              <a:rPr lang="en-US" dirty="0"/>
              <a:t>IDS’ components</a:t>
            </a:r>
          </a:p>
          <a:p>
            <a:pPr marL="914400" lvl="1" indent="-457200">
              <a:buFont typeface="+mj-lt"/>
              <a:buAutoNum type="arabicPeriod"/>
            </a:pPr>
            <a:r>
              <a:rPr lang="en-US" sz="2000" dirty="0"/>
              <a:t> Sensors</a:t>
            </a:r>
          </a:p>
          <a:p>
            <a:pPr lvl="2"/>
            <a:r>
              <a:rPr lang="en-US" sz="1800" dirty="0"/>
              <a:t>Collect and send traffic and user activity data to analyzers</a:t>
            </a:r>
          </a:p>
          <a:p>
            <a:pPr marL="914400" lvl="1" indent="-457200">
              <a:buFont typeface="+mj-lt"/>
              <a:buAutoNum type="arabicPeriod"/>
            </a:pPr>
            <a:r>
              <a:rPr lang="en-US" sz="2000" dirty="0"/>
              <a:t>Analyzers</a:t>
            </a:r>
          </a:p>
          <a:p>
            <a:pPr lvl="2"/>
            <a:r>
              <a:rPr lang="en-US" sz="1800" dirty="0"/>
              <a:t>Look for suspicious activity and if found sends alert to administrator’s interface </a:t>
            </a:r>
          </a:p>
          <a:p>
            <a:pPr marL="914400" lvl="1" indent="-457200">
              <a:buFont typeface="+mj-lt"/>
              <a:buAutoNum type="arabicPeriod"/>
            </a:pPr>
            <a:r>
              <a:rPr lang="en-US" sz="2000" dirty="0"/>
              <a:t>Administrative interfaces</a:t>
            </a:r>
          </a:p>
        </p:txBody>
      </p:sp>
      <p:sp>
        <p:nvSpPr>
          <p:cNvPr id="5" name="Footer Placeholder 4">
            <a:extLst>
              <a:ext uri="{FF2B5EF4-FFF2-40B4-BE49-F238E27FC236}">
                <a16:creationId xmlns:a16="http://schemas.microsoft.com/office/drawing/2014/main" id="{4B48AF41-2277-46D6-96E2-F70C1C574C5B}"/>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851C1B75-8862-4EA7-865E-5094113B6C55}"/>
              </a:ext>
            </a:extLst>
          </p:cNvPr>
          <p:cNvSpPr>
            <a:spLocks noGrp="1"/>
          </p:cNvSpPr>
          <p:nvPr>
            <p:ph type="sldNum" sz="quarter" idx="12"/>
          </p:nvPr>
        </p:nvSpPr>
        <p:spPr/>
        <p:txBody>
          <a:bodyPr/>
          <a:lstStyle/>
          <a:p>
            <a:fld id="{DD4F8E87-F7A1-47E8-98CD-D5BBA18FD7C1}" type="slidenum">
              <a:rPr lang="en-US" smtClean="0"/>
              <a:t>49</a:t>
            </a:fld>
            <a:endParaRPr lang="en-US"/>
          </a:p>
        </p:txBody>
      </p:sp>
    </p:spTree>
    <p:extLst>
      <p:ext uri="{BB962C8B-B14F-4D97-AF65-F5344CB8AC3E}">
        <p14:creationId xmlns:p14="http://schemas.microsoft.com/office/powerpoint/2010/main" val="129961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a:t>Early computer architecture of automated control systems separated Corporate and Control Domains</a:t>
            </a:r>
          </a:p>
        </p:txBody>
      </p:sp>
      <p:sp>
        <p:nvSpPr>
          <p:cNvPr id="4" name="Content Placeholder 2"/>
          <p:cNvSpPr txBox="1">
            <a:spLocks/>
          </p:cNvSpPr>
          <p:nvPr/>
        </p:nvSpPr>
        <p:spPr>
          <a:xfrm>
            <a:off x="838200" y="1325564"/>
            <a:ext cx="5030585" cy="4094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Critical infrastructure systems supporting major industries are dependent on information systems for command and control</a:t>
            </a:r>
          </a:p>
          <a:p>
            <a:pPr lvl="1"/>
            <a:r>
              <a:rPr lang="en-US" sz="2000" dirty="0"/>
              <a:t>Financial, Manufacturing, Transportation, Energy, Water…</a:t>
            </a:r>
          </a:p>
          <a:p>
            <a:pPr lvl="1"/>
            <a:endParaRPr lang="en-US" sz="2000" dirty="0"/>
          </a:p>
          <a:p>
            <a:pPr marL="0" indent="0">
              <a:buNone/>
            </a:pPr>
            <a:r>
              <a:rPr lang="en-US" sz="2400" dirty="0"/>
              <a:t>Highly dependent on disparate legacy proprietary control systems which were physically isolated from corporate information systems</a:t>
            </a:r>
          </a:p>
          <a:p>
            <a:pPr lvl="1"/>
            <a:r>
              <a:rPr lang="en-US" sz="2000" i="1" dirty="0"/>
              <a:t>Control system security used to mean physical security of a closed-loop system</a:t>
            </a:r>
          </a:p>
        </p:txBody>
      </p:sp>
      <p:pic>
        <p:nvPicPr>
          <p:cNvPr id="6" name="Picture 5"/>
          <p:cNvPicPr>
            <a:picLocks noChangeAspect="1"/>
          </p:cNvPicPr>
          <p:nvPr/>
        </p:nvPicPr>
        <p:blipFill>
          <a:blip r:embed="rId3"/>
          <a:stretch>
            <a:fillRect/>
          </a:stretch>
        </p:blipFill>
        <p:spPr>
          <a:xfrm>
            <a:off x="6268191" y="1724667"/>
            <a:ext cx="5923809" cy="5133333"/>
          </a:xfrm>
          <a:prstGeom prst="rect">
            <a:avLst/>
          </a:prstGeom>
        </p:spPr>
      </p:pic>
      <p:sp>
        <p:nvSpPr>
          <p:cNvPr id="3" name="Footer Placeholder 2">
            <a:extLst>
              <a:ext uri="{FF2B5EF4-FFF2-40B4-BE49-F238E27FC236}">
                <a16:creationId xmlns:a16="http://schemas.microsoft.com/office/drawing/2014/main" id="{02440497-B3ED-4517-A062-7015EBB6AF34}"/>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3A337D6C-473F-4212-BA4D-093477121C0A}"/>
              </a:ext>
            </a:extLst>
          </p:cNvPr>
          <p:cNvSpPr>
            <a:spLocks noGrp="1"/>
          </p:cNvSpPr>
          <p:nvPr>
            <p:ph type="sldNum" sz="quarter" idx="12"/>
          </p:nvPr>
        </p:nvSpPr>
        <p:spPr/>
        <p:txBody>
          <a:bodyPr/>
          <a:lstStyle/>
          <a:p>
            <a:fld id="{DD4F8E87-F7A1-47E8-98CD-D5BBA18FD7C1}" type="slidenum">
              <a:rPr lang="en-US" smtClean="0"/>
              <a:t>5</a:t>
            </a:fld>
            <a:endParaRPr lang="en-US"/>
          </a:p>
        </p:txBody>
      </p:sp>
    </p:spTree>
    <p:extLst>
      <p:ext uri="{BB962C8B-B14F-4D97-AF65-F5344CB8AC3E}">
        <p14:creationId xmlns:p14="http://schemas.microsoft.com/office/powerpoint/2010/main" val="1683182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Intrusion Detection Systems (IDSs)</a:t>
            </a:r>
          </a:p>
        </p:txBody>
      </p:sp>
      <p:sp>
        <p:nvSpPr>
          <p:cNvPr id="3" name="Content Placeholder 2"/>
          <p:cNvSpPr>
            <a:spLocks noGrp="1"/>
          </p:cNvSpPr>
          <p:nvPr>
            <p:ph idx="1"/>
          </p:nvPr>
        </p:nvSpPr>
        <p:spPr>
          <a:xfrm>
            <a:off x="390525" y="1473200"/>
            <a:ext cx="10515600" cy="4351338"/>
          </a:xfrm>
        </p:spPr>
        <p:txBody>
          <a:bodyPr>
            <a:normAutofit/>
          </a:bodyPr>
          <a:lstStyle/>
          <a:p>
            <a:pPr marL="0" indent="0">
              <a:buNone/>
            </a:pPr>
            <a:r>
              <a:rPr lang="en-US" dirty="0"/>
              <a:t> Two main types of IDS</a:t>
            </a:r>
          </a:p>
          <a:p>
            <a:pPr marL="971550" lvl="1" indent="-514350">
              <a:buFont typeface="+mj-lt"/>
              <a:buAutoNum type="arabicPeriod"/>
            </a:pPr>
            <a:r>
              <a:rPr lang="en-US" b="1" dirty="0"/>
              <a:t>Host-based</a:t>
            </a:r>
            <a:r>
              <a:rPr lang="en-US" dirty="0"/>
              <a:t> for analyzing activity within a particular computer system</a:t>
            </a:r>
          </a:p>
          <a:p>
            <a:pPr marL="971550" lvl="1" indent="-514350">
              <a:buFont typeface="+mj-lt"/>
              <a:buAutoNum type="arabicPeriod"/>
            </a:pPr>
            <a:r>
              <a:rPr lang="en-US" b="1" dirty="0"/>
              <a:t>Network-based</a:t>
            </a:r>
            <a:r>
              <a:rPr lang="en-US" dirty="0"/>
              <a:t> for monitoring network communications</a:t>
            </a:r>
          </a:p>
          <a:p>
            <a:pPr marL="0" indent="0">
              <a:buNone/>
            </a:pPr>
            <a:r>
              <a:rPr lang="en-US" dirty="0"/>
              <a:t>IDS can be configured to:</a:t>
            </a:r>
          </a:p>
          <a:p>
            <a:pPr lvl="1"/>
            <a:r>
              <a:rPr lang="en-US" dirty="0"/>
              <a:t>Watch for attacks</a:t>
            </a:r>
          </a:p>
          <a:p>
            <a:pPr lvl="1"/>
            <a:r>
              <a:rPr lang="en-US" dirty="0"/>
              <a:t>Parse audit logs</a:t>
            </a:r>
          </a:p>
          <a:p>
            <a:pPr lvl="1"/>
            <a:r>
              <a:rPr lang="en-US" dirty="0"/>
              <a:t>Terminate a connection</a:t>
            </a:r>
          </a:p>
          <a:p>
            <a:pPr lvl="1"/>
            <a:r>
              <a:rPr lang="en-US" dirty="0"/>
              <a:t>Alert administrator as attacks happen</a:t>
            </a:r>
          </a:p>
          <a:p>
            <a:pPr lvl="1"/>
            <a:r>
              <a:rPr lang="en-US" dirty="0"/>
              <a:t>Expose a hacker and her/his techniques</a:t>
            </a:r>
          </a:p>
          <a:p>
            <a:pPr lvl="1"/>
            <a:r>
              <a:rPr lang="en-US" dirty="0"/>
              <a:t>Illustrate which vulnerabilities need to be addressed</a:t>
            </a:r>
          </a:p>
        </p:txBody>
      </p:sp>
      <p:pic>
        <p:nvPicPr>
          <p:cNvPr id="4" name="Picture 3"/>
          <p:cNvPicPr>
            <a:picLocks noChangeAspect="1"/>
          </p:cNvPicPr>
          <p:nvPr/>
        </p:nvPicPr>
        <p:blipFill>
          <a:blip r:embed="rId3"/>
          <a:stretch>
            <a:fillRect/>
          </a:stretch>
        </p:blipFill>
        <p:spPr>
          <a:xfrm>
            <a:off x="8241500" y="4791075"/>
            <a:ext cx="4121949" cy="2066925"/>
          </a:xfrm>
          <a:prstGeom prst="rect">
            <a:avLst/>
          </a:prstGeom>
        </p:spPr>
      </p:pic>
      <p:sp>
        <p:nvSpPr>
          <p:cNvPr id="5" name="Footer Placeholder 4">
            <a:extLst>
              <a:ext uri="{FF2B5EF4-FFF2-40B4-BE49-F238E27FC236}">
                <a16:creationId xmlns:a16="http://schemas.microsoft.com/office/drawing/2014/main" id="{CDF0F87B-0947-4030-BDD2-3DEC0A03235D}"/>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404D0C1B-A784-4864-A272-14CBCC10870E}"/>
              </a:ext>
            </a:extLst>
          </p:cNvPr>
          <p:cNvSpPr>
            <a:spLocks noGrp="1"/>
          </p:cNvSpPr>
          <p:nvPr>
            <p:ph type="sldNum" sz="quarter" idx="12"/>
          </p:nvPr>
        </p:nvSpPr>
        <p:spPr/>
        <p:txBody>
          <a:bodyPr/>
          <a:lstStyle/>
          <a:p>
            <a:fld id="{DD4F8E87-F7A1-47E8-98CD-D5BBA18FD7C1}" type="slidenum">
              <a:rPr lang="en-US" smtClean="0"/>
              <a:t>50</a:t>
            </a:fld>
            <a:endParaRPr lang="en-US"/>
          </a:p>
        </p:txBody>
      </p:sp>
    </p:spTree>
    <p:extLst>
      <p:ext uri="{BB962C8B-B14F-4D97-AF65-F5344CB8AC3E}">
        <p14:creationId xmlns:p14="http://schemas.microsoft.com/office/powerpoint/2010/main" val="1956815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87238" y="3696095"/>
            <a:ext cx="4904762" cy="3161905"/>
          </a:xfrm>
          <a:prstGeom prst="rect">
            <a:avLst/>
          </a:prstGeom>
        </p:spPr>
      </p:pic>
      <p:sp>
        <p:nvSpPr>
          <p:cNvPr id="2" name="Title 1"/>
          <p:cNvSpPr>
            <a:spLocks noGrp="1"/>
          </p:cNvSpPr>
          <p:nvPr>
            <p:ph type="title"/>
          </p:nvPr>
        </p:nvSpPr>
        <p:spPr>
          <a:xfrm>
            <a:off x="0" y="0"/>
            <a:ext cx="10515600" cy="1325563"/>
          </a:xfrm>
        </p:spPr>
        <p:txBody>
          <a:bodyPr/>
          <a:lstStyle/>
          <a:p>
            <a:r>
              <a:rPr lang="en-US" dirty="0"/>
              <a:t>Intrusion Detection Systems (IDSs)</a:t>
            </a:r>
          </a:p>
        </p:txBody>
      </p:sp>
      <p:sp>
        <p:nvSpPr>
          <p:cNvPr id="3" name="Content Placeholder 2"/>
          <p:cNvSpPr>
            <a:spLocks noGrp="1"/>
          </p:cNvSpPr>
          <p:nvPr>
            <p:ph idx="1"/>
          </p:nvPr>
        </p:nvSpPr>
        <p:spPr>
          <a:xfrm>
            <a:off x="342900" y="1225550"/>
            <a:ext cx="10515600" cy="4351338"/>
          </a:xfrm>
        </p:spPr>
        <p:txBody>
          <a:bodyPr>
            <a:normAutofit/>
          </a:bodyPr>
          <a:lstStyle/>
          <a:p>
            <a:pPr marL="0" indent="0">
              <a:buNone/>
            </a:pPr>
            <a:r>
              <a:rPr lang="en-US" dirty="0"/>
              <a:t>Host-based IDS (HIDS)</a:t>
            </a:r>
          </a:p>
          <a:p>
            <a:pPr lvl="1"/>
            <a:r>
              <a:rPr lang="en-US" dirty="0"/>
              <a:t>Can be installed to look at the data packets within the higher levels of the OSI stack for anomalous or inappropriate activity on individual servers and/or workstations</a:t>
            </a:r>
          </a:p>
          <a:p>
            <a:pPr lvl="1"/>
            <a:r>
              <a:rPr lang="en-US" dirty="0"/>
              <a:t>Usually installed on critical servers (too much administrative overhead to put them everywhere)</a:t>
            </a:r>
          </a:p>
          <a:p>
            <a:pPr lvl="1"/>
            <a:r>
              <a:rPr lang="en-US" dirty="0"/>
              <a:t>Make sure users do not put the system at risk by activities such as deleting system files or reconfiguring important settings </a:t>
            </a:r>
          </a:p>
          <a:p>
            <a:pPr lvl="1"/>
            <a:r>
              <a:rPr lang="en-US" dirty="0"/>
              <a:t>Does deeper inspection of the packets</a:t>
            </a:r>
          </a:p>
          <a:p>
            <a:pPr lvl="1"/>
            <a:r>
              <a:rPr lang="en-US" dirty="0"/>
              <a:t>Does not understand network traffic</a:t>
            </a:r>
          </a:p>
        </p:txBody>
      </p:sp>
      <p:sp>
        <p:nvSpPr>
          <p:cNvPr id="5" name="Footer Placeholder 4">
            <a:extLst>
              <a:ext uri="{FF2B5EF4-FFF2-40B4-BE49-F238E27FC236}">
                <a16:creationId xmlns:a16="http://schemas.microsoft.com/office/drawing/2014/main" id="{DD869ED6-43F5-44F4-AAE4-9CEC593BE9CC}"/>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FC429BA8-70A2-4A60-BC99-E3A65ECA24D8}"/>
              </a:ext>
            </a:extLst>
          </p:cNvPr>
          <p:cNvSpPr>
            <a:spLocks noGrp="1"/>
          </p:cNvSpPr>
          <p:nvPr>
            <p:ph type="sldNum" sz="quarter" idx="12"/>
          </p:nvPr>
        </p:nvSpPr>
        <p:spPr/>
        <p:txBody>
          <a:bodyPr/>
          <a:lstStyle/>
          <a:p>
            <a:fld id="{DD4F8E87-F7A1-47E8-98CD-D5BBA18FD7C1}" type="slidenum">
              <a:rPr lang="en-US" smtClean="0"/>
              <a:t>51</a:t>
            </a:fld>
            <a:endParaRPr lang="en-US"/>
          </a:p>
        </p:txBody>
      </p:sp>
    </p:spTree>
    <p:extLst>
      <p:ext uri="{BB962C8B-B14F-4D97-AF65-F5344CB8AC3E}">
        <p14:creationId xmlns:p14="http://schemas.microsoft.com/office/powerpoint/2010/main" val="892461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58246" y="4315143"/>
            <a:ext cx="6542857" cy="2542857"/>
          </a:xfrm>
          <a:prstGeom prst="rect">
            <a:avLst/>
          </a:prstGeom>
        </p:spPr>
      </p:pic>
      <p:sp>
        <p:nvSpPr>
          <p:cNvPr id="2" name="Title 1"/>
          <p:cNvSpPr>
            <a:spLocks noGrp="1"/>
          </p:cNvSpPr>
          <p:nvPr>
            <p:ph type="title"/>
          </p:nvPr>
        </p:nvSpPr>
        <p:spPr>
          <a:xfrm>
            <a:off x="0" y="0"/>
            <a:ext cx="10515600" cy="1325563"/>
          </a:xfrm>
        </p:spPr>
        <p:txBody>
          <a:bodyPr/>
          <a:lstStyle/>
          <a:p>
            <a:r>
              <a:rPr lang="en-US" dirty="0"/>
              <a:t>Intrusion Detection Systems (IDS)</a:t>
            </a:r>
          </a:p>
        </p:txBody>
      </p:sp>
      <p:sp>
        <p:nvSpPr>
          <p:cNvPr id="3" name="Content Placeholder 2"/>
          <p:cNvSpPr>
            <a:spLocks noGrp="1"/>
          </p:cNvSpPr>
          <p:nvPr>
            <p:ph idx="1"/>
          </p:nvPr>
        </p:nvSpPr>
        <p:spPr>
          <a:xfrm>
            <a:off x="200025" y="854075"/>
            <a:ext cx="10515600" cy="4351338"/>
          </a:xfrm>
        </p:spPr>
        <p:txBody>
          <a:bodyPr>
            <a:normAutofit/>
          </a:bodyPr>
          <a:lstStyle/>
          <a:p>
            <a:pPr marL="0" indent="0">
              <a:buNone/>
            </a:pPr>
            <a:r>
              <a:rPr lang="en-US" dirty="0"/>
              <a:t>Network-based IDS (NIDS)</a:t>
            </a:r>
          </a:p>
          <a:p>
            <a:pPr lvl="1"/>
            <a:r>
              <a:rPr lang="en-US" dirty="0"/>
              <a:t>Uses sensors which can be either host computers with specialized software installed or dedicated appliances</a:t>
            </a:r>
          </a:p>
          <a:p>
            <a:pPr lvl="2"/>
            <a:r>
              <a:rPr lang="en-US" dirty="0"/>
              <a:t>Each have a NIC (network interface card) </a:t>
            </a:r>
          </a:p>
          <a:p>
            <a:pPr lvl="3"/>
            <a:r>
              <a:rPr lang="en-US" dirty="0"/>
              <a:t>NIC is configured in promiscuous mode to capture all traffic (rather than packets addressed to the host computer</a:t>
            </a:r>
          </a:p>
          <a:p>
            <a:pPr lvl="3"/>
            <a:r>
              <a:rPr lang="en-US" dirty="0"/>
              <a:t>Copies packets – sending one copy up the TCP stack (for normal processing or possible analysis with a HIDS), and another copy to analyzer looking for specific patterns in the network traffic</a:t>
            </a:r>
          </a:p>
          <a:p>
            <a:pPr lvl="1"/>
            <a:r>
              <a:rPr lang="en-US" dirty="0"/>
              <a:t>Monitors network traffic, cannot see the activity happening within the higher levels of the OSI stack (HIDS is used for this) </a:t>
            </a:r>
          </a:p>
        </p:txBody>
      </p:sp>
      <p:sp>
        <p:nvSpPr>
          <p:cNvPr id="5" name="Footer Placeholder 4">
            <a:extLst>
              <a:ext uri="{FF2B5EF4-FFF2-40B4-BE49-F238E27FC236}">
                <a16:creationId xmlns:a16="http://schemas.microsoft.com/office/drawing/2014/main" id="{196C36E3-DBD1-4812-92C0-7532EA501C35}"/>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EE46EF18-39D5-4D0B-B861-946C15D01C6F}"/>
              </a:ext>
            </a:extLst>
          </p:cNvPr>
          <p:cNvSpPr>
            <a:spLocks noGrp="1"/>
          </p:cNvSpPr>
          <p:nvPr>
            <p:ph type="sldNum" sz="quarter" idx="12"/>
          </p:nvPr>
        </p:nvSpPr>
        <p:spPr/>
        <p:txBody>
          <a:bodyPr/>
          <a:lstStyle/>
          <a:p>
            <a:fld id="{DD4F8E87-F7A1-47E8-98CD-D5BBA18FD7C1}" type="slidenum">
              <a:rPr lang="en-US" smtClean="0"/>
              <a:t>52</a:t>
            </a:fld>
            <a:endParaRPr lang="en-US"/>
          </a:p>
        </p:txBody>
      </p:sp>
    </p:spTree>
    <p:extLst>
      <p:ext uri="{BB962C8B-B14F-4D97-AF65-F5344CB8AC3E}">
        <p14:creationId xmlns:p14="http://schemas.microsoft.com/office/powerpoint/2010/main" val="1469664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532923" cy="2261062"/>
          </a:xfrm>
        </p:spPr>
        <p:txBody>
          <a:bodyPr>
            <a:normAutofit/>
          </a:bodyPr>
          <a:lstStyle/>
          <a:p>
            <a:r>
              <a:rPr lang="en-US" dirty="0"/>
              <a:t>Basic architecture of a Network IDS</a:t>
            </a:r>
          </a:p>
        </p:txBody>
      </p:sp>
      <p:pic>
        <p:nvPicPr>
          <p:cNvPr id="4" name="Picture 3"/>
          <p:cNvPicPr>
            <a:picLocks noChangeAspect="1"/>
          </p:cNvPicPr>
          <p:nvPr/>
        </p:nvPicPr>
        <p:blipFill>
          <a:blip r:embed="rId2"/>
          <a:stretch>
            <a:fillRect/>
          </a:stretch>
        </p:blipFill>
        <p:spPr>
          <a:xfrm>
            <a:off x="4718045" y="33954"/>
            <a:ext cx="7473955" cy="6824046"/>
          </a:xfrm>
          <a:prstGeom prst="rect">
            <a:avLst/>
          </a:prstGeom>
        </p:spPr>
      </p:pic>
      <p:sp>
        <p:nvSpPr>
          <p:cNvPr id="5" name="TextBox 4"/>
          <p:cNvSpPr txBox="1"/>
          <p:nvPr/>
        </p:nvSpPr>
        <p:spPr>
          <a:xfrm>
            <a:off x="113077" y="5119929"/>
            <a:ext cx="4415692" cy="830997"/>
          </a:xfrm>
          <a:prstGeom prst="rect">
            <a:avLst/>
          </a:prstGeom>
          <a:noFill/>
        </p:spPr>
        <p:txBody>
          <a:bodyPr wrap="square" rtlCol="0">
            <a:spAutoFit/>
          </a:bodyPr>
          <a:lstStyle/>
          <a:p>
            <a:r>
              <a:rPr lang="en-US" sz="1600" dirty="0"/>
              <a:t>Harris, S. and </a:t>
            </a:r>
            <a:r>
              <a:rPr lang="en-US" sz="1600" dirty="0" err="1"/>
              <a:t>Maymi</a:t>
            </a:r>
            <a:r>
              <a:rPr lang="en-US" sz="1600" dirty="0"/>
              <a:t>, F. (2016) </a:t>
            </a:r>
            <a:r>
              <a:rPr lang="en-US" sz="1600" u="sng" dirty="0"/>
              <a:t>All In One CISSSP Exam Guide</a:t>
            </a:r>
            <a:r>
              <a:rPr lang="en-US" sz="1600" dirty="0"/>
              <a:t>, Seventh Edition, McGraw-Hill Education</a:t>
            </a:r>
          </a:p>
        </p:txBody>
      </p:sp>
      <p:sp>
        <p:nvSpPr>
          <p:cNvPr id="3" name="Footer Placeholder 2">
            <a:extLst>
              <a:ext uri="{FF2B5EF4-FFF2-40B4-BE49-F238E27FC236}">
                <a16:creationId xmlns:a16="http://schemas.microsoft.com/office/drawing/2014/main" id="{096A392E-0BF4-443B-9A18-CE28CFFC8D14}"/>
              </a:ext>
            </a:extLst>
          </p:cNvPr>
          <p:cNvSpPr>
            <a:spLocks noGrp="1"/>
          </p:cNvSpPr>
          <p:nvPr>
            <p:ph type="ftr" sz="quarter" idx="11"/>
          </p:nvPr>
        </p:nvSpPr>
        <p:spPr>
          <a:xfrm>
            <a:off x="224692" y="6356350"/>
            <a:ext cx="4114800" cy="365125"/>
          </a:xfrm>
        </p:spPr>
        <p:txBody>
          <a:bodyPr/>
          <a:lstStyle/>
          <a:p>
            <a:r>
              <a:rPr lang="en-US" dirty="0"/>
              <a:t>MIS 5214 Security Architecture</a:t>
            </a:r>
          </a:p>
        </p:txBody>
      </p:sp>
      <p:sp>
        <p:nvSpPr>
          <p:cNvPr id="6" name="Slide Number Placeholder 5">
            <a:extLst>
              <a:ext uri="{FF2B5EF4-FFF2-40B4-BE49-F238E27FC236}">
                <a16:creationId xmlns:a16="http://schemas.microsoft.com/office/drawing/2014/main" id="{95D7F947-5A05-4C9A-83B2-3261BB9F3477}"/>
              </a:ext>
            </a:extLst>
          </p:cNvPr>
          <p:cNvSpPr>
            <a:spLocks noGrp="1"/>
          </p:cNvSpPr>
          <p:nvPr>
            <p:ph type="sldNum" sz="quarter" idx="12"/>
          </p:nvPr>
        </p:nvSpPr>
        <p:spPr/>
        <p:txBody>
          <a:bodyPr/>
          <a:lstStyle/>
          <a:p>
            <a:fld id="{DD4F8E87-F7A1-47E8-98CD-D5BBA18FD7C1}" type="slidenum">
              <a:rPr lang="en-US" smtClean="0"/>
              <a:t>53</a:t>
            </a:fld>
            <a:endParaRPr lang="en-US"/>
          </a:p>
        </p:txBody>
      </p:sp>
    </p:spTree>
    <p:extLst>
      <p:ext uri="{BB962C8B-B14F-4D97-AF65-F5344CB8AC3E}">
        <p14:creationId xmlns:p14="http://schemas.microsoft.com/office/powerpoint/2010/main" val="2224913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Intrusion Detection Systems (IDS)</a:t>
            </a:r>
          </a:p>
        </p:txBody>
      </p:sp>
      <p:sp>
        <p:nvSpPr>
          <p:cNvPr id="3" name="Content Placeholder 2"/>
          <p:cNvSpPr>
            <a:spLocks noGrp="1"/>
          </p:cNvSpPr>
          <p:nvPr>
            <p:ph idx="1"/>
          </p:nvPr>
        </p:nvSpPr>
        <p:spPr>
          <a:xfrm>
            <a:off x="123824" y="958849"/>
            <a:ext cx="11134725" cy="5397501"/>
          </a:xfrm>
        </p:spPr>
        <p:txBody>
          <a:bodyPr>
            <a:normAutofit fontScale="70000" lnSpcReduction="20000"/>
          </a:bodyPr>
          <a:lstStyle/>
          <a:p>
            <a:pPr marL="0" indent="0">
              <a:buNone/>
            </a:pPr>
            <a:r>
              <a:rPr lang="en-US" dirty="0"/>
              <a:t>NIDS and HIDS can be one of the following types: </a:t>
            </a:r>
          </a:p>
          <a:p>
            <a:pPr marL="914400" lvl="1" indent="-457200">
              <a:buFont typeface="+mj-lt"/>
              <a:buAutoNum type="arabicPeriod"/>
            </a:pPr>
            <a:r>
              <a:rPr lang="en-US" dirty="0"/>
              <a:t>Signature-based:</a:t>
            </a:r>
          </a:p>
          <a:p>
            <a:pPr lvl="2"/>
            <a:r>
              <a:rPr lang="en-US" dirty="0"/>
              <a:t>Pattern matching, similar to antivirus software</a:t>
            </a:r>
          </a:p>
          <a:p>
            <a:pPr lvl="2"/>
            <a:r>
              <a:rPr lang="en-US" dirty="0"/>
              <a:t>Signatures must be continuously updated</a:t>
            </a:r>
          </a:p>
          <a:p>
            <a:pPr lvl="2"/>
            <a:r>
              <a:rPr lang="en-US" dirty="0"/>
              <a:t>Cannot identify new attacks</a:t>
            </a:r>
          </a:p>
          <a:p>
            <a:pPr lvl="2"/>
            <a:r>
              <a:rPr lang="en-US" dirty="0"/>
              <a:t>2 types</a:t>
            </a:r>
          </a:p>
          <a:p>
            <a:pPr lvl="3"/>
            <a:r>
              <a:rPr lang="en-US" dirty="0"/>
              <a:t>Pattern matching: Compares individual packets to signatures</a:t>
            </a:r>
          </a:p>
          <a:p>
            <a:pPr lvl="3"/>
            <a:r>
              <a:rPr lang="en-US" dirty="0"/>
              <a:t>Stateful matching: Compares patterns among packets </a:t>
            </a:r>
          </a:p>
          <a:p>
            <a:pPr lvl="3"/>
            <a:endParaRPr lang="en-US" dirty="0"/>
          </a:p>
          <a:p>
            <a:pPr marL="914400" lvl="1" indent="-457200">
              <a:buFont typeface="+mj-lt"/>
              <a:buAutoNum type="arabicPeriod"/>
            </a:pPr>
            <a:r>
              <a:rPr lang="en-US" dirty="0"/>
              <a:t>Anomaly-based (a.k.a. Heuristic-based or Behavior-based):</a:t>
            </a:r>
          </a:p>
          <a:p>
            <a:pPr lvl="2"/>
            <a:r>
              <a:rPr lang="en-US" dirty="0"/>
              <a:t>Behavioral-based system able to learn from “normal activities”</a:t>
            </a:r>
          </a:p>
          <a:p>
            <a:pPr lvl="2"/>
            <a:r>
              <a:rPr lang="en-US" dirty="0"/>
              <a:t>Can detect new attacks</a:t>
            </a:r>
          </a:p>
          <a:p>
            <a:pPr lvl="2"/>
            <a:r>
              <a:rPr lang="en-US" dirty="0"/>
              <a:t> 3 Types:</a:t>
            </a:r>
          </a:p>
          <a:p>
            <a:pPr lvl="3"/>
            <a:r>
              <a:rPr lang="en-US" dirty="0"/>
              <a:t>Statistical anomaly-based – creates a normal profile used to compare sensed activities</a:t>
            </a:r>
          </a:p>
          <a:p>
            <a:pPr lvl="3"/>
            <a:r>
              <a:rPr lang="en-US" dirty="0"/>
              <a:t>Protocol anomaly-based – Identifies incorrect uses that violate protocols (e.g. TCP 3-way handshake)</a:t>
            </a:r>
          </a:p>
          <a:p>
            <a:pPr lvl="3"/>
            <a:r>
              <a:rPr lang="en-US" dirty="0"/>
              <a:t>Traffic anomaly-based – Identifies unusual activity in network traffic</a:t>
            </a:r>
          </a:p>
          <a:p>
            <a:pPr lvl="3"/>
            <a:endParaRPr lang="en-US" dirty="0"/>
          </a:p>
          <a:p>
            <a:pPr marL="914400" lvl="1" indent="-457200">
              <a:buFont typeface="+mj-lt"/>
              <a:buAutoNum type="arabicPeriod"/>
            </a:pPr>
            <a:r>
              <a:rPr lang="en-US" dirty="0"/>
              <a:t>  Rule-based</a:t>
            </a:r>
          </a:p>
          <a:p>
            <a:pPr lvl="2"/>
            <a:r>
              <a:rPr lang="en-US" dirty="0"/>
              <a:t>Uses artificial intelligence expert systems that process rules in the form of “If </a:t>
            </a:r>
            <a:r>
              <a:rPr lang="en-US" i="1" dirty="0"/>
              <a:t>situation</a:t>
            </a:r>
            <a:r>
              <a:rPr lang="en-US" dirty="0"/>
              <a:t> then </a:t>
            </a:r>
            <a:r>
              <a:rPr lang="en-US" i="1" dirty="0"/>
              <a:t>action</a:t>
            </a:r>
            <a:r>
              <a:rPr lang="en-US" dirty="0"/>
              <a:t>” statements to identify combinations of activities within the data of the packets </a:t>
            </a:r>
          </a:p>
          <a:p>
            <a:pPr lvl="3"/>
            <a:r>
              <a:rPr lang="en-US" i="1" dirty="0"/>
              <a:t>e.g. “IF a root user creates </a:t>
            </a:r>
            <a:r>
              <a:rPr lang="en-US" i="1" dirty="0" err="1"/>
              <a:t>FileA</a:t>
            </a:r>
            <a:r>
              <a:rPr lang="en-US" i="1" dirty="0"/>
              <a:t> AND </a:t>
            </a:r>
            <a:r>
              <a:rPr lang="en-US" i="1" dirty="0" err="1"/>
              <a:t>FileB</a:t>
            </a:r>
            <a:r>
              <a:rPr lang="en-US" i="1" dirty="0"/>
              <a:t> IN same directory and there is a call to Administrative </a:t>
            </a:r>
            <a:r>
              <a:rPr lang="en-US" i="1" dirty="0" err="1"/>
              <a:t>ToolK</a:t>
            </a:r>
            <a:r>
              <a:rPr lang="en-US" i="1" dirty="0"/>
              <a:t> THEN trigger alert”</a:t>
            </a:r>
          </a:p>
          <a:p>
            <a:pPr lvl="3"/>
            <a:endParaRPr lang="en-US" i="1" dirty="0"/>
          </a:p>
          <a:p>
            <a:pPr lvl="2"/>
            <a:r>
              <a:rPr lang="en-US" dirty="0"/>
              <a:t>Cannot detect new attacks</a:t>
            </a:r>
          </a:p>
          <a:p>
            <a:pPr lvl="2"/>
            <a:r>
              <a:rPr lang="en-US" dirty="0"/>
              <a:t>The more complex the rules, the greater the need for processing power to support the software and hardware requirements so the IDS does not become a bottleneck and performance problem</a:t>
            </a:r>
          </a:p>
          <a:p>
            <a:pPr lvl="2"/>
            <a:endParaRPr lang="en-US" dirty="0"/>
          </a:p>
        </p:txBody>
      </p:sp>
      <p:pic>
        <p:nvPicPr>
          <p:cNvPr id="5" name="Picture 4"/>
          <p:cNvPicPr>
            <a:picLocks noChangeAspect="1"/>
          </p:cNvPicPr>
          <p:nvPr/>
        </p:nvPicPr>
        <p:blipFill>
          <a:blip r:embed="rId3"/>
          <a:stretch>
            <a:fillRect/>
          </a:stretch>
        </p:blipFill>
        <p:spPr>
          <a:xfrm>
            <a:off x="9372952" y="71609"/>
            <a:ext cx="2819048" cy="2752381"/>
          </a:xfrm>
          <a:prstGeom prst="rect">
            <a:avLst/>
          </a:prstGeom>
        </p:spPr>
      </p:pic>
      <p:sp>
        <p:nvSpPr>
          <p:cNvPr id="4" name="Footer Placeholder 3">
            <a:extLst>
              <a:ext uri="{FF2B5EF4-FFF2-40B4-BE49-F238E27FC236}">
                <a16:creationId xmlns:a16="http://schemas.microsoft.com/office/drawing/2014/main" id="{62DC8701-CAA9-4CE8-B97D-2FB9A95AFC67}"/>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AFBF5185-BB5D-4783-BCDE-FCF7642D74C2}"/>
              </a:ext>
            </a:extLst>
          </p:cNvPr>
          <p:cNvSpPr>
            <a:spLocks noGrp="1"/>
          </p:cNvSpPr>
          <p:nvPr>
            <p:ph type="sldNum" sz="quarter" idx="12"/>
          </p:nvPr>
        </p:nvSpPr>
        <p:spPr/>
        <p:txBody>
          <a:bodyPr/>
          <a:lstStyle/>
          <a:p>
            <a:fld id="{DD4F8E87-F7A1-47E8-98CD-D5BBA18FD7C1}" type="slidenum">
              <a:rPr lang="en-US" smtClean="0"/>
              <a:t>54</a:t>
            </a:fld>
            <a:endParaRPr lang="en-US"/>
          </a:p>
        </p:txBody>
      </p:sp>
    </p:spTree>
    <p:extLst>
      <p:ext uri="{BB962C8B-B14F-4D97-AF65-F5344CB8AC3E}">
        <p14:creationId xmlns:p14="http://schemas.microsoft.com/office/powerpoint/2010/main" val="286867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 calcmode="lin" valueType="num">
                                      <p:cBhvr additive="base">
                                        <p:cTn id="4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anim calcmode="lin" valueType="num">
                                      <p:cBhvr additive="base">
                                        <p:cTn id="5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anim calcmode="lin" valueType="num">
                                      <p:cBhvr additive="base">
                                        <p:cTn id="59"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9" end="19"/>
                                            </p:txEl>
                                          </p:spTgt>
                                        </p:tgtEl>
                                        <p:attrNameLst>
                                          <p:attrName>style.visibility</p:attrName>
                                        </p:attrNameLst>
                                      </p:cBhvr>
                                      <p:to>
                                        <p:strVal val="visible"/>
                                      </p:to>
                                    </p:set>
                                    <p:anim calcmode="lin" valueType="num">
                                      <p:cBhvr additive="base">
                                        <p:cTn id="63"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9" end="19"/>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21" end="21"/>
                                            </p:txEl>
                                          </p:spTgt>
                                        </p:tgtEl>
                                        <p:attrNameLst>
                                          <p:attrName>style.visibility</p:attrName>
                                        </p:attrNameLst>
                                      </p:cBhvr>
                                      <p:to>
                                        <p:strVal val="visible"/>
                                      </p:to>
                                    </p:set>
                                    <p:anim calcmode="lin" valueType="num">
                                      <p:cBhvr additive="base">
                                        <p:cTn id="67"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21" end="2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22" end="22"/>
                                            </p:txEl>
                                          </p:spTgt>
                                        </p:tgtEl>
                                        <p:attrNameLst>
                                          <p:attrName>style.visibility</p:attrName>
                                        </p:attrNameLst>
                                      </p:cBhvr>
                                      <p:to>
                                        <p:strVal val="visible"/>
                                      </p:to>
                                    </p:set>
                                    <p:anim calcmode="lin" valueType="num">
                                      <p:cBhvr additive="base">
                                        <p:cTn id="71" dur="500" fill="hold"/>
                                        <p:tgtEl>
                                          <p:spTgt spid="3">
                                            <p:txEl>
                                              <p:pRg st="22" end="2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22" end="2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Intrusion Prevention Systems (IPS)</a:t>
            </a:r>
          </a:p>
        </p:txBody>
      </p:sp>
      <p:sp>
        <p:nvSpPr>
          <p:cNvPr id="3" name="Content Placeholder 2"/>
          <p:cNvSpPr>
            <a:spLocks noGrp="1"/>
          </p:cNvSpPr>
          <p:nvPr>
            <p:ph idx="1"/>
          </p:nvPr>
        </p:nvSpPr>
        <p:spPr>
          <a:xfrm>
            <a:off x="0" y="1219200"/>
            <a:ext cx="12137292" cy="4592003"/>
          </a:xfrm>
        </p:spPr>
        <p:txBody>
          <a:bodyPr>
            <a:normAutofit fontScale="92500" lnSpcReduction="10000"/>
          </a:bodyPr>
          <a:lstStyle/>
          <a:p>
            <a:pPr marL="0" indent="0">
              <a:buNone/>
            </a:pPr>
            <a:r>
              <a:rPr lang="en-US" dirty="0">
                <a:solidFill>
                  <a:schemeClr val="tx1">
                    <a:lumMod val="50000"/>
                    <a:lumOff val="50000"/>
                  </a:schemeClr>
                </a:solidFill>
              </a:rPr>
              <a:t>IDS – Detect something bad may be taking place and send an alert</a:t>
            </a:r>
          </a:p>
          <a:p>
            <a:pPr marL="457200" lvl="1" indent="0">
              <a:buNone/>
            </a:pPr>
            <a:r>
              <a:rPr lang="en-US" i="1" dirty="0">
                <a:solidFill>
                  <a:schemeClr val="tx1">
                    <a:lumMod val="50000"/>
                    <a:lumOff val="50000"/>
                  </a:schemeClr>
                </a:solidFill>
              </a:rPr>
              <a:t>Detective and “after the fact” response</a:t>
            </a:r>
          </a:p>
          <a:p>
            <a:pPr marL="457200" lvl="1" indent="0">
              <a:buNone/>
            </a:pPr>
            <a:endParaRPr lang="en-US" i="1" dirty="0">
              <a:solidFill>
                <a:schemeClr val="tx1">
                  <a:lumMod val="50000"/>
                  <a:lumOff val="50000"/>
                </a:schemeClr>
              </a:solidFill>
            </a:endParaRPr>
          </a:p>
          <a:p>
            <a:r>
              <a:rPr lang="en-US" dirty="0"/>
              <a:t>IPS – Detect something bad may be taking place and block traffic from gaining access to target</a:t>
            </a:r>
          </a:p>
          <a:p>
            <a:pPr lvl="1"/>
            <a:r>
              <a:rPr lang="en-US" i="1" dirty="0"/>
              <a:t>Preventive and proactive response</a:t>
            </a:r>
          </a:p>
          <a:p>
            <a:pPr lvl="1"/>
            <a:endParaRPr lang="en-US" i="1" dirty="0"/>
          </a:p>
          <a:p>
            <a:pPr lvl="1"/>
            <a:r>
              <a:rPr lang="en-US" i="1" dirty="0"/>
              <a:t>IPS can be host-based or network-based (like IDS)</a:t>
            </a:r>
          </a:p>
          <a:p>
            <a:pPr lvl="1"/>
            <a:r>
              <a:rPr lang="en-US" i="1" dirty="0"/>
              <a:t>Can be content-based (looking deep into packets), conduct protocol analysis or be signature matching</a:t>
            </a:r>
          </a:p>
          <a:p>
            <a:pPr lvl="1"/>
            <a:r>
              <a:rPr lang="en-US" i="1" dirty="0"/>
              <a:t>Also can use rate-based metrics to identify suspicious increases in volumes of traffic </a:t>
            </a:r>
          </a:p>
          <a:p>
            <a:pPr lvl="2"/>
            <a:r>
              <a:rPr lang="en-US" i="1" dirty="0"/>
              <a:t>E.g. </a:t>
            </a:r>
            <a:r>
              <a:rPr lang="en-US" i="1" dirty="0" err="1"/>
              <a:t>DoS</a:t>
            </a:r>
            <a:r>
              <a:rPr lang="en-US" i="1" dirty="0"/>
              <a:t> – flood attack</a:t>
            </a:r>
          </a:p>
          <a:p>
            <a:pPr lvl="2"/>
            <a:r>
              <a:rPr lang="en-US" i="1" dirty="0"/>
              <a:t>Traffic flow anomalies – “slow and low” stealth attack attempting to be undetected</a:t>
            </a:r>
          </a:p>
        </p:txBody>
      </p:sp>
      <p:sp>
        <p:nvSpPr>
          <p:cNvPr id="4" name="Footer Placeholder 3">
            <a:extLst>
              <a:ext uri="{FF2B5EF4-FFF2-40B4-BE49-F238E27FC236}">
                <a16:creationId xmlns:a16="http://schemas.microsoft.com/office/drawing/2014/main" id="{2D6F26FF-F548-4476-BFAC-48A14AAE4A12}"/>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C5D83BC-831E-4A4E-9F6E-1D18004878D3}"/>
              </a:ext>
            </a:extLst>
          </p:cNvPr>
          <p:cNvSpPr>
            <a:spLocks noGrp="1"/>
          </p:cNvSpPr>
          <p:nvPr>
            <p:ph type="sldNum" sz="quarter" idx="12"/>
          </p:nvPr>
        </p:nvSpPr>
        <p:spPr/>
        <p:txBody>
          <a:bodyPr/>
          <a:lstStyle/>
          <a:p>
            <a:fld id="{DD4F8E87-F7A1-47E8-98CD-D5BBA18FD7C1}" type="slidenum">
              <a:rPr lang="en-US" smtClean="0"/>
              <a:t>55</a:t>
            </a:fld>
            <a:endParaRPr lang="en-US"/>
          </a:p>
        </p:txBody>
      </p:sp>
    </p:spTree>
    <p:extLst>
      <p:ext uri="{BB962C8B-B14F-4D97-AF65-F5344CB8AC3E}">
        <p14:creationId xmlns:p14="http://schemas.microsoft.com/office/powerpoint/2010/main" val="286103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IDS versus IPS</a:t>
            </a:r>
          </a:p>
        </p:txBody>
      </p:sp>
      <p:sp>
        <p:nvSpPr>
          <p:cNvPr id="3" name="Content Placeholder 2"/>
          <p:cNvSpPr>
            <a:spLocks noGrp="1"/>
          </p:cNvSpPr>
          <p:nvPr>
            <p:ph idx="1"/>
          </p:nvPr>
        </p:nvSpPr>
        <p:spPr>
          <a:xfrm>
            <a:off x="356062" y="1767435"/>
            <a:ext cx="4008120" cy="4351338"/>
          </a:xfrm>
        </p:spPr>
        <p:txBody>
          <a:bodyPr>
            <a:normAutofit fontScale="92500" lnSpcReduction="10000"/>
          </a:bodyPr>
          <a:lstStyle/>
          <a:p>
            <a:pPr marL="0" indent="0">
              <a:buNone/>
            </a:pPr>
            <a:r>
              <a:rPr lang="en-US" dirty="0"/>
              <a:t>Possible responses to a triggered event:</a:t>
            </a:r>
          </a:p>
          <a:p>
            <a:r>
              <a:rPr lang="en-US" dirty="0"/>
              <a:t>Disconnect communications and block transmission of traffic</a:t>
            </a:r>
          </a:p>
          <a:p>
            <a:r>
              <a:rPr lang="en-US" dirty="0"/>
              <a:t>Block a user from accessing a resource</a:t>
            </a:r>
          </a:p>
          <a:p>
            <a:r>
              <a:rPr lang="en-US" dirty="0"/>
              <a:t>Send alerts of an event trigger to other hosts, IDS monitors and administrators</a:t>
            </a:r>
          </a:p>
        </p:txBody>
      </p:sp>
      <p:pic>
        <p:nvPicPr>
          <p:cNvPr id="4" name="Picture 3"/>
          <p:cNvPicPr>
            <a:picLocks noChangeAspect="1"/>
          </p:cNvPicPr>
          <p:nvPr/>
        </p:nvPicPr>
        <p:blipFill>
          <a:blip r:embed="rId3"/>
          <a:stretch>
            <a:fillRect/>
          </a:stretch>
        </p:blipFill>
        <p:spPr>
          <a:xfrm>
            <a:off x="4738255" y="0"/>
            <a:ext cx="7390571" cy="4736815"/>
          </a:xfrm>
          <a:prstGeom prst="rect">
            <a:avLst/>
          </a:prstGeom>
        </p:spPr>
      </p:pic>
      <p:sp>
        <p:nvSpPr>
          <p:cNvPr id="5" name="Footer Placeholder 4">
            <a:extLst>
              <a:ext uri="{FF2B5EF4-FFF2-40B4-BE49-F238E27FC236}">
                <a16:creationId xmlns:a16="http://schemas.microsoft.com/office/drawing/2014/main" id="{E9AA5D64-66E9-44A6-910B-1290B34D91F2}"/>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FF442B11-5B8D-49D6-A513-30702B058610}"/>
              </a:ext>
            </a:extLst>
          </p:cNvPr>
          <p:cNvSpPr>
            <a:spLocks noGrp="1"/>
          </p:cNvSpPr>
          <p:nvPr>
            <p:ph type="sldNum" sz="quarter" idx="12"/>
          </p:nvPr>
        </p:nvSpPr>
        <p:spPr/>
        <p:txBody>
          <a:bodyPr/>
          <a:lstStyle/>
          <a:p>
            <a:fld id="{DD4F8E87-F7A1-47E8-98CD-D5BBA18FD7C1}" type="slidenum">
              <a:rPr lang="en-US" smtClean="0"/>
              <a:t>56</a:t>
            </a:fld>
            <a:endParaRPr lang="en-US"/>
          </a:p>
        </p:txBody>
      </p:sp>
    </p:spTree>
    <p:extLst>
      <p:ext uri="{BB962C8B-B14F-4D97-AF65-F5344CB8AC3E}">
        <p14:creationId xmlns:p14="http://schemas.microsoft.com/office/powerpoint/2010/main" val="3632878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pPr>
              <a:buFont typeface="Wingdings" panose="05000000000000000000" pitchFamily="2" charset="2"/>
              <a:buChar char="ü"/>
            </a:pPr>
            <a:r>
              <a:rPr lang="en-US" dirty="0">
                <a:solidFill>
                  <a:schemeClr val="tx1">
                    <a:lumMod val="50000"/>
                    <a:lumOff val="50000"/>
                  </a:schemeClr>
                </a:solidFill>
              </a:rPr>
              <a:t>Firewalls</a:t>
            </a:r>
          </a:p>
          <a:p>
            <a:pPr lvl="1">
              <a:buFont typeface="Wingdings" panose="05000000000000000000" pitchFamily="2" charset="2"/>
              <a:buChar char="ü"/>
            </a:pPr>
            <a:r>
              <a:rPr lang="en-US" dirty="0">
                <a:solidFill>
                  <a:schemeClr val="tx1">
                    <a:lumMod val="50000"/>
                    <a:lumOff val="50000"/>
                  </a:schemeClr>
                </a:solidFill>
              </a:rPr>
              <a:t>Types of firewalls</a:t>
            </a:r>
          </a:p>
          <a:p>
            <a:pPr lvl="1">
              <a:buFont typeface="Wingdings" panose="05000000000000000000" pitchFamily="2" charset="2"/>
              <a:buChar char="ü"/>
            </a:pPr>
            <a:r>
              <a:rPr lang="en-US" dirty="0">
                <a:solidFill>
                  <a:schemeClr val="tx1">
                    <a:lumMod val="50000"/>
                    <a:lumOff val="50000"/>
                  </a:schemeClr>
                </a:solidFill>
              </a:rPr>
              <a:t>Some architectural patterns based on firewall placement</a:t>
            </a:r>
          </a:p>
          <a:p>
            <a:pPr lvl="1">
              <a:buFont typeface="Wingdings" panose="05000000000000000000" pitchFamily="2" charset="2"/>
              <a:buChar char="ü"/>
            </a:pPr>
            <a:r>
              <a:rPr lang="en-US" dirty="0">
                <a:solidFill>
                  <a:schemeClr val="tx1">
                    <a:lumMod val="50000"/>
                    <a:lumOff val="50000"/>
                  </a:schemeClr>
                </a:solidFill>
              </a:rPr>
              <a:t>Firewalls have rules</a:t>
            </a:r>
          </a:p>
          <a:p>
            <a:pPr>
              <a:buFont typeface="Wingdings" panose="05000000000000000000" pitchFamily="2" charset="2"/>
              <a:buChar char="ü"/>
            </a:pPr>
            <a:r>
              <a:rPr lang="en-US" dirty="0">
                <a:solidFill>
                  <a:schemeClr val="tx1">
                    <a:lumMod val="50000"/>
                    <a:lumOff val="50000"/>
                  </a:schemeClr>
                </a:solidFill>
              </a:rPr>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57</a:t>
            </a:fld>
            <a:endParaRPr lang="en-US"/>
          </a:p>
        </p:txBody>
      </p:sp>
    </p:spTree>
    <p:extLst>
      <p:ext uri="{BB962C8B-B14F-4D97-AF65-F5344CB8AC3E}">
        <p14:creationId xmlns:p14="http://schemas.microsoft.com/office/powerpoint/2010/main" val="370763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2610195" cy="6858000"/>
          </a:xfrm>
        </p:spPr>
        <p:txBody>
          <a:bodyPr>
            <a:normAutofit fontScale="92500" lnSpcReduction="10000"/>
          </a:bodyPr>
          <a:lstStyle/>
          <a:p>
            <a:pPr marL="0" indent="0">
              <a:buNone/>
            </a:pPr>
            <a:r>
              <a:rPr lang="en-US" sz="2400" dirty="0"/>
              <a:t>Zone 1: External connectivity to the Internet, peer locations, and back- up facilities</a:t>
            </a:r>
          </a:p>
          <a:p>
            <a:pPr marL="0" indent="0">
              <a:buNone/>
            </a:pPr>
            <a:endParaRPr lang="en-US" sz="2400" dirty="0"/>
          </a:p>
          <a:p>
            <a:pPr marL="0" indent="0">
              <a:buNone/>
            </a:pPr>
            <a:r>
              <a:rPr lang="en-US" sz="2400" dirty="0"/>
              <a:t>Zone 2: External connectivity for corporate communications</a:t>
            </a:r>
          </a:p>
          <a:p>
            <a:pPr marL="0" indent="0">
              <a:buNone/>
            </a:pPr>
            <a:endParaRPr lang="en-US" sz="2400" dirty="0"/>
          </a:p>
          <a:p>
            <a:pPr marL="0" indent="0">
              <a:buNone/>
            </a:pPr>
            <a:r>
              <a:rPr lang="en-US" sz="2400" dirty="0"/>
              <a:t>Zone 3: Control systems communications from external services</a:t>
            </a:r>
          </a:p>
          <a:p>
            <a:pPr marL="0" indent="0">
              <a:buNone/>
            </a:pPr>
            <a:endParaRPr lang="en-US" sz="2400" dirty="0"/>
          </a:p>
          <a:p>
            <a:pPr marL="0" indent="0">
              <a:buNone/>
            </a:pPr>
            <a:r>
              <a:rPr lang="en-US" sz="2400" dirty="0"/>
              <a:t>Zone 4: Control systems operations – process based or SCADA</a:t>
            </a:r>
          </a:p>
        </p:txBody>
      </p:sp>
      <p:pic>
        <p:nvPicPr>
          <p:cNvPr id="4" name="Picture 3"/>
          <p:cNvPicPr>
            <a:picLocks noChangeAspect="1"/>
          </p:cNvPicPr>
          <p:nvPr/>
        </p:nvPicPr>
        <p:blipFill>
          <a:blip r:embed="rId2"/>
          <a:stretch>
            <a:fillRect/>
          </a:stretch>
        </p:blipFill>
        <p:spPr>
          <a:xfrm>
            <a:off x="2610195" y="43830"/>
            <a:ext cx="9501448" cy="6814170"/>
          </a:xfrm>
          <a:prstGeom prst="rect">
            <a:avLst/>
          </a:prstGeom>
        </p:spPr>
      </p:pic>
      <p:sp>
        <p:nvSpPr>
          <p:cNvPr id="2" name="Footer Placeholder 1">
            <a:extLst>
              <a:ext uri="{FF2B5EF4-FFF2-40B4-BE49-F238E27FC236}">
                <a16:creationId xmlns:a16="http://schemas.microsoft.com/office/drawing/2014/main" id="{389B578E-13DF-4BA1-A015-F973124E37C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FA6E0EB8-E7BB-4E6C-AF41-F211283046D7}"/>
              </a:ext>
            </a:extLst>
          </p:cNvPr>
          <p:cNvSpPr>
            <a:spLocks noGrp="1"/>
          </p:cNvSpPr>
          <p:nvPr>
            <p:ph type="sldNum" sz="quarter" idx="12"/>
          </p:nvPr>
        </p:nvSpPr>
        <p:spPr/>
        <p:txBody>
          <a:bodyPr/>
          <a:lstStyle/>
          <a:p>
            <a:fld id="{DD4F8E87-F7A1-47E8-98CD-D5BBA18FD7C1}" type="slidenum">
              <a:rPr lang="en-US" smtClean="0"/>
              <a:t>58</a:t>
            </a:fld>
            <a:endParaRPr lang="en-US"/>
          </a:p>
        </p:txBody>
      </p:sp>
    </p:spTree>
    <p:extLst>
      <p:ext uri="{BB962C8B-B14F-4D97-AF65-F5344CB8AC3E}">
        <p14:creationId xmlns:p14="http://schemas.microsoft.com/office/powerpoint/2010/main" val="2630770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039091"/>
          </a:xfrm>
        </p:spPr>
        <p:txBody>
          <a:bodyPr/>
          <a:lstStyle/>
          <a:p>
            <a:r>
              <a:rPr lang="en-US" dirty="0"/>
              <a:t>Attack scenarios suggest…</a:t>
            </a:r>
          </a:p>
        </p:txBody>
      </p:sp>
      <p:sp>
        <p:nvSpPr>
          <p:cNvPr id="3" name="Content Placeholder 2"/>
          <p:cNvSpPr>
            <a:spLocks noGrp="1"/>
          </p:cNvSpPr>
          <p:nvPr>
            <p:ph idx="1"/>
          </p:nvPr>
        </p:nvSpPr>
        <p:spPr>
          <a:xfrm>
            <a:off x="0" y="847898"/>
            <a:ext cx="11320549" cy="5054745"/>
          </a:xfrm>
        </p:spPr>
        <p:txBody>
          <a:bodyPr/>
          <a:lstStyle/>
          <a:p>
            <a:r>
              <a:rPr lang="en-US" dirty="0"/>
              <a:t>Intrusions begins at some point outside the control zone, and attacker pries deeper and deeper into the architecture</a:t>
            </a:r>
          </a:p>
          <a:p>
            <a:r>
              <a:rPr lang="en-US" dirty="0"/>
              <a:t>Securing each core zone creates a defensive strategy with depth</a:t>
            </a:r>
          </a:p>
        </p:txBody>
      </p:sp>
      <p:pic>
        <p:nvPicPr>
          <p:cNvPr id="4" name="Picture 3"/>
          <p:cNvPicPr>
            <a:picLocks noChangeAspect="1"/>
          </p:cNvPicPr>
          <p:nvPr/>
        </p:nvPicPr>
        <p:blipFill>
          <a:blip r:embed="rId2"/>
          <a:stretch>
            <a:fillRect/>
          </a:stretch>
        </p:blipFill>
        <p:spPr>
          <a:xfrm>
            <a:off x="5273631" y="2310938"/>
            <a:ext cx="6201191" cy="4439604"/>
          </a:xfrm>
          <a:prstGeom prst="rect">
            <a:avLst/>
          </a:prstGeom>
        </p:spPr>
      </p:pic>
      <p:sp>
        <p:nvSpPr>
          <p:cNvPr id="5" name="Rectangle 4"/>
          <p:cNvSpPr/>
          <p:nvPr/>
        </p:nvSpPr>
        <p:spPr>
          <a:xfrm>
            <a:off x="279861" y="2593704"/>
            <a:ext cx="4134197" cy="2031325"/>
          </a:xfrm>
          <a:prstGeom prst="rect">
            <a:avLst/>
          </a:prstGeom>
        </p:spPr>
        <p:txBody>
          <a:bodyPr wrap="square">
            <a:spAutoFit/>
          </a:bodyPr>
          <a:lstStyle/>
          <a:p>
            <a:pPr marL="285750" indent="-285750">
              <a:buFont typeface="Arial" panose="020B0604020202020204" pitchFamily="34" charset="0"/>
              <a:buChar char="•"/>
            </a:pPr>
            <a:r>
              <a:rPr lang="en-US" dirty="0"/>
              <a:t>Offering administrators more opportunities for information and control of resources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Introduces cascading countermeasures that will not necessarily impede business functionality  </a:t>
            </a:r>
          </a:p>
        </p:txBody>
      </p:sp>
      <p:sp>
        <p:nvSpPr>
          <p:cNvPr id="6" name="TextBox 5"/>
          <p:cNvSpPr txBox="1"/>
          <p:nvPr/>
        </p:nvSpPr>
        <p:spPr>
          <a:xfrm>
            <a:off x="279861" y="5902643"/>
            <a:ext cx="4315193" cy="830997"/>
          </a:xfrm>
          <a:prstGeom prst="rect">
            <a:avLst/>
          </a:prstGeom>
          <a:noFill/>
        </p:spPr>
        <p:txBody>
          <a:bodyPr wrap="square" rtlCol="0">
            <a:spAutoFit/>
          </a:bodyPr>
          <a:lstStyle/>
          <a:p>
            <a:r>
              <a:rPr lang="en-US" sz="1200" dirty="0"/>
              <a:t>“Control Systems Cyber Security: Defense in Depth Strategies”, Prepared by Idaho National Laboratory’s Control Systems Security Center, for U.S. Department of Homeland Security, External Report# INL/EXT-06-11478, May 2006 </a:t>
            </a:r>
          </a:p>
        </p:txBody>
      </p:sp>
      <p:sp>
        <p:nvSpPr>
          <p:cNvPr id="7" name="Footer Placeholder 6">
            <a:extLst>
              <a:ext uri="{FF2B5EF4-FFF2-40B4-BE49-F238E27FC236}">
                <a16:creationId xmlns:a16="http://schemas.microsoft.com/office/drawing/2014/main" id="{C1E923C8-A46F-412B-820A-1FFCE693DC6B}"/>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96EC583D-89DC-41AA-A441-61D7DA758A15}"/>
              </a:ext>
            </a:extLst>
          </p:cNvPr>
          <p:cNvSpPr>
            <a:spLocks noGrp="1"/>
          </p:cNvSpPr>
          <p:nvPr>
            <p:ph type="sldNum" sz="quarter" idx="12"/>
          </p:nvPr>
        </p:nvSpPr>
        <p:spPr/>
        <p:txBody>
          <a:bodyPr/>
          <a:lstStyle/>
          <a:p>
            <a:fld id="{DD4F8E87-F7A1-47E8-98CD-D5BBA18FD7C1}" type="slidenum">
              <a:rPr lang="en-US" smtClean="0"/>
              <a:t>59</a:t>
            </a:fld>
            <a:endParaRPr lang="en-US"/>
          </a:p>
        </p:txBody>
      </p:sp>
    </p:spTree>
    <p:extLst>
      <p:ext uri="{BB962C8B-B14F-4D97-AF65-F5344CB8AC3E}">
        <p14:creationId xmlns:p14="http://schemas.microsoft.com/office/powerpoint/2010/main" val="240457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5473005"/>
            <a:ext cx="12174936" cy="1384995"/>
          </a:xfrm>
          <a:prstGeom prst="rect">
            <a:avLst/>
          </a:prstGeom>
          <a:noFill/>
        </p:spPr>
        <p:txBody>
          <a:bodyPr wrap="square" rtlCol="0">
            <a:spAutoFit/>
          </a:bodyPr>
          <a:lstStyle/>
          <a:p>
            <a:r>
              <a:rPr lang="en-US" sz="1400" b="1" dirty="0"/>
              <a:t>HMI</a:t>
            </a:r>
            <a:r>
              <a:rPr lang="en-US" sz="1400" dirty="0"/>
              <a:t> = Human Machine Interface</a:t>
            </a:r>
          </a:p>
          <a:p>
            <a:r>
              <a:rPr lang="en-US" sz="1400" b="1" dirty="0"/>
              <a:t>CS</a:t>
            </a:r>
            <a:r>
              <a:rPr lang="en-US" sz="1400" dirty="0"/>
              <a:t> = Control System</a:t>
            </a:r>
          </a:p>
          <a:p>
            <a:r>
              <a:rPr lang="en-US" sz="1400" b="1" dirty="0"/>
              <a:t>PBX</a:t>
            </a:r>
            <a:r>
              <a:rPr lang="en-US" sz="1400" dirty="0"/>
              <a:t> = Private Branch Exchange telephone system switches between users on local lines while allowing users to use a fixed # of external phone lines</a:t>
            </a:r>
          </a:p>
          <a:p>
            <a:r>
              <a:rPr lang="en-US" sz="1400" b="1" dirty="0"/>
              <a:t>RTU</a:t>
            </a:r>
            <a:r>
              <a:rPr lang="en-US" sz="1400" dirty="0"/>
              <a:t> = Remote Terminal Unit is a computer controlled device that connects physical machines to distributed control systems</a:t>
            </a:r>
          </a:p>
          <a:p>
            <a:r>
              <a:rPr lang="en-US" sz="1400" b="1" dirty="0"/>
              <a:t>PLC</a:t>
            </a:r>
            <a:r>
              <a:rPr lang="en-US" sz="1400" dirty="0"/>
              <a:t> = Programmable Logic Controller</a:t>
            </a:r>
          </a:p>
          <a:p>
            <a:r>
              <a:rPr lang="en-US" sz="1400" b="1" dirty="0"/>
              <a:t>IED </a:t>
            </a:r>
            <a:r>
              <a:rPr lang="en-US" sz="1400" dirty="0"/>
              <a:t>= Intelligent End device</a:t>
            </a:r>
          </a:p>
        </p:txBody>
      </p:sp>
      <p:pic>
        <p:nvPicPr>
          <p:cNvPr id="14" name="Picture 13"/>
          <p:cNvPicPr>
            <a:picLocks noChangeAspect="1"/>
          </p:cNvPicPr>
          <p:nvPr/>
        </p:nvPicPr>
        <p:blipFill>
          <a:blip r:embed="rId2"/>
          <a:stretch>
            <a:fillRect/>
          </a:stretch>
        </p:blipFill>
        <p:spPr>
          <a:xfrm>
            <a:off x="0" y="-1"/>
            <a:ext cx="10522586" cy="2224443"/>
          </a:xfrm>
          <a:prstGeom prst="rect">
            <a:avLst/>
          </a:prstGeom>
        </p:spPr>
      </p:pic>
      <p:pic>
        <p:nvPicPr>
          <p:cNvPr id="16" name="Picture 15"/>
          <p:cNvPicPr>
            <a:picLocks noChangeAspect="1"/>
          </p:cNvPicPr>
          <p:nvPr/>
        </p:nvPicPr>
        <p:blipFill>
          <a:blip r:embed="rId3"/>
          <a:stretch>
            <a:fillRect/>
          </a:stretch>
        </p:blipFill>
        <p:spPr>
          <a:xfrm>
            <a:off x="17068" y="2241069"/>
            <a:ext cx="10132771" cy="3265628"/>
          </a:xfrm>
          <a:prstGeom prst="rect">
            <a:avLst/>
          </a:prstGeom>
        </p:spPr>
      </p:pic>
      <p:sp>
        <p:nvSpPr>
          <p:cNvPr id="2" name="TextBox 1"/>
          <p:cNvSpPr txBox="1"/>
          <p:nvPr/>
        </p:nvSpPr>
        <p:spPr>
          <a:xfrm>
            <a:off x="10407535" y="1221971"/>
            <a:ext cx="1682358" cy="1477328"/>
          </a:xfrm>
          <a:prstGeom prst="rect">
            <a:avLst/>
          </a:prstGeom>
          <a:noFill/>
        </p:spPr>
        <p:txBody>
          <a:bodyPr wrap="square" rtlCol="0">
            <a:spAutoFit/>
          </a:bodyPr>
          <a:lstStyle/>
          <a:p>
            <a:r>
              <a:rPr lang="en-US" dirty="0"/>
              <a:t>LAN 1 – connected via </a:t>
            </a:r>
          </a:p>
          <a:p>
            <a:pPr marL="285750" indent="-285750">
              <a:buFont typeface="Arial" panose="020B0604020202020204" pitchFamily="34" charset="0"/>
              <a:buChar char="•"/>
            </a:pPr>
            <a:r>
              <a:rPr lang="en-US" dirty="0"/>
              <a:t>layer 2 switch</a:t>
            </a:r>
          </a:p>
          <a:p>
            <a:pPr marL="285750" indent="-285750">
              <a:buFont typeface="Arial" panose="020B0604020202020204" pitchFamily="34" charset="0"/>
              <a:buChar char="•"/>
            </a:pPr>
            <a:r>
              <a:rPr lang="en-US" dirty="0"/>
              <a:t>PBX</a:t>
            </a:r>
          </a:p>
        </p:txBody>
      </p:sp>
      <p:sp>
        <p:nvSpPr>
          <p:cNvPr id="6" name="TextBox 5"/>
          <p:cNvSpPr txBox="1"/>
          <p:nvPr/>
        </p:nvSpPr>
        <p:spPr>
          <a:xfrm>
            <a:off x="10063525" y="4075535"/>
            <a:ext cx="2026368" cy="1200329"/>
          </a:xfrm>
          <a:prstGeom prst="rect">
            <a:avLst/>
          </a:prstGeom>
          <a:noFill/>
        </p:spPr>
        <p:txBody>
          <a:bodyPr wrap="square" rtlCol="0">
            <a:spAutoFit/>
          </a:bodyPr>
          <a:lstStyle/>
          <a:p>
            <a:r>
              <a:rPr lang="en-US" dirty="0"/>
              <a:t>LAN 2 – connected via </a:t>
            </a:r>
          </a:p>
          <a:p>
            <a:pPr marL="285750" indent="-285750">
              <a:buFont typeface="Arial" panose="020B0604020202020204" pitchFamily="34" charset="0"/>
              <a:buChar char="•"/>
            </a:pPr>
            <a:r>
              <a:rPr lang="en-US" dirty="0"/>
              <a:t>layer 2 switch</a:t>
            </a:r>
          </a:p>
          <a:p>
            <a:pPr marL="285750" indent="-285750">
              <a:buFont typeface="Arial" panose="020B0604020202020204" pitchFamily="34" charset="0"/>
              <a:buChar char="•"/>
            </a:pPr>
            <a:r>
              <a:rPr lang="en-US" dirty="0"/>
              <a:t>PBX</a:t>
            </a:r>
          </a:p>
        </p:txBody>
      </p:sp>
      <p:sp>
        <p:nvSpPr>
          <p:cNvPr id="3" name="Footer Placeholder 2">
            <a:extLst>
              <a:ext uri="{FF2B5EF4-FFF2-40B4-BE49-F238E27FC236}">
                <a16:creationId xmlns:a16="http://schemas.microsoft.com/office/drawing/2014/main" id="{D982667C-63D3-44AC-B5D5-FE71954CECD9}"/>
              </a:ext>
            </a:extLst>
          </p:cNvPr>
          <p:cNvSpPr>
            <a:spLocks noGrp="1"/>
          </p:cNvSpPr>
          <p:nvPr>
            <p:ph type="ftr" sz="quarter" idx="11"/>
          </p:nvPr>
        </p:nvSpPr>
        <p:spPr/>
        <p:txBody>
          <a:body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3AD48E6A-EE17-4BA7-BCD9-E1CC67F56693}"/>
              </a:ext>
            </a:extLst>
          </p:cNvPr>
          <p:cNvSpPr>
            <a:spLocks noGrp="1"/>
          </p:cNvSpPr>
          <p:nvPr>
            <p:ph type="sldNum" sz="quarter" idx="12"/>
          </p:nvPr>
        </p:nvSpPr>
        <p:spPr/>
        <p:txBody>
          <a:bodyPr/>
          <a:lstStyle/>
          <a:p>
            <a:fld id="{DD4F8E87-F7A1-47E8-98CD-D5BBA18FD7C1}" type="slidenum">
              <a:rPr lang="en-US" smtClean="0"/>
              <a:t>6</a:t>
            </a:fld>
            <a:endParaRPr lang="en-US"/>
          </a:p>
        </p:txBody>
      </p:sp>
    </p:spTree>
    <p:extLst>
      <p:ext uri="{BB962C8B-B14F-4D97-AF65-F5344CB8AC3E}">
        <p14:creationId xmlns:p14="http://schemas.microsoft.com/office/powerpoint/2010/main" val="226325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601885" cy="5212080"/>
          </a:xfrm>
        </p:spPr>
        <p:txBody>
          <a:bodyPr>
            <a:normAutofit/>
          </a:bodyPr>
          <a:lstStyle/>
          <a:p>
            <a:r>
              <a:rPr lang="en-US" sz="3200" dirty="0"/>
              <a:t>Firewalls DMZ deployments</a:t>
            </a:r>
          </a:p>
        </p:txBody>
      </p:sp>
      <p:pic>
        <p:nvPicPr>
          <p:cNvPr id="4" name="Picture 3"/>
          <p:cNvPicPr>
            <a:picLocks noChangeAspect="1"/>
          </p:cNvPicPr>
          <p:nvPr/>
        </p:nvPicPr>
        <p:blipFill>
          <a:blip r:embed="rId2"/>
          <a:stretch>
            <a:fillRect/>
          </a:stretch>
        </p:blipFill>
        <p:spPr>
          <a:xfrm>
            <a:off x="2601885" y="0"/>
            <a:ext cx="9590116" cy="6768549"/>
          </a:xfrm>
          <a:prstGeom prst="rect">
            <a:avLst/>
          </a:prstGeom>
        </p:spPr>
      </p:pic>
      <p:sp>
        <p:nvSpPr>
          <p:cNvPr id="5" name="TextBox 4"/>
          <p:cNvSpPr txBox="1"/>
          <p:nvPr/>
        </p:nvSpPr>
        <p:spPr>
          <a:xfrm>
            <a:off x="160659" y="4653605"/>
            <a:ext cx="2121433" cy="1569660"/>
          </a:xfrm>
          <a:prstGeom prst="rect">
            <a:avLst/>
          </a:prstGeom>
          <a:noFill/>
        </p:spPr>
        <p:txBody>
          <a:bodyPr wrap="square" rtlCol="0">
            <a:spAutoFit/>
          </a:bodyPr>
          <a:lstStyle/>
          <a:p>
            <a:r>
              <a:rPr lang="en-US" sz="1200" dirty="0"/>
              <a:t>“Control Systems Cyber Security: Defense in Depth Strategies”, Prepared by Idaho National Laboratory’s Control Systems Security Center, for U.S. Department of Homeland Security, External Report# INL/EXT-06-11478, May 2006 </a:t>
            </a:r>
          </a:p>
        </p:txBody>
      </p:sp>
      <p:sp>
        <p:nvSpPr>
          <p:cNvPr id="3" name="Footer Placeholder 2">
            <a:extLst>
              <a:ext uri="{FF2B5EF4-FFF2-40B4-BE49-F238E27FC236}">
                <a16:creationId xmlns:a16="http://schemas.microsoft.com/office/drawing/2014/main" id="{4DDFE753-4628-48AB-BF35-D379788DAFE9}"/>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461CABEF-D0E1-4AEC-9FCA-46DA6BF6E49A}"/>
              </a:ext>
            </a:extLst>
          </p:cNvPr>
          <p:cNvSpPr>
            <a:spLocks noGrp="1"/>
          </p:cNvSpPr>
          <p:nvPr>
            <p:ph type="sldNum" sz="quarter" idx="12"/>
          </p:nvPr>
        </p:nvSpPr>
        <p:spPr/>
        <p:txBody>
          <a:bodyPr/>
          <a:lstStyle/>
          <a:p>
            <a:fld id="{DD4F8E87-F7A1-47E8-98CD-D5BBA18FD7C1}" type="slidenum">
              <a:rPr lang="en-US" smtClean="0"/>
              <a:t>60</a:t>
            </a:fld>
            <a:endParaRPr lang="en-US"/>
          </a:p>
        </p:txBody>
      </p:sp>
    </p:spTree>
    <p:extLst>
      <p:ext uri="{BB962C8B-B14F-4D97-AF65-F5344CB8AC3E}">
        <p14:creationId xmlns:p14="http://schemas.microsoft.com/office/powerpoint/2010/main" val="2695232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32496" y="87070"/>
            <a:ext cx="8967348" cy="6683859"/>
          </a:xfrm>
          <a:prstGeom prst="rect">
            <a:avLst/>
          </a:prstGeom>
        </p:spPr>
      </p:pic>
      <p:sp>
        <p:nvSpPr>
          <p:cNvPr id="2" name="TextBox 1">
            <a:extLst>
              <a:ext uri="{FF2B5EF4-FFF2-40B4-BE49-F238E27FC236}">
                <a16:creationId xmlns:a16="http://schemas.microsoft.com/office/drawing/2014/main" id="{6E984950-6460-4121-850B-6F94238C494A}"/>
              </a:ext>
            </a:extLst>
          </p:cNvPr>
          <p:cNvSpPr txBox="1"/>
          <p:nvPr/>
        </p:nvSpPr>
        <p:spPr>
          <a:xfrm>
            <a:off x="50926" y="1602154"/>
            <a:ext cx="2610338" cy="923330"/>
          </a:xfrm>
          <a:prstGeom prst="rect">
            <a:avLst/>
          </a:prstGeom>
          <a:noFill/>
        </p:spPr>
        <p:txBody>
          <a:bodyPr wrap="square" rtlCol="0">
            <a:spAutoFit/>
          </a:bodyPr>
          <a:lstStyle/>
          <a:p>
            <a:r>
              <a:rPr lang="en-US" b="1" i="1" dirty="0"/>
              <a:t>Intrusion Detection System Sensors located throughout the network</a:t>
            </a:r>
          </a:p>
        </p:txBody>
      </p:sp>
      <p:sp>
        <p:nvSpPr>
          <p:cNvPr id="3" name="TextBox 2">
            <a:extLst>
              <a:ext uri="{FF2B5EF4-FFF2-40B4-BE49-F238E27FC236}">
                <a16:creationId xmlns:a16="http://schemas.microsoft.com/office/drawing/2014/main" id="{57D4C9B2-D7A1-4685-B0BA-0F7A325FBE37}"/>
              </a:ext>
            </a:extLst>
          </p:cNvPr>
          <p:cNvSpPr txBox="1"/>
          <p:nvPr/>
        </p:nvSpPr>
        <p:spPr>
          <a:xfrm>
            <a:off x="10214708" y="3085963"/>
            <a:ext cx="1884188" cy="923330"/>
          </a:xfrm>
          <a:prstGeom prst="rect">
            <a:avLst/>
          </a:prstGeom>
          <a:noFill/>
        </p:spPr>
        <p:txBody>
          <a:bodyPr wrap="square" rtlCol="0">
            <a:spAutoFit/>
          </a:bodyPr>
          <a:lstStyle/>
          <a:p>
            <a:r>
              <a:rPr lang="en-US" b="1" i="1" dirty="0">
                <a:solidFill>
                  <a:srgbClr val="FF0000"/>
                </a:solidFill>
              </a:rPr>
              <a:t>What is wrong with this logical diagram? </a:t>
            </a:r>
          </a:p>
        </p:txBody>
      </p:sp>
      <p:sp>
        <p:nvSpPr>
          <p:cNvPr id="4" name="Footer Placeholder 3">
            <a:extLst>
              <a:ext uri="{FF2B5EF4-FFF2-40B4-BE49-F238E27FC236}">
                <a16:creationId xmlns:a16="http://schemas.microsoft.com/office/drawing/2014/main" id="{1BD70235-12F5-4EC3-88A9-1F5ECF35538A}"/>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94CC3BB3-20A2-4598-A7C2-E63F4B891B6C}"/>
              </a:ext>
            </a:extLst>
          </p:cNvPr>
          <p:cNvSpPr>
            <a:spLocks noGrp="1"/>
          </p:cNvSpPr>
          <p:nvPr>
            <p:ph type="sldNum" sz="quarter" idx="12"/>
          </p:nvPr>
        </p:nvSpPr>
        <p:spPr/>
        <p:txBody>
          <a:bodyPr/>
          <a:lstStyle/>
          <a:p>
            <a:fld id="{DD4F8E87-F7A1-47E8-98CD-D5BBA18FD7C1}" type="slidenum">
              <a:rPr lang="en-US" smtClean="0"/>
              <a:t>61</a:t>
            </a:fld>
            <a:endParaRPr lang="en-US"/>
          </a:p>
        </p:txBody>
      </p:sp>
    </p:spTree>
    <p:extLst>
      <p:ext uri="{BB962C8B-B14F-4D97-AF65-F5344CB8AC3E}">
        <p14:creationId xmlns:p14="http://schemas.microsoft.com/office/powerpoint/2010/main" val="38002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pPr>
              <a:buFont typeface="Wingdings" panose="05000000000000000000" pitchFamily="2" charset="2"/>
              <a:buChar char="ü"/>
            </a:pPr>
            <a:r>
              <a:rPr lang="en-US" dirty="0">
                <a:solidFill>
                  <a:schemeClr val="tx1">
                    <a:lumMod val="50000"/>
                    <a:lumOff val="50000"/>
                  </a:schemeClr>
                </a:solidFill>
              </a:rPr>
              <a:t>Firewalls</a:t>
            </a:r>
          </a:p>
          <a:p>
            <a:pPr lvl="1">
              <a:buFont typeface="Wingdings" panose="05000000000000000000" pitchFamily="2" charset="2"/>
              <a:buChar char="ü"/>
            </a:pPr>
            <a:r>
              <a:rPr lang="en-US" dirty="0">
                <a:solidFill>
                  <a:schemeClr val="tx1">
                    <a:lumMod val="50000"/>
                    <a:lumOff val="50000"/>
                  </a:schemeClr>
                </a:solidFill>
              </a:rPr>
              <a:t>Types of firewalls</a:t>
            </a:r>
          </a:p>
          <a:p>
            <a:pPr lvl="1">
              <a:buFont typeface="Wingdings" panose="05000000000000000000" pitchFamily="2" charset="2"/>
              <a:buChar char="ü"/>
            </a:pPr>
            <a:r>
              <a:rPr lang="en-US" dirty="0">
                <a:solidFill>
                  <a:schemeClr val="tx1">
                    <a:lumMod val="50000"/>
                    <a:lumOff val="50000"/>
                  </a:schemeClr>
                </a:solidFill>
              </a:rPr>
              <a:t>Some architectural patterns based on firewall placement</a:t>
            </a:r>
          </a:p>
          <a:p>
            <a:pPr lvl="1">
              <a:buFont typeface="Wingdings" panose="05000000000000000000" pitchFamily="2" charset="2"/>
              <a:buChar char="ü"/>
            </a:pPr>
            <a:r>
              <a:rPr lang="en-US" dirty="0">
                <a:solidFill>
                  <a:schemeClr val="tx1">
                    <a:lumMod val="50000"/>
                    <a:lumOff val="50000"/>
                  </a:schemeClr>
                </a:solidFill>
              </a:rPr>
              <a:t>Firewalls have rules</a:t>
            </a:r>
          </a:p>
          <a:p>
            <a:pPr>
              <a:buFont typeface="Wingdings" panose="05000000000000000000" pitchFamily="2" charset="2"/>
              <a:buChar char="ü"/>
            </a:pPr>
            <a:r>
              <a:rPr lang="en-US" dirty="0">
                <a:solidFill>
                  <a:schemeClr val="tx1">
                    <a:lumMod val="50000"/>
                    <a:lumOff val="50000"/>
                  </a:schemeClr>
                </a:solidFill>
              </a:rPr>
              <a:t>Intrusion Detection System (IDS) &amp; Intrusion Prevention System (IPS)</a:t>
            </a:r>
          </a:p>
          <a:p>
            <a:pPr>
              <a:buFont typeface="Wingdings" panose="05000000000000000000" pitchFamily="2" charset="2"/>
              <a:buChar char="ü"/>
            </a:pPr>
            <a:r>
              <a:rPr lang="en-US" dirty="0">
                <a:solidFill>
                  <a:schemeClr val="tx1">
                    <a:lumMod val="50000"/>
                    <a:lumOff val="50000"/>
                  </a:schemeClr>
                </a:solidFill>
              </a:rPr>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62</a:t>
            </a:fld>
            <a:endParaRPr lang="en-US"/>
          </a:p>
        </p:txBody>
      </p:sp>
    </p:spTree>
    <p:extLst>
      <p:ext uri="{BB962C8B-B14F-4D97-AF65-F5344CB8AC3E}">
        <p14:creationId xmlns:p14="http://schemas.microsoft.com/office/powerpoint/2010/main" val="2898785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8AB7-C722-41E2-84F3-FBC1066BE886}"/>
              </a:ext>
            </a:extLst>
          </p:cNvPr>
          <p:cNvSpPr>
            <a:spLocks noGrp="1"/>
          </p:cNvSpPr>
          <p:nvPr>
            <p:ph type="title"/>
          </p:nvPr>
        </p:nvSpPr>
        <p:spPr>
          <a:xfrm>
            <a:off x="0" y="0"/>
            <a:ext cx="10515600" cy="1325563"/>
          </a:xfrm>
        </p:spPr>
        <p:txBody>
          <a:bodyPr/>
          <a:lstStyle/>
          <a:p>
            <a:r>
              <a:rPr lang="en-US" dirty="0"/>
              <a:t>Team Assignment – Part 1 (do this part first)</a:t>
            </a:r>
          </a:p>
        </p:txBody>
      </p:sp>
      <p:sp>
        <p:nvSpPr>
          <p:cNvPr id="3" name="Content Placeholder 2">
            <a:extLst>
              <a:ext uri="{FF2B5EF4-FFF2-40B4-BE49-F238E27FC236}">
                <a16:creationId xmlns:a16="http://schemas.microsoft.com/office/drawing/2014/main" id="{07056C9A-9452-4020-9E64-2AB1BC4DEDD9}"/>
              </a:ext>
            </a:extLst>
          </p:cNvPr>
          <p:cNvSpPr>
            <a:spLocks noGrp="1"/>
          </p:cNvSpPr>
          <p:nvPr>
            <p:ph idx="1"/>
          </p:nvPr>
        </p:nvSpPr>
        <p:spPr>
          <a:xfrm>
            <a:off x="767861" y="1395779"/>
            <a:ext cx="10515600" cy="4770559"/>
          </a:xfrm>
        </p:spPr>
        <p:txBody>
          <a:bodyPr>
            <a:normAutofit fontScale="77500" lnSpcReduction="20000"/>
          </a:bodyPr>
          <a:lstStyle/>
          <a:p>
            <a:pPr marL="457200" indent="-457200">
              <a:buFont typeface="+mj-lt"/>
              <a:buAutoNum type="arabicPeriod"/>
            </a:pPr>
            <a:r>
              <a:rPr lang="en-US" dirty="0"/>
              <a:t>Select a mission-based or service delivery information system your firm will develop and host in the cloud to support one or more governmental agencies</a:t>
            </a:r>
          </a:p>
          <a:p>
            <a:pPr marL="457200" lvl="1" indent="0">
              <a:buNone/>
            </a:pPr>
            <a:r>
              <a:rPr lang="en-US" i="1" dirty="0"/>
              <a:t>Use NIST Special Publication 800-60 Volume 1 Guide for Mapping Types of Information Systems to Security Categories</a:t>
            </a:r>
          </a:p>
          <a:p>
            <a:pPr marL="0" indent="0">
              <a:buNone/>
            </a:pPr>
            <a:endParaRPr lang="en-US" dirty="0"/>
          </a:p>
          <a:p>
            <a:pPr marL="457200" indent="-457200">
              <a:buFont typeface="+mj-lt"/>
              <a:buAutoNum type="arabicPeriod" startAt="2"/>
            </a:pPr>
            <a:r>
              <a:rPr lang="en-US" dirty="0"/>
              <a:t>Determine the security categorization of the information and information system your firm will develop, host and support</a:t>
            </a:r>
          </a:p>
          <a:p>
            <a:pPr marL="457200" lvl="1" indent="0">
              <a:buNone/>
            </a:pPr>
            <a:r>
              <a:rPr lang="en-US" i="1" dirty="0"/>
              <a:t>Use NIST Special Publication 800-60 Volume 2 Appendices to Guide for Mapping Types of Information Systems to Security Categories</a:t>
            </a:r>
          </a:p>
          <a:p>
            <a:pPr marL="457200" lvl="1" indent="0">
              <a:buNone/>
            </a:pPr>
            <a:r>
              <a:rPr lang="en-US" i="1" dirty="0"/>
              <a:t>and </a:t>
            </a:r>
          </a:p>
          <a:p>
            <a:pPr marL="457200" lvl="1" indent="0">
              <a:buNone/>
            </a:pPr>
            <a:r>
              <a:rPr lang="en-US" i="1" dirty="0"/>
              <a:t>NIST FIPS 199 Standards for Security Categorization of Federal Information and Information Systems</a:t>
            </a:r>
          </a:p>
          <a:p>
            <a:pPr marL="914400" lvl="2" indent="0">
              <a:buNone/>
            </a:pPr>
            <a:endParaRPr lang="en-US" i="1" dirty="0"/>
          </a:p>
          <a:p>
            <a:pPr lvl="1"/>
            <a:r>
              <a:rPr lang="en-US" i="1" dirty="0"/>
              <a:t>Step 1 of the assignment:</a:t>
            </a:r>
          </a:p>
          <a:p>
            <a:pPr lvl="2"/>
            <a:r>
              <a:rPr lang="en-US" i="1" dirty="0"/>
              <a:t>Complete FedRAMP System Security Plan’s Cover Page, Sections 1, 2.1, 2.2, 9.1, and 9.3</a:t>
            </a:r>
          </a:p>
          <a:p>
            <a:pPr lvl="2"/>
            <a:r>
              <a:rPr lang="en-US" i="1" dirty="0"/>
              <a:t>Complete FedRAMP System Security Plan’s Attachment 10 – FIPS 199, including Table 2-1 “CSP Applicable Information Types with Security Impact Levels Using NIST SP 800-60 V2 R1”</a:t>
            </a:r>
          </a:p>
          <a:p>
            <a:pPr lvl="2"/>
            <a:endParaRPr lang="en-US" i="1" dirty="0"/>
          </a:p>
          <a:p>
            <a:pPr marL="914400" lvl="2" indent="0">
              <a:buNone/>
            </a:pPr>
            <a:r>
              <a:rPr lang="en-US" i="1" dirty="0"/>
              <a:t>The level of detail should be one at which you would feel comfortable explaining to a group of senior executives</a:t>
            </a:r>
          </a:p>
          <a:p>
            <a:pPr marL="914400" lvl="2" indent="0">
              <a:buNone/>
            </a:pPr>
            <a:endParaRPr lang="en-US" i="1" dirty="0"/>
          </a:p>
          <a:p>
            <a:endParaRPr lang="en-US" dirty="0"/>
          </a:p>
        </p:txBody>
      </p:sp>
      <p:sp>
        <p:nvSpPr>
          <p:cNvPr id="4" name="Footer Placeholder 3">
            <a:extLst>
              <a:ext uri="{FF2B5EF4-FFF2-40B4-BE49-F238E27FC236}">
                <a16:creationId xmlns:a16="http://schemas.microsoft.com/office/drawing/2014/main" id="{702D4D48-756C-44C4-AF32-5431F87568F0}"/>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AADF24C4-1F4F-4912-A582-68B3A925434F}"/>
              </a:ext>
            </a:extLst>
          </p:cNvPr>
          <p:cNvSpPr>
            <a:spLocks noGrp="1"/>
          </p:cNvSpPr>
          <p:nvPr>
            <p:ph type="sldNum" sz="quarter" idx="12"/>
          </p:nvPr>
        </p:nvSpPr>
        <p:spPr/>
        <p:txBody>
          <a:bodyPr/>
          <a:lstStyle/>
          <a:p>
            <a:fld id="{DD4F8E87-F7A1-47E8-98CD-D5BBA18FD7C1}" type="slidenum">
              <a:rPr lang="en-US" smtClean="0"/>
              <a:t>63</a:t>
            </a:fld>
            <a:endParaRPr lang="en-US"/>
          </a:p>
        </p:txBody>
      </p:sp>
    </p:spTree>
    <p:extLst>
      <p:ext uri="{BB962C8B-B14F-4D97-AF65-F5344CB8AC3E}">
        <p14:creationId xmlns:p14="http://schemas.microsoft.com/office/powerpoint/2010/main" val="2861482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8AB7-C722-41E2-84F3-FBC1066BE886}"/>
              </a:ext>
            </a:extLst>
          </p:cNvPr>
          <p:cNvSpPr>
            <a:spLocks noGrp="1"/>
          </p:cNvSpPr>
          <p:nvPr>
            <p:ph type="title"/>
          </p:nvPr>
        </p:nvSpPr>
        <p:spPr>
          <a:xfrm>
            <a:off x="-1" y="1"/>
            <a:ext cx="11113477" cy="1187938"/>
          </a:xfrm>
        </p:spPr>
        <p:txBody>
          <a:bodyPr>
            <a:normAutofit/>
          </a:bodyPr>
          <a:lstStyle/>
          <a:p>
            <a:r>
              <a:rPr lang="en-US" dirty="0"/>
              <a:t>Team Assignment – Part 2a (do this part second)</a:t>
            </a:r>
          </a:p>
        </p:txBody>
      </p:sp>
      <p:sp>
        <p:nvSpPr>
          <p:cNvPr id="3" name="Content Placeholder 2">
            <a:extLst>
              <a:ext uri="{FF2B5EF4-FFF2-40B4-BE49-F238E27FC236}">
                <a16:creationId xmlns:a16="http://schemas.microsoft.com/office/drawing/2014/main" id="{07056C9A-9452-4020-9E64-2AB1BC4DEDD9}"/>
              </a:ext>
            </a:extLst>
          </p:cNvPr>
          <p:cNvSpPr>
            <a:spLocks noGrp="1"/>
          </p:cNvSpPr>
          <p:nvPr>
            <p:ph idx="1"/>
          </p:nvPr>
        </p:nvSpPr>
        <p:spPr>
          <a:xfrm>
            <a:off x="289169" y="1101969"/>
            <a:ext cx="11308862" cy="5580185"/>
          </a:xfrm>
        </p:spPr>
        <p:txBody>
          <a:bodyPr>
            <a:normAutofit lnSpcReduction="10000"/>
          </a:bodyPr>
          <a:lstStyle/>
          <a:p>
            <a:pPr marL="914400" lvl="1" indent="-457200">
              <a:buFont typeface="+mj-lt"/>
              <a:buAutoNum type="arabicPeriod" startAt="3"/>
            </a:pPr>
            <a:r>
              <a:rPr lang="en-US" sz="2500" dirty="0"/>
              <a:t>Based on your team’s Part 1 Deliverables (from 1 and 2) draft a logical network diagram of the information system architecture and infrastructure needed by your firm to develop and maintain the mission-based or service delivery information system for your government agency clients</a:t>
            </a:r>
          </a:p>
          <a:p>
            <a:pPr lvl="2"/>
            <a:r>
              <a:rPr lang="en-US" sz="2200" dirty="0"/>
              <a:t>You may use app.diagrams.net, Visio, or </a:t>
            </a:r>
            <a:r>
              <a:rPr lang="en-US" sz="2200" dirty="0">
                <a:hlinkClick r:id="rId2"/>
              </a:rPr>
              <a:t>Cyber Security Evaluation Tool </a:t>
            </a:r>
            <a:r>
              <a:rPr lang="en-US" sz="2200" dirty="0"/>
              <a:t>(available here: </a:t>
            </a:r>
            <a:r>
              <a:rPr lang="en-US" sz="2200" dirty="0">
                <a:hlinkClick r:id="rId3"/>
              </a:rPr>
              <a:t>CSET</a:t>
            </a:r>
            <a:r>
              <a:rPr lang="en-US" sz="2200" dirty="0"/>
              <a:t>) CSET’s Diagram Tool, to draw the logical network diagram of the information system infrastructure</a:t>
            </a:r>
          </a:p>
          <a:p>
            <a:pPr lvl="2"/>
            <a:r>
              <a:rPr lang="en-US" sz="2200" dirty="0"/>
              <a:t>Use appropriate network symbols and annotation in your architectural diagram, include:</a:t>
            </a:r>
          </a:p>
          <a:p>
            <a:pPr lvl="3"/>
            <a:r>
              <a:rPr lang="en-US" sz="2000" dirty="0"/>
              <a:t>Information System Servers: e.g. Web Server(s), Application Server(s), Database Server(s), File Server(s)  </a:t>
            </a:r>
          </a:p>
          <a:p>
            <a:pPr lvl="4"/>
            <a:r>
              <a:rPr lang="en-US" sz="2000" i="1" dirty="0"/>
              <a:t>[NOTE: You may use a single server symbol for each server type in your diagram to represent a collection of servers of similar type]</a:t>
            </a:r>
          </a:p>
          <a:p>
            <a:pPr lvl="3"/>
            <a:r>
              <a:rPr lang="en-US" sz="2000" dirty="0"/>
              <a:t>Use the cloud symbol to represent the Internet Be sure to use the cloud internet symbol to: </a:t>
            </a:r>
          </a:p>
          <a:p>
            <a:pPr lvl="4"/>
            <a:r>
              <a:rPr lang="en-US" sz="2000" dirty="0"/>
              <a:t>Separate your system’s users from your cloud-based system </a:t>
            </a:r>
          </a:p>
          <a:p>
            <a:pPr lvl="4"/>
            <a:r>
              <a:rPr lang="en-US" sz="2000" dirty="0"/>
              <a:t>Separate any interconnected systems from your cloud-based system </a:t>
            </a:r>
          </a:p>
          <a:p>
            <a:pPr lvl="3"/>
            <a:r>
              <a:rPr lang="en-US" sz="2000" dirty="0"/>
              <a:t>Locations of end users (Note: They are not in the cloud) </a:t>
            </a:r>
          </a:p>
          <a:p>
            <a:pPr lvl="3"/>
            <a:r>
              <a:rPr lang="en-US" sz="2000" dirty="0"/>
              <a:t>Strongly consider having 3 parallel versions of the system: Development System, Test System, and Production System</a:t>
            </a:r>
          </a:p>
          <a:p>
            <a:pPr marL="914400" lvl="2" indent="0">
              <a:buNone/>
            </a:pPr>
            <a:endParaRPr lang="en-US" i="1" dirty="0"/>
          </a:p>
          <a:p>
            <a:pPr marL="0" indent="0">
              <a:buNone/>
            </a:pPr>
            <a:endParaRPr lang="en-US" dirty="0"/>
          </a:p>
        </p:txBody>
      </p:sp>
      <p:sp>
        <p:nvSpPr>
          <p:cNvPr id="4" name="Footer Placeholder 3">
            <a:extLst>
              <a:ext uri="{FF2B5EF4-FFF2-40B4-BE49-F238E27FC236}">
                <a16:creationId xmlns:a16="http://schemas.microsoft.com/office/drawing/2014/main" id="{5F00F665-8AC8-414B-956D-B6402D77333B}"/>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39855E04-3D75-4A0F-87F3-7CD3FABC3E30}"/>
              </a:ext>
            </a:extLst>
          </p:cNvPr>
          <p:cNvSpPr>
            <a:spLocks noGrp="1"/>
          </p:cNvSpPr>
          <p:nvPr>
            <p:ph type="sldNum" sz="quarter" idx="12"/>
          </p:nvPr>
        </p:nvSpPr>
        <p:spPr/>
        <p:txBody>
          <a:bodyPr/>
          <a:lstStyle/>
          <a:p>
            <a:fld id="{DD4F8E87-F7A1-47E8-98CD-D5BBA18FD7C1}" type="slidenum">
              <a:rPr lang="en-US" smtClean="0"/>
              <a:t>64</a:t>
            </a:fld>
            <a:endParaRPr lang="en-US"/>
          </a:p>
        </p:txBody>
      </p:sp>
    </p:spTree>
    <p:extLst>
      <p:ext uri="{BB962C8B-B14F-4D97-AF65-F5344CB8AC3E}">
        <p14:creationId xmlns:p14="http://schemas.microsoft.com/office/powerpoint/2010/main" val="4060918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8AB7-C722-41E2-84F3-FBC1066BE886}"/>
              </a:ext>
            </a:extLst>
          </p:cNvPr>
          <p:cNvSpPr>
            <a:spLocks noGrp="1"/>
          </p:cNvSpPr>
          <p:nvPr>
            <p:ph type="title"/>
          </p:nvPr>
        </p:nvSpPr>
        <p:spPr>
          <a:xfrm>
            <a:off x="0" y="1"/>
            <a:ext cx="10515600" cy="1187938"/>
          </a:xfrm>
        </p:spPr>
        <p:txBody>
          <a:bodyPr/>
          <a:lstStyle/>
          <a:p>
            <a:r>
              <a:rPr lang="en-US" dirty="0"/>
              <a:t>Team Assignment – Part 2b (do this part third)</a:t>
            </a:r>
          </a:p>
        </p:txBody>
      </p:sp>
      <p:sp>
        <p:nvSpPr>
          <p:cNvPr id="3" name="Content Placeholder 2">
            <a:extLst>
              <a:ext uri="{FF2B5EF4-FFF2-40B4-BE49-F238E27FC236}">
                <a16:creationId xmlns:a16="http://schemas.microsoft.com/office/drawing/2014/main" id="{07056C9A-9452-4020-9E64-2AB1BC4DEDD9}"/>
              </a:ext>
            </a:extLst>
          </p:cNvPr>
          <p:cNvSpPr>
            <a:spLocks noGrp="1"/>
          </p:cNvSpPr>
          <p:nvPr>
            <p:ph idx="1"/>
          </p:nvPr>
        </p:nvSpPr>
        <p:spPr>
          <a:xfrm>
            <a:off x="289169" y="1101969"/>
            <a:ext cx="11308862" cy="5580185"/>
          </a:xfrm>
        </p:spPr>
        <p:txBody>
          <a:bodyPr>
            <a:normAutofit fontScale="55000" lnSpcReduction="20000"/>
          </a:bodyPr>
          <a:lstStyle/>
          <a:p>
            <a:pPr marL="457200" indent="-457200">
              <a:buFont typeface="+mj-lt"/>
              <a:buAutoNum type="arabicPeriod" startAt="4"/>
            </a:pPr>
            <a:r>
              <a:rPr lang="en-US" sz="2900" dirty="0"/>
              <a:t>Transform the draft of the logical network diagram of the information system architecture you created in step 3 into a logical security architecture diagram that represents recommendations for technical security infrastructure for the information system</a:t>
            </a:r>
          </a:p>
          <a:p>
            <a:pPr lvl="1"/>
            <a:r>
              <a:rPr lang="en-US" sz="2900" dirty="0"/>
              <a:t>Use appropriate network symbols and annotation </a:t>
            </a:r>
          </a:p>
          <a:p>
            <a:pPr lvl="2"/>
            <a:r>
              <a:rPr lang="en-US" sz="2200" dirty="0"/>
              <a:t>Information System Servers: e.g. Web, Application, Database, File, …</a:t>
            </a:r>
          </a:p>
          <a:p>
            <a:pPr lvl="2"/>
            <a:r>
              <a:rPr lang="en-US" sz="2200" dirty="0"/>
              <a:t>Groups of desktop/laptop computers illustrating organized within LANS of organizational units </a:t>
            </a:r>
          </a:p>
          <a:p>
            <a:pPr lvl="2"/>
            <a:r>
              <a:rPr lang="en-US" sz="2200" dirty="0"/>
              <a:t>Security zones (i.e. security domain areas) based on security categorizations</a:t>
            </a:r>
          </a:p>
          <a:p>
            <a:pPr lvl="2"/>
            <a:r>
              <a:rPr lang="en-US" sz="2200" dirty="0"/>
              <a:t>Appropriately placed switches, routers, firewalls, Intrusion Detection System(s) and/or Intrusion Protection Systems.</a:t>
            </a:r>
          </a:p>
          <a:p>
            <a:pPr lvl="2"/>
            <a:r>
              <a:rPr lang="en-US" sz="2200" i="1" dirty="0"/>
              <a:t>Be sure to label all firewalls, IDSs IPS, and annotate to indicate the type of firewall technology and the type of IDS/IPS technology you placed in each location of your diagram</a:t>
            </a:r>
            <a:endParaRPr lang="en-US" sz="2200" dirty="0"/>
          </a:p>
          <a:p>
            <a:pPr lvl="2"/>
            <a:r>
              <a:rPr lang="en-US" sz="2200" dirty="0"/>
              <a:t>Identify the system’s boundaries, locations of interconnection(s) to the Internet, and </a:t>
            </a:r>
            <a:r>
              <a:rPr lang="en-US" sz="2200" dirty="0" err="1"/>
              <a:t>ther</a:t>
            </a:r>
            <a:r>
              <a:rPr lang="en-US" sz="2200" dirty="0"/>
              <a:t> information systems and to the Internet</a:t>
            </a:r>
          </a:p>
          <a:p>
            <a:pPr lvl="2"/>
            <a:r>
              <a:rPr lang="en-US" sz="2200" dirty="0"/>
              <a:t>Identify where and how various user groups  including clients and remote staff access your organization various IT system via the Internet and illustrate the data flow between each user group and the information system</a:t>
            </a:r>
          </a:p>
          <a:p>
            <a:pPr lvl="2"/>
            <a:endParaRPr lang="en-US" i="1" dirty="0"/>
          </a:p>
          <a:p>
            <a:r>
              <a:rPr lang="en-US" i="1" dirty="0"/>
              <a:t>Step 2 of the assignment: </a:t>
            </a:r>
          </a:p>
          <a:p>
            <a:pPr lvl="1"/>
            <a:r>
              <a:rPr lang="en-US" i="1" dirty="0"/>
              <a:t>Complete FedRAMP System Security Plan’s Sections 8.1, 8.2, 9.2, 9.4, 10.1</a:t>
            </a:r>
          </a:p>
          <a:p>
            <a:r>
              <a:rPr lang="en-US" i="1" dirty="0"/>
              <a:t>Hand in your assignment individually via Canvas: </a:t>
            </a:r>
          </a:p>
          <a:p>
            <a:pPr lvl="1"/>
            <a:r>
              <a:rPr lang="en-US" i="1" dirty="0"/>
              <a:t>Each member of the team should submit an identical copy of the team’s SSP document via your individual Canvas accounts by March 10. </a:t>
            </a:r>
          </a:p>
          <a:p>
            <a:pPr lvl="1"/>
            <a:r>
              <a:rPr lang="en-US" i="1" dirty="0"/>
              <a:t>Your SSP should have the following sections completed: </a:t>
            </a:r>
          </a:p>
          <a:p>
            <a:pPr lvl="2"/>
            <a:r>
              <a:rPr lang="en-US" i="1" dirty="0"/>
              <a:t>FedRAMP System Security Plan’s Cover Page, Sections 1, 2.1, 2.2, 8.1, 8.2, 9.1, 9.2, 9.3, 9.4, and 10.1</a:t>
            </a:r>
          </a:p>
          <a:p>
            <a:pPr lvl="3"/>
            <a:r>
              <a:rPr lang="en-US" i="1" dirty="0"/>
              <a:t>If the network diagram does not fit into section 9.4 and display well, you may also include a copy as a separate PDF file with your hand-in via Canvas. </a:t>
            </a:r>
          </a:p>
          <a:p>
            <a:pPr lvl="2"/>
            <a:r>
              <a:rPr lang="en-US" i="1" dirty="0"/>
              <a:t>Complete FedRAMP System Security Plan’s Attachment 10 – FIPS 199, including Table 2-1 </a:t>
            </a:r>
          </a:p>
          <a:p>
            <a:pPr lvl="2"/>
            <a:endParaRPr lang="en-US" i="1" dirty="0"/>
          </a:p>
          <a:p>
            <a:pPr lvl="1"/>
            <a:r>
              <a:rPr lang="en-US" i="1" dirty="0"/>
              <a:t>Make sure that your team’s identity (i.e. replace CSP Name with your Team #  and members’ names), and Information System Name, SSP Version and Version Date are listed on the cover page of the SSP document you hand in for your assignment cover page. Note: CSP = Cloud Service Provider.      </a:t>
            </a:r>
          </a:p>
        </p:txBody>
      </p:sp>
      <p:sp>
        <p:nvSpPr>
          <p:cNvPr id="4" name="Footer Placeholder 3">
            <a:extLst>
              <a:ext uri="{FF2B5EF4-FFF2-40B4-BE49-F238E27FC236}">
                <a16:creationId xmlns:a16="http://schemas.microsoft.com/office/drawing/2014/main" id="{FCF6EA07-DA9F-4B50-B552-0762CC52C627}"/>
              </a:ext>
            </a:extLst>
          </p:cNvPr>
          <p:cNvSpPr>
            <a:spLocks noGrp="1"/>
          </p:cNvSpPr>
          <p:nvPr>
            <p:ph type="ftr" sz="quarter" idx="11"/>
          </p:nvPr>
        </p:nvSpPr>
        <p:spPr>
          <a:xfrm>
            <a:off x="663330" y="5991225"/>
            <a:ext cx="10865339" cy="365125"/>
          </a:xfrm>
        </p:spPr>
        <p:txBody>
          <a:bodyPr/>
          <a:lstStyle/>
          <a:p>
            <a:pPr lvl="1"/>
            <a:r>
              <a:rPr lang="en-US" b="1" dirty="0"/>
              <a:t>There is no single right answer:</a:t>
            </a:r>
            <a:r>
              <a:rPr lang="en-US" b="1" i="1" dirty="0"/>
              <a:t> The purpose of this exercise is to get you thinking about security architecture and to get you</a:t>
            </a:r>
            <a:r>
              <a:rPr lang="en-US" i="1" dirty="0"/>
              <a:t> </a:t>
            </a:r>
            <a:r>
              <a:rPr lang="en-US" b="1" i="1" dirty="0"/>
              <a:t>comfortable with documenting your ideas with diagrams</a:t>
            </a:r>
            <a:endParaRPr lang="en-US" i="1" dirty="0"/>
          </a:p>
        </p:txBody>
      </p:sp>
      <p:sp>
        <p:nvSpPr>
          <p:cNvPr id="5" name="Slide Number Placeholder 4">
            <a:extLst>
              <a:ext uri="{FF2B5EF4-FFF2-40B4-BE49-F238E27FC236}">
                <a16:creationId xmlns:a16="http://schemas.microsoft.com/office/drawing/2014/main" id="{BE35D7B8-E1A9-4097-BA5E-77AD182D8324}"/>
              </a:ext>
            </a:extLst>
          </p:cNvPr>
          <p:cNvSpPr>
            <a:spLocks noGrp="1"/>
          </p:cNvSpPr>
          <p:nvPr>
            <p:ph type="sldNum" sz="quarter" idx="12"/>
          </p:nvPr>
        </p:nvSpPr>
        <p:spPr/>
        <p:txBody>
          <a:bodyPr/>
          <a:lstStyle/>
          <a:p>
            <a:fld id="{DD4F8E87-F7A1-47E8-98CD-D5BBA18FD7C1}" type="slidenum">
              <a:rPr lang="en-US" smtClean="0"/>
              <a:t>65</a:t>
            </a:fld>
            <a:endParaRPr lang="en-US"/>
          </a:p>
        </p:txBody>
      </p:sp>
    </p:spTree>
    <p:extLst>
      <p:ext uri="{BB962C8B-B14F-4D97-AF65-F5344CB8AC3E}">
        <p14:creationId xmlns:p14="http://schemas.microsoft.com/office/powerpoint/2010/main" val="840774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0B1B-7841-4DE4-8E1D-48178955078B}"/>
              </a:ext>
            </a:extLst>
          </p:cNvPr>
          <p:cNvSpPr>
            <a:spLocks noGrp="1"/>
          </p:cNvSpPr>
          <p:nvPr>
            <p:ph type="title"/>
          </p:nvPr>
        </p:nvSpPr>
        <p:spPr>
          <a:xfrm>
            <a:off x="0" y="0"/>
            <a:ext cx="12192000" cy="939879"/>
          </a:xfrm>
        </p:spPr>
        <p:txBody>
          <a:bodyPr>
            <a:normAutofit/>
          </a:bodyPr>
          <a:lstStyle/>
          <a:p>
            <a:r>
              <a:rPr lang="en-US" sz="4000" dirty="0"/>
              <a:t>Example of a student team’s draft logical network diagram:</a:t>
            </a:r>
          </a:p>
        </p:txBody>
      </p:sp>
      <p:sp>
        <p:nvSpPr>
          <p:cNvPr id="4" name="Footer Placeholder 3">
            <a:extLst>
              <a:ext uri="{FF2B5EF4-FFF2-40B4-BE49-F238E27FC236}">
                <a16:creationId xmlns:a16="http://schemas.microsoft.com/office/drawing/2014/main" id="{5B86AF98-50F7-4E8A-BAB6-005A8CC8131F}"/>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36AEFFB-7D05-4062-ABF9-1E3161401172}"/>
              </a:ext>
            </a:extLst>
          </p:cNvPr>
          <p:cNvSpPr>
            <a:spLocks noGrp="1"/>
          </p:cNvSpPr>
          <p:nvPr>
            <p:ph type="sldNum" sz="quarter" idx="12"/>
          </p:nvPr>
        </p:nvSpPr>
        <p:spPr/>
        <p:txBody>
          <a:bodyPr/>
          <a:lstStyle/>
          <a:p>
            <a:fld id="{DD4F8E87-F7A1-47E8-98CD-D5BBA18FD7C1}" type="slidenum">
              <a:rPr lang="en-US" smtClean="0"/>
              <a:t>66</a:t>
            </a:fld>
            <a:endParaRPr lang="en-US"/>
          </a:p>
        </p:txBody>
      </p:sp>
      <p:pic>
        <p:nvPicPr>
          <p:cNvPr id="9" name="Picture 8">
            <a:extLst>
              <a:ext uri="{FF2B5EF4-FFF2-40B4-BE49-F238E27FC236}">
                <a16:creationId xmlns:a16="http://schemas.microsoft.com/office/drawing/2014/main" id="{894CC50D-1A30-4F11-A4B3-2770BB011C4B}"/>
              </a:ext>
            </a:extLst>
          </p:cNvPr>
          <p:cNvPicPr>
            <a:picLocks noChangeAspect="1"/>
          </p:cNvPicPr>
          <p:nvPr/>
        </p:nvPicPr>
        <p:blipFill>
          <a:blip r:embed="rId2"/>
          <a:stretch>
            <a:fillRect/>
          </a:stretch>
        </p:blipFill>
        <p:spPr>
          <a:xfrm>
            <a:off x="643812" y="680827"/>
            <a:ext cx="10286202" cy="5496345"/>
          </a:xfrm>
          <a:prstGeom prst="rect">
            <a:avLst/>
          </a:prstGeom>
        </p:spPr>
      </p:pic>
    </p:spTree>
    <p:extLst>
      <p:ext uri="{BB962C8B-B14F-4D97-AF65-F5344CB8AC3E}">
        <p14:creationId xmlns:p14="http://schemas.microsoft.com/office/powerpoint/2010/main" val="4286023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257487"/>
          </a:xfrm>
        </p:spPr>
        <p:txBody>
          <a:bodyPr/>
          <a:lstStyle/>
          <a:p>
            <a:r>
              <a:rPr lang="en-US" dirty="0"/>
              <a:t>Preparation for Mid Term Exam</a:t>
            </a:r>
          </a:p>
        </p:txBody>
      </p:sp>
      <p:sp>
        <p:nvSpPr>
          <p:cNvPr id="3" name="Content Placeholder 2"/>
          <p:cNvSpPr>
            <a:spLocks noGrp="1"/>
          </p:cNvSpPr>
          <p:nvPr>
            <p:ph idx="1"/>
          </p:nvPr>
        </p:nvSpPr>
        <p:spPr>
          <a:xfrm>
            <a:off x="838200" y="1253331"/>
            <a:ext cx="10515600" cy="4351338"/>
          </a:xfrm>
        </p:spPr>
        <p:txBody>
          <a:bodyPr>
            <a:normAutofit fontScale="85000" lnSpcReduction="20000"/>
          </a:bodyPr>
          <a:lstStyle/>
          <a:p>
            <a:pPr marL="0" indent="0">
              <a:buNone/>
            </a:pPr>
            <a:r>
              <a:rPr lang="en-US" dirty="0"/>
              <a:t>Emphasis on terminology and concepts</a:t>
            </a:r>
          </a:p>
          <a:p>
            <a:r>
              <a:rPr lang="en-US" dirty="0"/>
              <a:t>Study lecture slides and notes</a:t>
            </a:r>
          </a:p>
          <a:p>
            <a:r>
              <a:rPr lang="en-US" dirty="0"/>
              <a:t>Readings</a:t>
            </a:r>
          </a:p>
          <a:p>
            <a:pPr lvl="1"/>
            <a:r>
              <a:rPr lang="en-US" dirty="0"/>
              <a:t>Textbook assigned chapters (look at practice questions in textbook)</a:t>
            </a:r>
          </a:p>
          <a:p>
            <a:pPr lvl="1"/>
            <a:r>
              <a:rPr lang="en-US" dirty="0"/>
              <a:t>Other readings (e.g. NIST and FIPS documents) as covered/discussed in class lectures</a:t>
            </a:r>
          </a:p>
          <a:p>
            <a:pPr marL="0" indent="0">
              <a:buNone/>
            </a:pPr>
            <a:r>
              <a:rPr lang="en-US" dirty="0"/>
              <a:t>Subjects covered:</a:t>
            </a:r>
          </a:p>
          <a:p>
            <a:pPr marL="514350" indent="-514350">
              <a:buFont typeface="+mj-lt"/>
              <a:buAutoNum type="arabicPeriod"/>
            </a:pPr>
            <a:r>
              <a:rPr lang="en-US" dirty="0"/>
              <a:t>Threat environment</a:t>
            </a:r>
          </a:p>
          <a:p>
            <a:pPr marL="514350" indent="-514350">
              <a:buFont typeface="+mj-lt"/>
              <a:buAutoNum type="arabicPeriod"/>
            </a:pPr>
            <a:r>
              <a:rPr lang="en-US" dirty="0"/>
              <a:t>Planning and policy</a:t>
            </a:r>
          </a:p>
          <a:p>
            <a:pPr marL="514350" indent="-514350">
              <a:buFont typeface="+mj-lt"/>
              <a:buAutoNum type="arabicPeriod"/>
            </a:pPr>
            <a:r>
              <a:rPr lang="en-US" dirty="0"/>
              <a:t>Cryptography</a:t>
            </a:r>
          </a:p>
          <a:p>
            <a:pPr marL="514350" indent="-514350">
              <a:buFont typeface="+mj-lt"/>
              <a:buAutoNum type="arabicPeriod"/>
            </a:pPr>
            <a:r>
              <a:rPr lang="en-US" dirty="0"/>
              <a:t>Secure Networks (and Module A: Networking Concepts)</a:t>
            </a:r>
          </a:p>
          <a:p>
            <a:pPr marL="514350" indent="-514350">
              <a:buFont typeface="+mj-lt"/>
              <a:buAutoNum type="arabicPeriod"/>
            </a:pPr>
            <a:r>
              <a:rPr lang="en-US" dirty="0"/>
              <a:t>Firewalls, security architecture patterns, and IDS/IPS</a:t>
            </a:r>
          </a:p>
          <a:p>
            <a:endParaRPr lang="en-US" dirty="0"/>
          </a:p>
        </p:txBody>
      </p:sp>
      <p:sp>
        <p:nvSpPr>
          <p:cNvPr id="4" name="Footer Placeholder 3">
            <a:extLst>
              <a:ext uri="{FF2B5EF4-FFF2-40B4-BE49-F238E27FC236}">
                <a16:creationId xmlns:a16="http://schemas.microsoft.com/office/drawing/2014/main" id="{0B6A03F0-9760-437F-A13E-83C417698D7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46AB42F8-E4C8-42B8-90B3-65765DA3806D}"/>
              </a:ext>
            </a:extLst>
          </p:cNvPr>
          <p:cNvSpPr>
            <a:spLocks noGrp="1"/>
          </p:cNvSpPr>
          <p:nvPr>
            <p:ph type="sldNum" sz="quarter" idx="12"/>
          </p:nvPr>
        </p:nvSpPr>
        <p:spPr/>
        <p:txBody>
          <a:bodyPr/>
          <a:lstStyle/>
          <a:p>
            <a:fld id="{DD4F8E87-F7A1-47E8-98CD-D5BBA18FD7C1}" type="slidenum">
              <a:rPr lang="en-US" smtClean="0"/>
              <a:t>67</a:t>
            </a:fld>
            <a:endParaRPr lang="en-US"/>
          </a:p>
        </p:txBody>
      </p:sp>
    </p:spTree>
    <p:extLst>
      <p:ext uri="{BB962C8B-B14F-4D97-AF65-F5344CB8AC3E}">
        <p14:creationId xmlns:p14="http://schemas.microsoft.com/office/powerpoint/2010/main" val="1190371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t>Introduction</a:t>
            </a:r>
          </a:p>
          <a:p>
            <a:pPr lvl="1">
              <a:buFont typeface="Wingdings" panose="05000000000000000000" pitchFamily="2" charset="2"/>
              <a:buChar char="ü"/>
            </a:pPr>
            <a:r>
              <a:rPr lang="en-US" dirty="0"/>
              <a:t>Physical “air-gap” security and how we undermined it</a:t>
            </a:r>
          </a:p>
          <a:p>
            <a:pPr>
              <a:buFont typeface="Wingdings" panose="05000000000000000000" pitchFamily="2" charset="2"/>
              <a:buChar char="ü"/>
            </a:pPr>
            <a:r>
              <a:rPr lang="en-US" dirty="0"/>
              <a:t>Firewalls</a:t>
            </a:r>
          </a:p>
          <a:p>
            <a:pPr lvl="1">
              <a:buFont typeface="Wingdings" panose="05000000000000000000" pitchFamily="2" charset="2"/>
              <a:buChar char="ü"/>
            </a:pPr>
            <a:r>
              <a:rPr lang="en-US" dirty="0"/>
              <a:t>Types of firewalls</a:t>
            </a:r>
          </a:p>
          <a:p>
            <a:pPr lvl="1">
              <a:buFont typeface="Wingdings" panose="05000000000000000000" pitchFamily="2" charset="2"/>
              <a:buChar char="ü"/>
            </a:pPr>
            <a:r>
              <a:rPr lang="en-US" dirty="0"/>
              <a:t>Some architectural patterns based on firewall placement</a:t>
            </a:r>
          </a:p>
          <a:p>
            <a:pPr lvl="1">
              <a:buFont typeface="Wingdings" panose="05000000000000000000" pitchFamily="2" charset="2"/>
              <a:buChar char="ü"/>
            </a:pPr>
            <a:r>
              <a:rPr lang="en-US" dirty="0"/>
              <a:t>Firewalls have rules</a:t>
            </a:r>
          </a:p>
          <a:p>
            <a:pPr>
              <a:buFont typeface="Wingdings" panose="05000000000000000000" pitchFamily="2" charset="2"/>
              <a:buChar char="ü"/>
            </a:pPr>
            <a:r>
              <a:rPr lang="en-US" dirty="0"/>
              <a:t>Intrusion Detection System (IDS) &amp; Intrusion Prevention System (IPS)</a:t>
            </a:r>
          </a:p>
          <a:p>
            <a:pPr>
              <a:buFont typeface="Wingdings" panose="05000000000000000000" pitchFamily="2" charset="2"/>
              <a:buChar char="ü"/>
            </a:pPr>
            <a:r>
              <a:rPr lang="en-US" dirty="0"/>
              <a:t>Defense in Depth with security zones (“Security Domains”)</a:t>
            </a:r>
          </a:p>
          <a:p>
            <a:pPr>
              <a:buFont typeface="Wingdings" panose="05000000000000000000" pitchFamily="2" charset="2"/>
              <a:buChar char="ü"/>
            </a:pPr>
            <a:r>
              <a:rPr lang="en-US" dirty="0"/>
              <a:t>Project Team Assignment</a:t>
            </a:r>
          </a:p>
          <a:p>
            <a:pPr>
              <a:buFont typeface="Wingdings" panose="05000000000000000000" pitchFamily="2" charset="2"/>
              <a:buChar char="ü"/>
            </a:pPr>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68</a:t>
            </a:fld>
            <a:endParaRPr lang="en-US"/>
          </a:p>
        </p:txBody>
      </p:sp>
    </p:spTree>
    <p:extLst>
      <p:ext uri="{BB962C8B-B14F-4D97-AF65-F5344CB8AC3E}">
        <p14:creationId xmlns:p14="http://schemas.microsoft.com/office/powerpoint/2010/main" val="279192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130" y="0"/>
            <a:ext cx="10343213" cy="6858000"/>
          </a:xfrm>
          <a:prstGeom prst="rect">
            <a:avLst/>
          </a:prstGeom>
        </p:spPr>
      </p:pic>
      <p:sp>
        <p:nvSpPr>
          <p:cNvPr id="5" name="Content Placeholder 2"/>
          <p:cNvSpPr>
            <a:spLocks noGrp="1"/>
          </p:cNvSpPr>
          <p:nvPr>
            <p:ph idx="1"/>
          </p:nvPr>
        </p:nvSpPr>
        <p:spPr>
          <a:xfrm>
            <a:off x="9784080" y="1443844"/>
            <a:ext cx="2407920" cy="2402732"/>
          </a:xfrm>
        </p:spPr>
        <p:txBody>
          <a:bodyPr>
            <a:normAutofit fontScale="85000" lnSpcReduction="10000"/>
          </a:bodyPr>
          <a:lstStyle/>
          <a:p>
            <a:pPr marL="0" indent="0">
              <a:buNone/>
            </a:pPr>
            <a:r>
              <a:rPr lang="en-US" sz="2000" dirty="0">
                <a:solidFill>
                  <a:srgbClr val="C00000"/>
                </a:solidFill>
              </a:rPr>
              <a:t>“</a:t>
            </a:r>
            <a:r>
              <a:rPr lang="en-US" sz="2100" b="1" dirty="0">
                <a:solidFill>
                  <a:srgbClr val="C00000"/>
                </a:solidFill>
              </a:rPr>
              <a:t>Security by Obscurity</a:t>
            </a:r>
            <a:r>
              <a:rPr lang="en-US" sz="2000" dirty="0">
                <a:solidFill>
                  <a:srgbClr val="C00000"/>
                </a:solidFill>
              </a:rPr>
              <a:t>”</a:t>
            </a:r>
          </a:p>
          <a:p>
            <a:pPr marL="0" indent="0">
              <a:buNone/>
            </a:pPr>
            <a:r>
              <a:rPr lang="en-US" sz="2400" i="1" dirty="0">
                <a:solidFill>
                  <a:srgbClr val="C00000"/>
                </a:solidFill>
              </a:rPr>
              <a:t>Few, if any, understood the architecture or operation of the resources on the controls systems Local Area Network (LAN)</a:t>
            </a:r>
          </a:p>
        </p:txBody>
      </p:sp>
      <p:sp>
        <p:nvSpPr>
          <p:cNvPr id="7" name="Content Placeholder 2"/>
          <p:cNvSpPr txBox="1">
            <a:spLocks/>
          </p:cNvSpPr>
          <p:nvPr/>
        </p:nvSpPr>
        <p:spPr>
          <a:xfrm>
            <a:off x="9991898" y="55619"/>
            <a:ext cx="2200102" cy="8025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solidFill>
                  <a:srgbClr val="C00000"/>
                </a:solidFill>
              </a:rPr>
              <a:t>Security based on </a:t>
            </a:r>
          </a:p>
        </p:txBody>
      </p:sp>
      <p:sp>
        <p:nvSpPr>
          <p:cNvPr id="8" name="Content Placeholder 2"/>
          <p:cNvSpPr txBox="1">
            <a:spLocks/>
          </p:cNvSpPr>
          <p:nvPr/>
        </p:nvSpPr>
        <p:spPr>
          <a:xfrm>
            <a:off x="9850582" y="735047"/>
            <a:ext cx="2341418" cy="822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Isolation from the Internet</a:t>
            </a:r>
          </a:p>
        </p:txBody>
      </p:sp>
      <p:sp>
        <p:nvSpPr>
          <p:cNvPr id="10" name="Content Placeholder 2"/>
          <p:cNvSpPr txBox="1">
            <a:spLocks/>
          </p:cNvSpPr>
          <p:nvPr/>
        </p:nvSpPr>
        <p:spPr>
          <a:xfrm>
            <a:off x="9850583" y="3913078"/>
            <a:ext cx="2341417" cy="1623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Worked well for environments that had no external connections</a:t>
            </a:r>
          </a:p>
        </p:txBody>
      </p:sp>
      <p:sp>
        <p:nvSpPr>
          <p:cNvPr id="11" name="Content Placeholder 2"/>
          <p:cNvSpPr txBox="1">
            <a:spLocks/>
          </p:cNvSpPr>
          <p:nvPr/>
        </p:nvSpPr>
        <p:spPr>
          <a:xfrm>
            <a:off x="9850583" y="5334553"/>
            <a:ext cx="2341418" cy="11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Allows organization to focus on physical security</a:t>
            </a:r>
          </a:p>
        </p:txBody>
      </p:sp>
      <p:sp>
        <p:nvSpPr>
          <p:cNvPr id="9" name="TextBox 8"/>
          <p:cNvSpPr txBox="1"/>
          <p:nvPr/>
        </p:nvSpPr>
        <p:spPr>
          <a:xfrm>
            <a:off x="5613620" y="3729162"/>
            <a:ext cx="3927945" cy="646331"/>
          </a:xfrm>
          <a:prstGeom prst="rect">
            <a:avLst/>
          </a:prstGeom>
          <a:noFill/>
        </p:spPr>
        <p:txBody>
          <a:bodyPr wrap="square" rtlCol="0">
            <a:spAutoFit/>
          </a:bodyPr>
          <a:lstStyle/>
          <a:p>
            <a:pPr algn="ctr"/>
            <a:r>
              <a:rPr lang="en-US" dirty="0">
                <a:solidFill>
                  <a:srgbClr val="FF0000"/>
                </a:solidFill>
              </a:rPr>
              <a:t>“</a:t>
            </a:r>
            <a:r>
              <a:rPr lang="en-US" b="1" dirty="0">
                <a:solidFill>
                  <a:srgbClr val="FF0000"/>
                </a:solidFill>
              </a:rPr>
              <a:t>Air Gap” between control system LAN and corporate LAN</a:t>
            </a:r>
          </a:p>
        </p:txBody>
      </p:sp>
      <p:sp>
        <p:nvSpPr>
          <p:cNvPr id="2" name="Footer Placeholder 1">
            <a:extLst>
              <a:ext uri="{FF2B5EF4-FFF2-40B4-BE49-F238E27FC236}">
                <a16:creationId xmlns:a16="http://schemas.microsoft.com/office/drawing/2014/main" id="{EAAB2AD7-102F-4D9C-9525-AD921AE02615}"/>
              </a:ext>
            </a:extLst>
          </p:cNvPr>
          <p:cNvSpPr>
            <a:spLocks noGrp="1"/>
          </p:cNvSpPr>
          <p:nvPr>
            <p:ph type="ftr" sz="quarter" idx="11"/>
          </p:nvPr>
        </p:nvSpPr>
        <p:spPr/>
        <p:txBody>
          <a:body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0EC3806D-C3FC-42CC-B61A-D5BED16B0146}"/>
              </a:ext>
            </a:extLst>
          </p:cNvPr>
          <p:cNvSpPr>
            <a:spLocks noGrp="1"/>
          </p:cNvSpPr>
          <p:nvPr>
            <p:ph type="sldNum" sz="quarter" idx="12"/>
          </p:nvPr>
        </p:nvSpPr>
        <p:spPr/>
        <p:txBody>
          <a:bodyPr/>
          <a:lstStyle/>
          <a:p>
            <a:fld id="{DD4F8E87-F7A1-47E8-98CD-D5BBA18FD7C1}" type="slidenum">
              <a:rPr lang="en-US" smtClean="0"/>
              <a:t>7</a:t>
            </a:fld>
            <a:endParaRPr lang="en-US"/>
          </a:p>
        </p:txBody>
      </p:sp>
    </p:spTree>
    <p:extLst>
      <p:ext uri="{BB962C8B-B14F-4D97-AF65-F5344CB8AC3E}">
        <p14:creationId xmlns:p14="http://schemas.microsoft.com/office/powerpoint/2010/main" val="14317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31" y="48638"/>
            <a:ext cx="6780178" cy="4829630"/>
          </a:xfrm>
          <a:prstGeom prst="rect">
            <a:avLst/>
          </a:prstGeom>
        </p:spPr>
      </p:pic>
      <p:sp>
        <p:nvSpPr>
          <p:cNvPr id="8" name="Content Placeholder 2"/>
          <p:cNvSpPr txBox="1">
            <a:spLocks/>
          </p:cNvSpPr>
          <p:nvPr/>
        </p:nvSpPr>
        <p:spPr>
          <a:xfrm>
            <a:off x="6702357" y="302180"/>
            <a:ext cx="5489643" cy="17619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C00000"/>
                </a:solidFill>
              </a:rPr>
              <a:t>Total isolation from the untrusted external network resulted in reduced need for communications security</a:t>
            </a:r>
          </a:p>
          <a:p>
            <a:r>
              <a:rPr lang="en-US" sz="2000" dirty="0">
                <a:solidFill>
                  <a:srgbClr val="C00000"/>
                </a:solidFill>
              </a:rPr>
              <a:t>Only threats to operations were physical access to a facility or plant floor </a:t>
            </a:r>
          </a:p>
        </p:txBody>
      </p:sp>
      <p:sp>
        <p:nvSpPr>
          <p:cNvPr id="9" name="Content Placeholder 2"/>
          <p:cNvSpPr txBox="1">
            <a:spLocks/>
          </p:cNvSpPr>
          <p:nvPr/>
        </p:nvSpPr>
        <p:spPr>
          <a:xfrm>
            <a:off x="6702356" y="2194947"/>
            <a:ext cx="5489643" cy="82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C00000"/>
                </a:solidFill>
              </a:rPr>
              <a:t>Most data communication in isolated information infrastructure required limited authorization and security oversight</a:t>
            </a:r>
          </a:p>
        </p:txBody>
      </p:sp>
      <p:sp>
        <p:nvSpPr>
          <p:cNvPr id="12" name="Content Placeholder 2"/>
          <p:cNvSpPr txBox="1">
            <a:spLocks/>
          </p:cNvSpPr>
          <p:nvPr/>
        </p:nvSpPr>
        <p:spPr>
          <a:xfrm>
            <a:off x="6702357" y="3254899"/>
            <a:ext cx="5489643" cy="114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C00000"/>
                </a:solidFill>
              </a:rPr>
              <a:t>Operational commands, instructions and data acquisition occurred in a closed environment where all communications were trusted</a:t>
            </a:r>
          </a:p>
        </p:txBody>
      </p:sp>
      <p:sp>
        <p:nvSpPr>
          <p:cNvPr id="13" name="Content Placeholder 2"/>
          <p:cNvSpPr txBox="1">
            <a:spLocks/>
          </p:cNvSpPr>
          <p:nvPr/>
        </p:nvSpPr>
        <p:spPr>
          <a:xfrm>
            <a:off x="7208197" y="4298344"/>
            <a:ext cx="4983804" cy="1568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If a command or instruction was sent via the network it was expected to arrive and perform the authorized function – as only authorized operators had access to the system</a:t>
            </a:r>
          </a:p>
        </p:txBody>
      </p:sp>
      <p:sp>
        <p:nvSpPr>
          <p:cNvPr id="7" name="TextBox 6"/>
          <p:cNvSpPr txBox="1"/>
          <p:nvPr/>
        </p:nvSpPr>
        <p:spPr>
          <a:xfrm>
            <a:off x="544285" y="6159216"/>
            <a:ext cx="11517086" cy="646331"/>
          </a:xfrm>
          <a:prstGeom prst="rect">
            <a:avLst/>
          </a:prstGeom>
          <a:noFill/>
        </p:spPr>
        <p:txBody>
          <a:bodyPr wrap="square" rtlCol="0">
            <a:spAutoFit/>
          </a:bodyPr>
          <a:lstStyle/>
          <a:p>
            <a:r>
              <a:rPr lang="en-US" dirty="0"/>
              <a:t>“Control Systems Cyber Security: Defense in Depth Strategies”, Prepared by Idaho National Laboratory’s Control Systems Security Center, for U.S. Department of Homeland Security, External Report# INL/EXT-06-11478, May 2006 </a:t>
            </a:r>
          </a:p>
        </p:txBody>
      </p:sp>
      <p:sp>
        <p:nvSpPr>
          <p:cNvPr id="2" name="Footer Placeholder 1">
            <a:extLst>
              <a:ext uri="{FF2B5EF4-FFF2-40B4-BE49-F238E27FC236}">
                <a16:creationId xmlns:a16="http://schemas.microsoft.com/office/drawing/2014/main" id="{5CED4415-CBC6-4B18-9635-236B1F9065D6}"/>
              </a:ext>
            </a:extLst>
          </p:cNvPr>
          <p:cNvSpPr>
            <a:spLocks noGrp="1"/>
          </p:cNvSpPr>
          <p:nvPr>
            <p:ph type="ftr" sz="quarter" idx="11"/>
          </p:nvPr>
        </p:nvSpPr>
        <p:spPr/>
        <p:txBody>
          <a:bodyPr/>
          <a:lstStyle/>
          <a:p>
            <a:r>
              <a:rPr lang="en-US"/>
              <a:t>MIS 5214 Security Architecture</a:t>
            </a:r>
            <a:endParaRPr lang="en-US" dirty="0"/>
          </a:p>
        </p:txBody>
      </p:sp>
      <p:sp>
        <p:nvSpPr>
          <p:cNvPr id="3" name="Slide Number Placeholder 2">
            <a:extLst>
              <a:ext uri="{FF2B5EF4-FFF2-40B4-BE49-F238E27FC236}">
                <a16:creationId xmlns:a16="http://schemas.microsoft.com/office/drawing/2014/main" id="{9E6E8CDC-381A-4501-BC0C-331D66614FD9}"/>
              </a:ext>
            </a:extLst>
          </p:cNvPr>
          <p:cNvSpPr>
            <a:spLocks noGrp="1"/>
          </p:cNvSpPr>
          <p:nvPr>
            <p:ph type="sldNum" sz="quarter" idx="12"/>
          </p:nvPr>
        </p:nvSpPr>
        <p:spPr/>
        <p:txBody>
          <a:bodyPr/>
          <a:lstStyle/>
          <a:p>
            <a:fld id="{DD4F8E87-F7A1-47E8-98CD-D5BBA18FD7C1}" type="slidenum">
              <a:rPr lang="en-US" smtClean="0"/>
              <a:t>8</a:t>
            </a:fld>
            <a:endParaRPr lang="en-US"/>
          </a:p>
        </p:txBody>
      </p:sp>
    </p:spTree>
    <p:extLst>
      <p:ext uri="{BB962C8B-B14F-4D97-AF65-F5344CB8AC3E}">
        <p14:creationId xmlns:p14="http://schemas.microsoft.com/office/powerpoint/2010/main" val="27484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618" y="0"/>
            <a:ext cx="9468312" cy="6858000"/>
          </a:xfrm>
          <a:prstGeom prst="rect">
            <a:avLst/>
          </a:prstGeom>
        </p:spPr>
      </p:pic>
      <p:sp>
        <p:nvSpPr>
          <p:cNvPr id="5" name="Rectangle 4"/>
          <p:cNvSpPr/>
          <p:nvPr/>
        </p:nvSpPr>
        <p:spPr>
          <a:xfrm>
            <a:off x="9643231" y="104770"/>
            <a:ext cx="2490580" cy="1754326"/>
          </a:xfrm>
          <a:prstGeom prst="rect">
            <a:avLst/>
          </a:prstGeom>
        </p:spPr>
        <p:txBody>
          <a:bodyPr wrap="square">
            <a:spAutoFit/>
          </a:bodyPr>
          <a:lstStyle/>
          <a:p>
            <a:r>
              <a:rPr lang="en-US" dirty="0"/>
              <a:t>Year ~2000 saw isolated control system networks  beginning to be  interconnected with corporate networks via simple routers</a:t>
            </a:r>
          </a:p>
        </p:txBody>
      </p:sp>
      <p:sp>
        <p:nvSpPr>
          <p:cNvPr id="6" name="Rectangle 5"/>
          <p:cNvSpPr/>
          <p:nvPr/>
        </p:nvSpPr>
        <p:spPr>
          <a:xfrm>
            <a:off x="9643231" y="2045721"/>
            <a:ext cx="2548769" cy="1200329"/>
          </a:xfrm>
          <a:prstGeom prst="rect">
            <a:avLst/>
          </a:prstGeom>
        </p:spPr>
        <p:txBody>
          <a:bodyPr wrap="square">
            <a:spAutoFit/>
          </a:bodyPr>
          <a:lstStyle/>
          <a:p>
            <a:r>
              <a:rPr lang="en-US" b="1" i="0" dirty="0">
                <a:solidFill>
                  <a:srgbClr val="222222"/>
                </a:solidFill>
                <a:effectLst/>
              </a:rPr>
              <a:t>Router</a:t>
            </a:r>
            <a:r>
              <a:rPr lang="en-US" b="0" i="0" dirty="0">
                <a:solidFill>
                  <a:srgbClr val="222222"/>
                </a:solidFill>
                <a:effectLst/>
              </a:rPr>
              <a:t> is a networking device that forwards data packets between computer networks</a:t>
            </a:r>
          </a:p>
        </p:txBody>
      </p:sp>
      <p:sp>
        <p:nvSpPr>
          <p:cNvPr id="7" name="Rectangle 6"/>
          <p:cNvSpPr/>
          <p:nvPr/>
        </p:nvSpPr>
        <p:spPr>
          <a:xfrm>
            <a:off x="9643231" y="3278158"/>
            <a:ext cx="2548769" cy="923330"/>
          </a:xfrm>
          <a:prstGeom prst="rect">
            <a:avLst/>
          </a:prstGeom>
        </p:spPr>
        <p:txBody>
          <a:bodyPr wrap="square">
            <a:spAutoFit/>
          </a:bodyPr>
          <a:lstStyle/>
          <a:p>
            <a:r>
              <a:rPr lang="en-US" b="1" i="0" dirty="0">
                <a:solidFill>
                  <a:srgbClr val="222222"/>
                </a:solidFill>
                <a:effectLst/>
              </a:rPr>
              <a:t>Routers</a:t>
            </a:r>
            <a:r>
              <a:rPr lang="en-US" b="0" i="0" dirty="0">
                <a:solidFill>
                  <a:srgbClr val="222222"/>
                </a:solidFill>
                <a:effectLst/>
              </a:rPr>
              <a:t> perform the traffic directing functions on the Internet</a:t>
            </a:r>
          </a:p>
        </p:txBody>
      </p:sp>
      <p:sp>
        <p:nvSpPr>
          <p:cNvPr id="2" name="Rounded Rectangle 1"/>
          <p:cNvSpPr/>
          <p:nvPr/>
        </p:nvSpPr>
        <p:spPr>
          <a:xfrm>
            <a:off x="4123114" y="3060949"/>
            <a:ext cx="1221970" cy="7961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2094E88-261D-401A-85F5-6B82E133BC37}"/>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D1D91723-635D-4D1B-8D2F-2825A8AB1A4C}"/>
              </a:ext>
            </a:extLst>
          </p:cNvPr>
          <p:cNvSpPr>
            <a:spLocks noGrp="1"/>
          </p:cNvSpPr>
          <p:nvPr>
            <p:ph type="sldNum" sz="quarter" idx="12"/>
          </p:nvPr>
        </p:nvSpPr>
        <p:spPr/>
        <p:txBody>
          <a:bodyPr/>
          <a:lstStyle/>
          <a:p>
            <a:fld id="{DD4F8E87-F7A1-47E8-98CD-D5BBA18FD7C1}" type="slidenum">
              <a:rPr lang="en-US" smtClean="0"/>
              <a:t>9</a:t>
            </a:fld>
            <a:endParaRPr lang="en-US"/>
          </a:p>
        </p:txBody>
      </p:sp>
    </p:spTree>
    <p:extLst>
      <p:ext uri="{BB962C8B-B14F-4D97-AF65-F5344CB8AC3E}">
        <p14:creationId xmlns:p14="http://schemas.microsoft.com/office/powerpoint/2010/main" val="20318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3A84CDB579FB4CB73CBB174DC1AAB9" ma:contentTypeVersion="8" ma:contentTypeDescription="Create a new document." ma:contentTypeScope="" ma:versionID="539c8837dac9504a2af1997897d4095e">
  <xsd:schema xmlns:xsd="http://www.w3.org/2001/XMLSchema" xmlns:xs="http://www.w3.org/2001/XMLSchema" xmlns:p="http://schemas.microsoft.com/office/2006/metadata/properties" xmlns:ns2="51e21843-a409-463b-9741-4644d85965ad" targetNamespace="http://schemas.microsoft.com/office/2006/metadata/properties" ma:root="true" ma:fieldsID="3daff0dc3430ab5a69a2cf48a3738f54" ns2:_="">
    <xsd:import namespace="51e21843-a409-463b-9741-4644d8596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21843-a409-463b-9741-4644d8596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88E62A-613D-46DC-B25B-3AE87185DCB9}">
  <ds:schemaRefs>
    <ds:schemaRef ds:uri="http://schemas.microsoft.com/sharepoint/v3/contenttype/forms"/>
  </ds:schemaRefs>
</ds:datastoreItem>
</file>

<file path=customXml/itemProps2.xml><?xml version="1.0" encoding="utf-8"?>
<ds:datastoreItem xmlns:ds="http://schemas.openxmlformats.org/officeDocument/2006/customXml" ds:itemID="{D378587D-5D4B-463A-B5A8-F5399FFD5BC3}">
  <ds:schemaRefs>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www.w3.org/XML/1998/namespace"/>
    <ds:schemaRef ds:uri="http://purl.org/dc/terms/"/>
    <ds:schemaRef ds:uri="http://schemas.openxmlformats.org/package/2006/metadata/core-properties"/>
    <ds:schemaRef ds:uri="51e21843-a409-463b-9741-4644d85965ad"/>
  </ds:schemaRefs>
</ds:datastoreItem>
</file>

<file path=customXml/itemProps3.xml><?xml version="1.0" encoding="utf-8"?>
<ds:datastoreItem xmlns:ds="http://schemas.openxmlformats.org/officeDocument/2006/customXml" ds:itemID="{868A646F-3BDF-4EC0-8CF9-55EE29AE8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21843-a409-463b-9741-4644d8596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2702</TotalTime>
  <Words>6332</Words>
  <Application>Microsoft Office PowerPoint</Application>
  <PresentationFormat>Widescreen</PresentationFormat>
  <Paragraphs>763</Paragraphs>
  <Slides>68</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Calibri Light</vt:lpstr>
      <vt:lpstr>Wingdings</vt:lpstr>
      <vt:lpstr>Office Theme</vt:lpstr>
      <vt:lpstr>Firewalls, IDS and IPS</vt:lpstr>
      <vt:lpstr>Agenda</vt:lpstr>
      <vt:lpstr>What is implied by this model of security?</vt:lpstr>
      <vt:lpstr>What is implied with this architectural model?</vt:lpstr>
      <vt:lpstr>Early computer architecture of automated control systems separated Corporate and Control Domains</vt:lpstr>
      <vt:lpstr>PowerPoint Presentation</vt:lpstr>
      <vt:lpstr>PowerPoint Presentation</vt:lpstr>
      <vt:lpstr>PowerPoint Presentation</vt:lpstr>
      <vt:lpstr>PowerPoint Presentation</vt:lpstr>
      <vt:lpstr>Many previously isolated industrial control system networks were interconnected as part “IT modernization”</vt:lpstr>
      <vt:lpstr>PowerPoint Presentation</vt:lpstr>
      <vt:lpstr>PowerPoint Presentation</vt:lpstr>
      <vt:lpstr>Agenda</vt:lpstr>
      <vt:lpstr>Firewalls</vt:lpstr>
      <vt:lpstr>Defense in Depth is achieved through Network Segmentation to create Security Domains</vt:lpstr>
      <vt:lpstr>Firewalls used to Implement Network Security Policy</vt:lpstr>
      <vt:lpstr>Firewalls are security architecture “choke points” in an IT network</vt:lpstr>
      <vt:lpstr>Firewall Technology</vt:lpstr>
      <vt:lpstr>Types of Firewalls</vt:lpstr>
      <vt:lpstr>Packet-filtering firewalls</vt:lpstr>
      <vt:lpstr>Packet-filtering Firewalls</vt:lpstr>
      <vt:lpstr>Example ACL Rules</vt:lpstr>
      <vt:lpstr>Packet-filtering firewalls</vt:lpstr>
      <vt:lpstr>Dynamic Packet-Filtering Firewalls</vt:lpstr>
      <vt:lpstr>Stateful Inspection Firewall</vt:lpstr>
      <vt:lpstr>Stateful Inspection example </vt:lpstr>
      <vt:lpstr>Stateful Inspection example </vt:lpstr>
      <vt:lpstr>Stateful Inspection example </vt:lpstr>
      <vt:lpstr>Stateful Inspection Firewalls</vt:lpstr>
      <vt:lpstr>Proxy Vs Reverse Proxy Vs Load Balancer</vt:lpstr>
      <vt:lpstr>Proxy Firewall</vt:lpstr>
      <vt:lpstr>Application and Circuit Proxy Firewalls both</vt:lpstr>
      <vt:lpstr>Proxy Firewall – two types working at different levels in the OSI model</vt:lpstr>
      <vt:lpstr>Circuit-level Proxy Firewalls</vt:lpstr>
      <vt:lpstr>Application-level Proxy Firewalls</vt:lpstr>
      <vt:lpstr>Kernal Proxy Firewalls</vt:lpstr>
      <vt:lpstr>Next-Generation Firewalls (NGFW)</vt:lpstr>
      <vt:lpstr>Summary</vt:lpstr>
      <vt:lpstr>Some Firewall Architecture Patterns based on firewall placement</vt:lpstr>
      <vt:lpstr>Bastion Host</vt:lpstr>
      <vt:lpstr>Characteristics of Firewall Architecture</vt:lpstr>
      <vt:lpstr>Dual-Homed Firewall Architecture</vt:lpstr>
      <vt:lpstr>Screened Host Firewall Architecture</vt:lpstr>
      <vt:lpstr>Screened Subnet Architecture </vt:lpstr>
      <vt:lpstr>Demilitarized Zone (DMZ)</vt:lpstr>
      <vt:lpstr>Firewalls have rules…</vt:lpstr>
      <vt:lpstr>Common firewall rules:</vt:lpstr>
      <vt:lpstr>Agenda</vt:lpstr>
      <vt:lpstr>Intrusion Detection Systems (IDSs)</vt:lpstr>
      <vt:lpstr>Intrusion Detection Systems (IDSs)</vt:lpstr>
      <vt:lpstr>Intrusion Detection Systems (IDSs)</vt:lpstr>
      <vt:lpstr>Intrusion Detection Systems (IDS)</vt:lpstr>
      <vt:lpstr>Basic architecture of a Network IDS</vt:lpstr>
      <vt:lpstr>Intrusion Detection Systems (IDS)</vt:lpstr>
      <vt:lpstr>Intrusion Prevention Systems (IPS)</vt:lpstr>
      <vt:lpstr>IDS versus IPS</vt:lpstr>
      <vt:lpstr>Agenda</vt:lpstr>
      <vt:lpstr>PowerPoint Presentation</vt:lpstr>
      <vt:lpstr>Attack scenarios suggest…</vt:lpstr>
      <vt:lpstr>Firewalls DMZ deployments</vt:lpstr>
      <vt:lpstr>PowerPoint Presentation</vt:lpstr>
      <vt:lpstr>Agenda</vt:lpstr>
      <vt:lpstr>Team Assignment – Part 1 (do this part first)</vt:lpstr>
      <vt:lpstr>Team Assignment – Part 2a (do this part second)</vt:lpstr>
      <vt:lpstr>Team Assignment – Part 2b (do this part third)</vt:lpstr>
      <vt:lpstr>Example of a student team’s draft logical network diagram:</vt:lpstr>
      <vt:lpstr>Preparation for Mid Term Exam</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Firewalls, IDS and IPS</dc:title>
  <dc:creator>David Lanter</dc:creator>
  <cp:lastModifiedBy>Jose C. Gomez</cp:lastModifiedBy>
  <cp:revision>77</cp:revision>
  <dcterms:created xsi:type="dcterms:W3CDTF">2018-02-21T01:53:20Z</dcterms:created>
  <dcterms:modified xsi:type="dcterms:W3CDTF">2023-03-08T03:48:47Z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0x010100463A84CDB579FB4CB73CBB174DC1AAB9</vt:lpwstr>
  </property>
</Properties>
</file>