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1" d="100"/>
          <a:sy n="71" d="100"/>
        </p:scale>
        <p:origin x="998" y="2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Lanter" userId="ffe310d6-75e8-40c5-b92a-0b49b26d9e52" providerId="ADAL" clId="{705C8700-D668-479A-96F4-309DA48D995A}"/>
    <pc:docChg chg="custSel modSld">
      <pc:chgData name="David Lanter" userId="ffe310d6-75e8-40c5-b92a-0b49b26d9e52" providerId="ADAL" clId="{705C8700-D668-479A-96F4-309DA48D995A}" dt="2025-01-31T13:46:50.956" v="14" actId="20577"/>
      <pc:docMkLst>
        <pc:docMk/>
      </pc:docMkLst>
      <pc:sldChg chg="modSp mod">
        <pc:chgData name="David Lanter" userId="ffe310d6-75e8-40c5-b92a-0b49b26d9e52" providerId="ADAL" clId="{705C8700-D668-479A-96F4-309DA48D995A}" dt="2025-01-31T13:46:50.956" v="14" actId="20577"/>
        <pc:sldMkLst>
          <pc:docMk/>
          <pc:sldMk cId="2387103108" sldId="258"/>
        </pc:sldMkLst>
        <pc:spChg chg="mod">
          <ac:chgData name="David Lanter" userId="ffe310d6-75e8-40c5-b92a-0b49b26d9e52" providerId="ADAL" clId="{705C8700-D668-479A-96F4-309DA48D995A}" dt="2025-01-31T13:46:50.956" v="14" actId="20577"/>
          <ac:spMkLst>
            <pc:docMk/>
            <pc:sldMk cId="2387103108" sldId="258"/>
            <ac:spMk id="2" creationId="{D39593B3-1BBC-4438-A5D3-D4EF6B36F16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6EC93-0138-4D1D-8791-9BE326EC90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CA46E5-60C7-488E-A0FE-CFEFD6BC8E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6BD88F-F7AF-4FB5-A9BC-1D8DE0838040}"/>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5" name="Footer Placeholder 4">
            <a:extLst>
              <a:ext uri="{FF2B5EF4-FFF2-40B4-BE49-F238E27FC236}">
                <a16:creationId xmlns:a16="http://schemas.microsoft.com/office/drawing/2014/main" id="{74216702-3FE8-47FA-9F75-18AD3C71A1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BA4BC-791C-4482-850F-0811DFC7D45F}"/>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1572296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B14B-C25A-4415-B5C6-20AB84FF62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31753D-E831-4A5B-9B4C-58D5DC4EC3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EF3962-2057-4662-913F-DD37FDE94843}"/>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5" name="Footer Placeholder 4">
            <a:extLst>
              <a:ext uri="{FF2B5EF4-FFF2-40B4-BE49-F238E27FC236}">
                <a16:creationId xmlns:a16="http://schemas.microsoft.com/office/drawing/2014/main" id="{92D34DB7-A147-44C7-AA8A-6274091F0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84178-4EC7-41A7-A7B4-425818081B47}"/>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316105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9D9B9D-147E-4F06-A9E4-895F67E02D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DC04D8-48C6-4855-8420-DF748AFF5A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127EFC-2C43-40EA-8434-48A492F339C0}"/>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5" name="Footer Placeholder 4">
            <a:extLst>
              <a:ext uri="{FF2B5EF4-FFF2-40B4-BE49-F238E27FC236}">
                <a16:creationId xmlns:a16="http://schemas.microsoft.com/office/drawing/2014/main" id="{F251A509-CA68-4BDF-B973-1ED519A68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1A1D0-C037-4F77-B943-9F5224A4059D}"/>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284170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995C7-42D0-4821-BAE8-49620837F9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3144D9-3B8D-444C-88E0-005F205320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1BDB00-2EFC-495D-A871-368D9F2A4960}"/>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5" name="Footer Placeholder 4">
            <a:extLst>
              <a:ext uri="{FF2B5EF4-FFF2-40B4-BE49-F238E27FC236}">
                <a16:creationId xmlns:a16="http://schemas.microsoft.com/office/drawing/2014/main" id="{B00B8D36-A689-4F2B-9BF1-BAE67B92DD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3DA769-31D5-4C14-9C41-49006CA4DC14}"/>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27598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3A0C3-D975-4ED2-A4E0-2A9B308B5D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CE1687-2211-49CE-8023-51C9260BE4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5DADB7-BEE7-44BB-929A-5B24BDD34346}"/>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5" name="Footer Placeholder 4">
            <a:extLst>
              <a:ext uri="{FF2B5EF4-FFF2-40B4-BE49-F238E27FC236}">
                <a16:creationId xmlns:a16="http://schemas.microsoft.com/office/drawing/2014/main" id="{A5E43426-01E7-430B-81AD-B1E6F2636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F5E27A-EF37-49F7-9087-33D896D6D1E2}"/>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3636709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F73A8-5309-4ED9-932D-354B457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2CF92F-470A-438B-B88C-53779C8359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41359D-D0F9-4EB5-9242-DF46F7F014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CA48D5-67D9-4A18-A631-7A469D8A87BF}"/>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6" name="Footer Placeholder 5">
            <a:extLst>
              <a:ext uri="{FF2B5EF4-FFF2-40B4-BE49-F238E27FC236}">
                <a16:creationId xmlns:a16="http://schemas.microsoft.com/office/drawing/2014/main" id="{70701C0D-DE5A-469F-81EF-2EAAA3576A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12DD46-ACD2-4180-90EC-41F9D41F8EAF}"/>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26465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A6877-6E17-4406-A44D-9AFEFE9108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00387F-D9EC-4D4C-AC3D-2F97D12B4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235D77-D22A-463F-9B25-9A4160F307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F076D4-ADA1-4AE1-9B42-875E2276B1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465CCB-9B41-4C5C-A55F-7F96DC65DF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8FBE96-D798-4182-A479-AABAF74F21EA}"/>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8" name="Footer Placeholder 7">
            <a:extLst>
              <a:ext uri="{FF2B5EF4-FFF2-40B4-BE49-F238E27FC236}">
                <a16:creationId xmlns:a16="http://schemas.microsoft.com/office/drawing/2014/main" id="{40EBB67A-4637-4263-8C6B-445C894366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271152-762A-4BCC-8E3C-B55CC10C0FAA}"/>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333690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9DA85-DDDB-4E4D-8E7E-153D90F30A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55C6E2-B2CA-49CC-8C8F-59C3148AA7F3}"/>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4" name="Footer Placeholder 3">
            <a:extLst>
              <a:ext uri="{FF2B5EF4-FFF2-40B4-BE49-F238E27FC236}">
                <a16:creationId xmlns:a16="http://schemas.microsoft.com/office/drawing/2014/main" id="{0E7D6D04-5F75-44A4-9996-A3F8AD3F2D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FEC449-BDCD-4DB2-8270-5F3139D75AB7}"/>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356469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6E585B-A105-476A-96AC-E89279D56F0E}"/>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3" name="Footer Placeholder 2">
            <a:extLst>
              <a:ext uri="{FF2B5EF4-FFF2-40B4-BE49-F238E27FC236}">
                <a16:creationId xmlns:a16="http://schemas.microsoft.com/office/drawing/2014/main" id="{644B36BE-7843-4666-A1FD-8F3E56F2B7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9AA793-74F3-4625-A5A6-917FEA513646}"/>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4047374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D7802-6481-49DC-82B5-91F579E00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9DA270-29FC-4FB6-B3B1-2F41152F72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7CE9BC-AB6D-4435-AE56-C7AE5F8C5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B62833-ED7D-4A35-AEAE-848CDECD9C00}"/>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6" name="Footer Placeholder 5">
            <a:extLst>
              <a:ext uri="{FF2B5EF4-FFF2-40B4-BE49-F238E27FC236}">
                <a16:creationId xmlns:a16="http://schemas.microsoft.com/office/drawing/2014/main" id="{85F219D2-CA50-470D-98AB-4C237FD552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8D79B-42BC-47F0-87DB-017D7ACE9464}"/>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3128529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A53A0-AABF-4CF3-B73C-7E84B9AE42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B7712E-CC59-4D11-870A-568A852E5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29094F-74D2-4A3B-8C90-B7283E8B1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DB46E1-1FDB-478D-9ED0-7B77F908BCC9}"/>
              </a:ext>
            </a:extLst>
          </p:cNvPr>
          <p:cNvSpPr>
            <a:spLocks noGrp="1"/>
          </p:cNvSpPr>
          <p:nvPr>
            <p:ph type="dt" sz="half" idx="10"/>
          </p:nvPr>
        </p:nvSpPr>
        <p:spPr/>
        <p:txBody>
          <a:bodyPr/>
          <a:lstStyle/>
          <a:p>
            <a:fld id="{FE16CA5A-9F65-4ED3-BCFC-DD023F856346}" type="datetimeFigureOut">
              <a:rPr lang="en-US" smtClean="0"/>
              <a:t>3/14/2025</a:t>
            </a:fld>
            <a:endParaRPr lang="en-US"/>
          </a:p>
        </p:txBody>
      </p:sp>
      <p:sp>
        <p:nvSpPr>
          <p:cNvPr id="6" name="Footer Placeholder 5">
            <a:extLst>
              <a:ext uri="{FF2B5EF4-FFF2-40B4-BE49-F238E27FC236}">
                <a16:creationId xmlns:a16="http://schemas.microsoft.com/office/drawing/2014/main" id="{082CEB78-B3BE-4F5B-9A49-CCD3E4E82E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9EC521-E038-4B6C-BED8-83BADF440BC2}"/>
              </a:ext>
            </a:extLst>
          </p:cNvPr>
          <p:cNvSpPr>
            <a:spLocks noGrp="1"/>
          </p:cNvSpPr>
          <p:nvPr>
            <p:ph type="sldNum" sz="quarter" idx="12"/>
          </p:nvPr>
        </p:nvSpPr>
        <p:spPr/>
        <p:txBody>
          <a:bodyPr/>
          <a:lstStyle/>
          <a:p>
            <a:fld id="{7C9B502C-6077-4F03-A2F7-2FEBADCADE1C}" type="slidenum">
              <a:rPr lang="en-US" smtClean="0"/>
              <a:t>‹#›</a:t>
            </a:fld>
            <a:endParaRPr lang="en-US"/>
          </a:p>
        </p:txBody>
      </p:sp>
    </p:spTree>
    <p:extLst>
      <p:ext uri="{BB962C8B-B14F-4D97-AF65-F5344CB8AC3E}">
        <p14:creationId xmlns:p14="http://schemas.microsoft.com/office/powerpoint/2010/main" val="3751741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E527A3-D3CB-479E-A5CA-E57F5CBE2C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DA6B13-A9F5-43BB-AB37-2C85335E43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592463-28D2-49E8-80AF-ADD8A19477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6CA5A-9F65-4ED3-BCFC-DD023F856346}" type="datetimeFigureOut">
              <a:rPr lang="en-US" smtClean="0"/>
              <a:t>3/14/2025</a:t>
            </a:fld>
            <a:endParaRPr lang="en-US"/>
          </a:p>
        </p:txBody>
      </p:sp>
      <p:sp>
        <p:nvSpPr>
          <p:cNvPr id="5" name="Footer Placeholder 4">
            <a:extLst>
              <a:ext uri="{FF2B5EF4-FFF2-40B4-BE49-F238E27FC236}">
                <a16:creationId xmlns:a16="http://schemas.microsoft.com/office/drawing/2014/main" id="{CA6C4B53-DF2E-487B-965D-410B9C6998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357C8F-D97C-4902-8070-417925A479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B502C-6077-4F03-A2F7-2FEBADCADE1C}" type="slidenum">
              <a:rPr lang="en-US" smtClean="0"/>
              <a:t>‹#›</a:t>
            </a:fld>
            <a:endParaRPr lang="en-US"/>
          </a:p>
        </p:txBody>
      </p:sp>
    </p:spTree>
    <p:extLst>
      <p:ext uri="{BB962C8B-B14F-4D97-AF65-F5344CB8AC3E}">
        <p14:creationId xmlns:p14="http://schemas.microsoft.com/office/powerpoint/2010/main" val="4214203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B7E2A-4065-40DC-86A5-3F94BAADE507}"/>
              </a:ext>
            </a:extLst>
          </p:cNvPr>
          <p:cNvSpPr>
            <a:spLocks noGrp="1"/>
          </p:cNvSpPr>
          <p:nvPr>
            <p:ph type="ctrTitle"/>
          </p:nvPr>
        </p:nvSpPr>
        <p:spPr>
          <a:xfrm>
            <a:off x="0" y="98416"/>
            <a:ext cx="9144000" cy="828339"/>
          </a:xfrm>
        </p:spPr>
        <p:txBody>
          <a:bodyPr>
            <a:normAutofit fontScale="90000"/>
          </a:bodyPr>
          <a:lstStyle/>
          <a:p>
            <a:r>
              <a:rPr lang="en-US" sz="5400" dirty="0"/>
              <a:t>Breakout Group Questions</a:t>
            </a:r>
          </a:p>
        </p:txBody>
      </p:sp>
      <p:sp>
        <p:nvSpPr>
          <p:cNvPr id="3" name="Subtitle 2">
            <a:extLst>
              <a:ext uri="{FF2B5EF4-FFF2-40B4-BE49-F238E27FC236}">
                <a16:creationId xmlns:a16="http://schemas.microsoft.com/office/drawing/2014/main" id="{E14C9CA8-9B2A-423D-AE0F-52C51341EEC8}"/>
              </a:ext>
            </a:extLst>
          </p:cNvPr>
          <p:cNvSpPr>
            <a:spLocks noGrp="1"/>
          </p:cNvSpPr>
          <p:nvPr>
            <p:ph type="subTitle" idx="1"/>
          </p:nvPr>
        </p:nvSpPr>
        <p:spPr>
          <a:xfrm>
            <a:off x="1218863" y="926755"/>
            <a:ext cx="9144000" cy="643087"/>
          </a:xfrm>
        </p:spPr>
        <p:txBody>
          <a:bodyPr/>
          <a:lstStyle/>
          <a:p>
            <a:r>
              <a:rPr lang="en-US" sz="2400" dirty="0"/>
              <a:t>Work together to discuss and answer the following questions…</a:t>
            </a:r>
          </a:p>
          <a:p>
            <a:endParaRPr lang="en-US" dirty="0"/>
          </a:p>
        </p:txBody>
      </p:sp>
    </p:spTree>
    <p:extLst>
      <p:ext uri="{BB962C8B-B14F-4D97-AF65-F5344CB8AC3E}">
        <p14:creationId xmlns:p14="http://schemas.microsoft.com/office/powerpoint/2010/main" val="2047926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6424D-BC9B-13D0-E62F-94A58D8D1256}"/>
              </a:ext>
            </a:extLst>
          </p:cNvPr>
          <p:cNvSpPr>
            <a:spLocks noGrp="1"/>
          </p:cNvSpPr>
          <p:nvPr>
            <p:ph type="title"/>
          </p:nvPr>
        </p:nvSpPr>
        <p:spPr/>
        <p:txBody>
          <a:bodyPr/>
          <a:lstStyle/>
          <a:p>
            <a:r>
              <a:rPr lang="en-US" dirty="0"/>
              <a:t>Questions for the Groups</a:t>
            </a:r>
          </a:p>
        </p:txBody>
      </p:sp>
      <p:sp>
        <p:nvSpPr>
          <p:cNvPr id="3" name="Content Placeholder 2">
            <a:extLst>
              <a:ext uri="{FF2B5EF4-FFF2-40B4-BE49-F238E27FC236}">
                <a16:creationId xmlns:a16="http://schemas.microsoft.com/office/drawing/2014/main" id="{69FAF684-8821-4132-72F1-F6FA26DFA175}"/>
              </a:ext>
            </a:extLst>
          </p:cNvPr>
          <p:cNvSpPr>
            <a:spLocks noGrp="1"/>
          </p:cNvSpPr>
          <p:nvPr>
            <p:ph idx="1"/>
          </p:nvPr>
        </p:nvSpPr>
        <p:spPr/>
        <p:txBody>
          <a:bodyPr>
            <a:normAutofit/>
          </a:bodyPr>
          <a:lstStyle/>
          <a:p>
            <a:pPr marL="514350" indent="-514350">
              <a:buFont typeface="+mj-lt"/>
              <a:buAutoNum type="arabicPeriod"/>
            </a:pPr>
            <a:r>
              <a:rPr lang="en-US" dirty="0"/>
              <a:t>Why was Maersk attacked?</a:t>
            </a:r>
          </a:p>
          <a:p>
            <a:pPr marL="514350" indent="-514350">
              <a:buFont typeface="+mj-lt"/>
              <a:buAutoNum type="arabicPeriod"/>
            </a:pPr>
            <a:r>
              <a:rPr lang="en-US" dirty="0"/>
              <a:t>Why was the attack successful?</a:t>
            </a:r>
          </a:p>
          <a:p>
            <a:pPr marL="514350" indent="-514350">
              <a:buFont typeface="+mj-lt"/>
              <a:buAutoNum type="arabicPeriod"/>
            </a:pPr>
            <a:r>
              <a:rPr lang="en-US" dirty="0"/>
              <a:t>How was the attack resolved</a:t>
            </a:r>
          </a:p>
          <a:p>
            <a:pPr marL="514350" indent="-514350">
              <a:buFont typeface="+mj-lt"/>
              <a:buAutoNum type="arabicPeriod"/>
            </a:pPr>
            <a:r>
              <a:rPr lang="en-US" dirty="0"/>
              <a:t>How long did it take to recognize the attack</a:t>
            </a:r>
          </a:p>
          <a:p>
            <a:pPr marL="514350" indent="-514350">
              <a:buFont typeface="+mj-lt"/>
              <a:buAutoNum type="arabicPeriod"/>
            </a:pPr>
            <a:r>
              <a:rPr lang="en-US" dirty="0"/>
              <a:t>What type of information was available at Maersk and how would you classify it according to NIST CFS, FIBS 199, and NIST 800-53</a:t>
            </a:r>
          </a:p>
          <a:p>
            <a:pPr marL="514350" indent="-514350">
              <a:buFont typeface="+mj-lt"/>
              <a:buAutoNum type="arabicPeriod"/>
            </a:pPr>
            <a:endParaRPr lang="en-US" dirty="0"/>
          </a:p>
        </p:txBody>
      </p:sp>
    </p:spTree>
    <p:extLst>
      <p:ext uri="{BB962C8B-B14F-4D97-AF65-F5344CB8AC3E}">
        <p14:creationId xmlns:p14="http://schemas.microsoft.com/office/powerpoint/2010/main" val="2522854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CC56D-E22A-5238-E692-DE7116940524}"/>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6DE1BAE6-0886-7474-96FC-1AFD42106017}"/>
              </a:ext>
            </a:extLst>
          </p:cNvPr>
          <p:cNvSpPr txBox="1"/>
          <p:nvPr/>
        </p:nvSpPr>
        <p:spPr>
          <a:xfrm>
            <a:off x="279699" y="785307"/>
            <a:ext cx="11639774" cy="3275769"/>
          </a:xfrm>
          <a:prstGeom prst="rect">
            <a:avLst/>
          </a:prstGeom>
          <a:noFill/>
        </p:spPr>
        <p:txBody>
          <a:bodyPr wrap="square">
            <a:spAutoFit/>
          </a:bodyPr>
          <a:lstStyle/>
          <a:p>
            <a:pPr marL="0" marR="0">
              <a:lnSpc>
                <a:spcPct val="115000"/>
              </a:lnSpc>
              <a:spcAft>
                <a:spcPts val="800"/>
              </a:spcAft>
              <a:buNone/>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Why was Maersk attacked?</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800" kern="0" dirty="0">
                <a:effectLst/>
                <a:latin typeface="Times New Roman" panose="02020603050405020304" pitchFamily="18" charset="0"/>
                <a:ea typeface="Times New Roman" panose="02020603050405020304" pitchFamily="18" charset="0"/>
              </a:rPr>
              <a:t>The attack was </a:t>
            </a:r>
            <a:r>
              <a:rPr lang="en-US" sz="2800" b="1" kern="0" dirty="0">
                <a:effectLst/>
                <a:latin typeface="Times New Roman" panose="02020603050405020304" pitchFamily="18" charset="0"/>
                <a:ea typeface="Times New Roman" panose="02020603050405020304" pitchFamily="18" charset="0"/>
              </a:rPr>
              <a:t>collateral damage</a:t>
            </a:r>
            <a:r>
              <a:rPr lang="en-US" sz="2800" kern="0" dirty="0">
                <a:effectLst/>
                <a:latin typeface="Times New Roman" panose="02020603050405020304" pitchFamily="18" charset="0"/>
                <a:ea typeface="Times New Roman" panose="02020603050405020304" pitchFamily="18" charset="0"/>
              </a:rPr>
              <a:t> from a state-sponsored cyberwarfare operation primarily targeting Ukraine. The </a:t>
            </a:r>
            <a:r>
              <a:rPr lang="en-US" sz="2800" kern="0" dirty="0" err="1">
                <a:effectLst/>
                <a:latin typeface="Times New Roman" panose="02020603050405020304" pitchFamily="18" charset="0"/>
                <a:ea typeface="Times New Roman" panose="02020603050405020304" pitchFamily="18" charset="0"/>
              </a:rPr>
              <a:t>NotPetya</a:t>
            </a:r>
            <a:r>
              <a:rPr lang="en-US" sz="2800" kern="0" dirty="0">
                <a:effectLst/>
                <a:latin typeface="Times New Roman" panose="02020603050405020304" pitchFamily="18" charset="0"/>
                <a:ea typeface="Times New Roman" panose="02020603050405020304" pitchFamily="18" charset="0"/>
              </a:rPr>
              <a:t> malware was initially spread via </a:t>
            </a:r>
            <a:r>
              <a:rPr lang="en-US" sz="2800" b="1" kern="0" dirty="0" err="1">
                <a:effectLst/>
                <a:latin typeface="Times New Roman" panose="02020603050405020304" pitchFamily="18" charset="0"/>
                <a:ea typeface="Times New Roman" panose="02020603050405020304" pitchFamily="18" charset="0"/>
              </a:rPr>
              <a:t>MeDoc</a:t>
            </a:r>
            <a:r>
              <a:rPr lang="en-US" sz="2800" kern="0" dirty="0">
                <a:effectLst/>
                <a:latin typeface="Times New Roman" panose="02020603050405020304" pitchFamily="18" charset="0"/>
                <a:ea typeface="Times New Roman" panose="02020603050405020304" pitchFamily="18" charset="0"/>
              </a:rPr>
              <a:t>, a Ukrainian tax software widely used by businesses in the country. Although Maersk was not the primary target, its operations in Ukraine meant that its systems were exposed, leading to the rapid spread of the malware across its global network.</a:t>
            </a:r>
            <a:endParaRPr lang="en-US" sz="2800" dirty="0"/>
          </a:p>
        </p:txBody>
      </p:sp>
    </p:spTree>
    <p:extLst>
      <p:ext uri="{BB962C8B-B14F-4D97-AF65-F5344CB8AC3E}">
        <p14:creationId xmlns:p14="http://schemas.microsoft.com/office/powerpoint/2010/main" val="980227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5D94C-4C99-D1BB-FB78-B0F7A5BCBC8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E7E3B65-7650-7C50-1DDB-7839C6275233}"/>
              </a:ext>
            </a:extLst>
          </p:cNvPr>
          <p:cNvSpPr txBox="1"/>
          <p:nvPr/>
        </p:nvSpPr>
        <p:spPr>
          <a:xfrm>
            <a:off x="494853" y="849775"/>
            <a:ext cx="11478408" cy="4828758"/>
          </a:xfrm>
          <a:prstGeom prst="rect">
            <a:avLst/>
          </a:prstGeom>
          <a:noFill/>
        </p:spPr>
        <p:txBody>
          <a:bodyPr wrap="square">
            <a:spAutoFit/>
          </a:bodyPr>
          <a:lstStyle/>
          <a:p>
            <a:pPr marL="0" marR="0">
              <a:lnSpc>
                <a:spcPct val="115000"/>
              </a:lnSpc>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Why was the attack successful?</a:t>
            </a:r>
          </a:p>
          <a:p>
            <a:pPr marL="0" marR="0">
              <a:lnSpc>
                <a:spcPct val="115000"/>
              </a:lnSpc>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Outdated Systems:</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Maersk’s IT infrastructure included old systems such as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Windows 2000 and Windows XP</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which had known vulnerabilities.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Lack of Patch Management:</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Although Microsoft had released patches to fix the vulnerabilities exploited by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NotPetya</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Maersk had not updated all of its systems.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Supply Chain Compromise:</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The malware was disguised as a legitimate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software update</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from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MeDoc</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bypassing traditional security measures.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Single-Point Failure Risk:</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Maersk had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150 domain controllers</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but all were online and infected at the same time, leaving no fallback for recovery.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813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BD671-9083-38E1-354D-80AC4C797EB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ACD0787-5885-4332-45AA-DDF87596C0A5}"/>
              </a:ext>
            </a:extLst>
          </p:cNvPr>
          <p:cNvSpPr txBox="1"/>
          <p:nvPr/>
        </p:nvSpPr>
        <p:spPr>
          <a:xfrm>
            <a:off x="225911" y="817581"/>
            <a:ext cx="11456894" cy="5264005"/>
          </a:xfrm>
          <a:prstGeom prst="rect">
            <a:avLst/>
          </a:prstGeom>
          <a:noFill/>
        </p:spPr>
        <p:txBody>
          <a:bodyPr wrap="square">
            <a:spAutoFit/>
          </a:bodyPr>
          <a:lstStyle/>
          <a:p>
            <a:pPr marL="0" marR="0">
              <a:lnSpc>
                <a:spcPct val="115000"/>
              </a:lnSpc>
              <a:spcAft>
                <a:spcPts val="800"/>
              </a:spcAft>
              <a:buNone/>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How was the attack resolved?</a:t>
            </a:r>
          </a:p>
          <a:p>
            <a:pPr marL="0" marR="0">
              <a:lnSpc>
                <a:spcPct val="115000"/>
              </a:lnSpc>
              <a:spcAft>
                <a:spcPts val="800"/>
              </a:spcAft>
              <a:buNone/>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Global IT Rebuild:</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Maersk had to </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reinstall 45,000 PCs, 4,000 servers, and 2,500 applications</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within </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10 days</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 process that would normally take six months.</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eriod"/>
              <a:tabLst>
                <a:tab pos="457200" algn="l"/>
              </a:tabLs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Manual Operations:</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During the downtime, Maersk reverted to </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pen-and-paper logistics</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to keep shipping operations running.</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800" b="1" kern="0" dirty="0">
                <a:effectLst/>
                <a:latin typeface="Times New Roman" panose="02020603050405020304" pitchFamily="18" charset="0"/>
                <a:ea typeface="Times New Roman" panose="02020603050405020304" pitchFamily="18" charset="0"/>
              </a:rPr>
              <a:t>Critical Recovery from Ghana:</a:t>
            </a:r>
            <a:r>
              <a:rPr lang="en-US" sz="2800" kern="0" dirty="0">
                <a:effectLst/>
                <a:latin typeface="Times New Roman" panose="02020603050405020304" pitchFamily="18" charset="0"/>
                <a:ea typeface="Times New Roman" panose="02020603050405020304" pitchFamily="18" charset="0"/>
              </a:rPr>
              <a:t> The only surviving domain controller was located in </a:t>
            </a:r>
            <a:r>
              <a:rPr lang="en-US" sz="2800" b="1" kern="0" dirty="0">
                <a:effectLst/>
                <a:latin typeface="Times New Roman" panose="02020603050405020304" pitchFamily="18" charset="0"/>
                <a:ea typeface="Times New Roman" panose="02020603050405020304" pitchFamily="18" charset="0"/>
              </a:rPr>
              <a:t>Ghana</a:t>
            </a:r>
            <a:r>
              <a:rPr lang="en-US" sz="2800" kern="0" dirty="0">
                <a:effectLst/>
                <a:latin typeface="Times New Roman" panose="02020603050405020304" pitchFamily="18" charset="0"/>
                <a:ea typeface="Times New Roman" panose="02020603050405020304" pitchFamily="18" charset="0"/>
              </a:rPr>
              <a:t>, where a power outage had kept it offline during the attack. The hard drive was physically transported to </a:t>
            </a:r>
            <a:r>
              <a:rPr lang="en-US" sz="2800" b="1" kern="0" dirty="0">
                <a:effectLst/>
                <a:latin typeface="Times New Roman" panose="02020603050405020304" pitchFamily="18" charset="0"/>
                <a:ea typeface="Times New Roman" panose="02020603050405020304" pitchFamily="18" charset="0"/>
              </a:rPr>
              <a:t>London</a:t>
            </a:r>
            <a:r>
              <a:rPr lang="en-US" sz="2800" kern="0" dirty="0">
                <a:effectLst/>
                <a:latin typeface="Times New Roman" panose="02020603050405020304" pitchFamily="18" charset="0"/>
                <a:ea typeface="Times New Roman" panose="02020603050405020304" pitchFamily="18" charset="0"/>
              </a:rPr>
              <a:t> for system restoration</a:t>
            </a:r>
            <a:endParaRPr lang="en-US" sz="2800" dirty="0"/>
          </a:p>
        </p:txBody>
      </p:sp>
    </p:spTree>
    <p:extLst>
      <p:ext uri="{BB962C8B-B14F-4D97-AF65-F5344CB8AC3E}">
        <p14:creationId xmlns:p14="http://schemas.microsoft.com/office/powerpoint/2010/main" val="500038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35A3E-142B-F47B-9175-AB7A590CBA3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E48C73B-20B0-2C93-8630-B66028FEE625}"/>
              </a:ext>
            </a:extLst>
          </p:cNvPr>
          <p:cNvSpPr txBox="1"/>
          <p:nvPr/>
        </p:nvSpPr>
        <p:spPr>
          <a:xfrm>
            <a:off x="301214" y="711824"/>
            <a:ext cx="11306287" cy="4332468"/>
          </a:xfrm>
          <a:prstGeom prst="rect">
            <a:avLst/>
          </a:prstGeom>
          <a:noFill/>
        </p:spPr>
        <p:txBody>
          <a:bodyPr wrap="square">
            <a:spAutoFit/>
          </a:bodyPr>
          <a:lstStyle/>
          <a:p>
            <a:pPr marL="0" marR="0">
              <a:lnSpc>
                <a:spcPct val="115000"/>
              </a:lnSpc>
              <a:spcAft>
                <a:spcPts val="800"/>
              </a:spcAft>
              <a:buNone/>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How long did it take to recognize the attack?</a:t>
            </a:r>
          </a:p>
          <a:p>
            <a:pPr marL="0" marR="0">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It took approximately </a:t>
            </a: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30 minutes</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for system administrators to recognize the attack.</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Full network shutdown took </a:t>
            </a: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over two hours</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due to the failure of all communications, including </a:t>
            </a: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email, messaging, and phone systems</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7362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C5AC8-B79B-C410-4C73-CD3DA19A3853}"/>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8D582A65-851C-87B2-9C9F-AF10FF905143}"/>
              </a:ext>
            </a:extLst>
          </p:cNvPr>
          <p:cNvPicPr>
            <a:picLocks noChangeAspect="1"/>
          </p:cNvPicPr>
          <p:nvPr/>
        </p:nvPicPr>
        <p:blipFill>
          <a:blip r:embed="rId2"/>
          <a:stretch>
            <a:fillRect/>
          </a:stretch>
        </p:blipFill>
        <p:spPr>
          <a:xfrm>
            <a:off x="633412" y="1676400"/>
            <a:ext cx="10925175" cy="3505200"/>
          </a:xfrm>
          <a:prstGeom prst="rect">
            <a:avLst/>
          </a:prstGeom>
        </p:spPr>
      </p:pic>
      <p:sp>
        <p:nvSpPr>
          <p:cNvPr id="5" name="TextBox 4">
            <a:extLst>
              <a:ext uri="{FF2B5EF4-FFF2-40B4-BE49-F238E27FC236}">
                <a16:creationId xmlns:a16="http://schemas.microsoft.com/office/drawing/2014/main" id="{527DCB21-9FD0-4AED-A613-E160FD0101D0}"/>
              </a:ext>
            </a:extLst>
          </p:cNvPr>
          <p:cNvSpPr txBox="1"/>
          <p:nvPr/>
        </p:nvSpPr>
        <p:spPr>
          <a:xfrm>
            <a:off x="204395" y="280612"/>
            <a:ext cx="11618259" cy="1077218"/>
          </a:xfrm>
          <a:prstGeom prst="rect">
            <a:avLst/>
          </a:prstGeom>
          <a:noFill/>
        </p:spPr>
        <p:txBody>
          <a:bodyPr wrap="square">
            <a:spAutoFit/>
          </a:bodyPr>
          <a:lstStyle/>
          <a:p>
            <a:pPr algn="ctr"/>
            <a:r>
              <a:rPr lang="en-US" sz="3200" dirty="0"/>
              <a:t>What type of information was available at Maersk and how would you classify it according to NIST CFS, FIBS 199, and NIST 800-53</a:t>
            </a:r>
          </a:p>
        </p:txBody>
      </p:sp>
    </p:spTree>
    <p:extLst>
      <p:ext uri="{BB962C8B-B14F-4D97-AF65-F5344CB8AC3E}">
        <p14:creationId xmlns:p14="http://schemas.microsoft.com/office/powerpoint/2010/main" val="2720388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DE33-456F-CA6B-0467-DA3C380C8997}"/>
              </a:ext>
            </a:extLst>
          </p:cNvPr>
          <p:cNvSpPr>
            <a:spLocks noGrp="1"/>
          </p:cNvSpPr>
          <p:nvPr>
            <p:ph type="title"/>
          </p:nvPr>
        </p:nvSpPr>
        <p:spPr>
          <a:xfrm>
            <a:off x="838200" y="365125"/>
            <a:ext cx="10515600" cy="538517"/>
          </a:xfrm>
        </p:spPr>
        <p:txBody>
          <a:bodyPr>
            <a:normAutofit fontScale="90000"/>
          </a:bodyPr>
          <a:lstStyle/>
          <a:p>
            <a:r>
              <a:rPr lang="en-US" dirty="0"/>
              <a:t>Security Architecture Weaknesses Observed</a:t>
            </a:r>
          </a:p>
        </p:txBody>
      </p:sp>
      <p:sp>
        <p:nvSpPr>
          <p:cNvPr id="5" name="TextBox 4">
            <a:extLst>
              <a:ext uri="{FF2B5EF4-FFF2-40B4-BE49-F238E27FC236}">
                <a16:creationId xmlns:a16="http://schemas.microsoft.com/office/drawing/2014/main" id="{ABD7B093-5520-9E55-3FD1-CE28B5121418}"/>
              </a:ext>
            </a:extLst>
          </p:cNvPr>
          <p:cNvSpPr txBox="1"/>
          <p:nvPr/>
        </p:nvSpPr>
        <p:spPr>
          <a:xfrm>
            <a:off x="448235" y="1055248"/>
            <a:ext cx="11295529" cy="5262979"/>
          </a:xfrm>
          <a:prstGeom prst="rect">
            <a:avLst/>
          </a:prstGeom>
          <a:noFill/>
        </p:spPr>
        <p:txBody>
          <a:bodyPr wrap="square">
            <a:spAutoFit/>
          </a:bodyPr>
          <a:lstStyle/>
          <a:p>
            <a:pPr>
              <a:buNone/>
            </a:pPr>
            <a:r>
              <a:rPr lang="en-US" sz="2400" dirty="0"/>
              <a:t>Several security architecture gaps contributed to the rapid spread and impact of the attack:</a:t>
            </a:r>
          </a:p>
          <a:p>
            <a:pPr marL="342900" indent="-342900">
              <a:buFont typeface="Arial" panose="020B0604020202020204" pitchFamily="34" charset="0"/>
              <a:buChar char="•"/>
            </a:pPr>
            <a:r>
              <a:rPr lang="en-US" sz="2400" b="1" dirty="0"/>
              <a:t>Flat Network Topology: </a:t>
            </a:r>
            <a:r>
              <a:rPr lang="en-US" sz="2400" dirty="0"/>
              <a:t>Maersk had a highly interconnected IT infrastructure without strong segmentation between business units or critical systems.</a:t>
            </a:r>
          </a:p>
          <a:p>
            <a:pPr marL="342900" indent="-342900">
              <a:buFont typeface="Arial" panose="020B0604020202020204" pitchFamily="34" charset="0"/>
              <a:buChar char="•"/>
            </a:pPr>
            <a:r>
              <a:rPr lang="en-US" sz="2400" b="1" dirty="0"/>
              <a:t>Lack of Network Segmentation &amp; Access Control</a:t>
            </a:r>
            <a:r>
              <a:rPr lang="en-US" sz="2400" dirty="0"/>
              <a:t>: Once the malware entered, it spread horizontally across systems worldwide with minimal barriers.</a:t>
            </a:r>
          </a:p>
          <a:p>
            <a:pPr marL="342900" indent="-342900">
              <a:buFont typeface="Arial" panose="020B0604020202020204" pitchFamily="34" charset="0"/>
              <a:buChar char="•"/>
            </a:pPr>
            <a:r>
              <a:rPr lang="en-US" sz="2400" b="1" dirty="0"/>
              <a:t>Insufficient Patch Management: </a:t>
            </a:r>
            <a:r>
              <a:rPr lang="en-US" sz="2400" dirty="0"/>
              <a:t>Systems remained unpatched despite the existence of a known vulnerability (</a:t>
            </a:r>
            <a:r>
              <a:rPr lang="en-US" sz="2400" dirty="0" err="1"/>
              <a:t>EternalBlue</a:t>
            </a:r>
            <a:r>
              <a:rPr lang="en-US" sz="2400" dirty="0"/>
              <a:t>) exploited by </a:t>
            </a:r>
            <a:r>
              <a:rPr lang="en-US" sz="2400" dirty="0" err="1"/>
              <a:t>NotPetya</a:t>
            </a:r>
            <a:r>
              <a:rPr lang="en-US" sz="2400" dirty="0"/>
              <a:t>.</a:t>
            </a:r>
          </a:p>
          <a:p>
            <a:pPr marL="342900" indent="-342900">
              <a:buFont typeface="Arial" panose="020B0604020202020204" pitchFamily="34" charset="0"/>
              <a:buChar char="•"/>
            </a:pPr>
            <a:r>
              <a:rPr lang="en-US" sz="2400" b="1" dirty="0"/>
              <a:t>Weak Endpoint Protection: </a:t>
            </a:r>
            <a:r>
              <a:rPr lang="en-US" sz="2400" dirty="0"/>
              <a:t>Traditional antivirus solutions were ineffective against </a:t>
            </a:r>
            <a:r>
              <a:rPr lang="en-US" sz="2400" dirty="0" err="1"/>
              <a:t>NotPetya</a:t>
            </a:r>
            <a:r>
              <a:rPr lang="en-US" sz="2400" dirty="0"/>
              <a:t>, which spread using legitimate Windows tools like </a:t>
            </a:r>
            <a:r>
              <a:rPr lang="en-US" sz="2400" dirty="0" err="1"/>
              <a:t>PsExec</a:t>
            </a:r>
            <a:r>
              <a:rPr lang="en-US" sz="2400" dirty="0"/>
              <a:t> and WMIC.</a:t>
            </a:r>
          </a:p>
          <a:p>
            <a:pPr marL="342900" indent="-342900">
              <a:buFont typeface="Arial" panose="020B0604020202020204" pitchFamily="34" charset="0"/>
              <a:buChar char="•"/>
            </a:pPr>
            <a:r>
              <a:rPr lang="en-US" sz="2400" b="1" dirty="0"/>
              <a:t>Single Point of Failure for Active Directory (AD): </a:t>
            </a:r>
            <a:r>
              <a:rPr lang="en-US" sz="2400" dirty="0"/>
              <a:t>All domain controllers were wiped out, meaning no fallback authentication was available.</a:t>
            </a:r>
          </a:p>
          <a:p>
            <a:pPr marL="342900" indent="-342900">
              <a:buFont typeface="Arial" panose="020B0604020202020204" pitchFamily="34" charset="0"/>
              <a:buChar char="•"/>
            </a:pPr>
            <a:r>
              <a:rPr lang="en-US" sz="2400" b="1" dirty="0"/>
              <a:t>Lack of Immutable Backups: </a:t>
            </a:r>
            <a:r>
              <a:rPr lang="en-US" sz="2400" dirty="0"/>
              <a:t>Critical backups were stored online and became encrypted, prolonging recovery.</a:t>
            </a:r>
          </a:p>
        </p:txBody>
      </p:sp>
    </p:spTree>
    <p:extLst>
      <p:ext uri="{BB962C8B-B14F-4D97-AF65-F5344CB8AC3E}">
        <p14:creationId xmlns:p14="http://schemas.microsoft.com/office/powerpoint/2010/main" val="1299723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9F193-3C2F-1061-89E5-4212FC310E6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A03891A-638E-8B91-5FF2-74969B009579}"/>
              </a:ext>
            </a:extLst>
          </p:cNvPr>
          <p:cNvSpPr txBox="1"/>
          <p:nvPr/>
        </p:nvSpPr>
        <p:spPr>
          <a:xfrm>
            <a:off x="462579" y="277913"/>
            <a:ext cx="10381129" cy="1077218"/>
          </a:xfrm>
          <a:prstGeom prst="rect">
            <a:avLst/>
          </a:prstGeom>
          <a:noFill/>
        </p:spPr>
        <p:txBody>
          <a:bodyPr wrap="square">
            <a:spAutoFit/>
          </a:bodyPr>
          <a:lstStyle/>
          <a:p>
            <a:pPr algn="ctr"/>
            <a:r>
              <a:rPr lang="en-US" sz="3200" dirty="0"/>
              <a:t>What do you think is the Board of Directors’ Responsibility for the Breach</a:t>
            </a:r>
          </a:p>
        </p:txBody>
      </p:sp>
      <p:sp>
        <p:nvSpPr>
          <p:cNvPr id="6" name="TextBox 5">
            <a:extLst>
              <a:ext uri="{FF2B5EF4-FFF2-40B4-BE49-F238E27FC236}">
                <a16:creationId xmlns:a16="http://schemas.microsoft.com/office/drawing/2014/main" id="{F2676741-7620-22FE-35A7-0EEAB6E3355B}"/>
              </a:ext>
            </a:extLst>
          </p:cNvPr>
          <p:cNvSpPr txBox="1"/>
          <p:nvPr/>
        </p:nvSpPr>
        <p:spPr>
          <a:xfrm>
            <a:off x="462579" y="1593088"/>
            <a:ext cx="11155680" cy="3416320"/>
          </a:xfrm>
          <a:prstGeom prst="rect">
            <a:avLst/>
          </a:prstGeom>
          <a:noFill/>
        </p:spPr>
        <p:txBody>
          <a:bodyPr wrap="square">
            <a:spAutoFit/>
          </a:bodyPr>
          <a:lstStyle/>
          <a:p>
            <a:pPr>
              <a:buNone/>
            </a:pPr>
            <a:r>
              <a:rPr lang="en-US" sz="2400" dirty="0"/>
              <a:t>The Board of Directors has a fiduciary duty to oversee cyber risk management and ensure that cybersecurity aligns with business continuity. Their potential shortcomings included:</a:t>
            </a:r>
          </a:p>
          <a:p>
            <a:pPr marL="342900" indent="-342900">
              <a:buFont typeface="Arial" panose="020B0604020202020204" pitchFamily="34" charset="0"/>
              <a:buChar char="•"/>
            </a:pPr>
            <a:r>
              <a:rPr lang="en-US" sz="2400" dirty="0"/>
              <a:t>Failure to ensure robust cyber risk governance: No enforcement of network segmentation, strong access controls, and critical security patches.</a:t>
            </a:r>
          </a:p>
          <a:p>
            <a:pPr marL="342900" indent="-342900">
              <a:buFont typeface="Arial" panose="020B0604020202020204" pitchFamily="34" charset="0"/>
              <a:buChar char="•"/>
            </a:pPr>
            <a:r>
              <a:rPr lang="en-US" sz="2400" dirty="0"/>
              <a:t>Overreliance on outdated IT risk assessments: The Board did not actively challenge IT leadership on resilience planning.</a:t>
            </a:r>
          </a:p>
          <a:p>
            <a:pPr marL="342900" indent="-342900">
              <a:buFont typeface="Arial" panose="020B0604020202020204" pitchFamily="34" charset="0"/>
              <a:buChar char="•"/>
            </a:pPr>
            <a:r>
              <a:rPr lang="en-US" sz="2400" dirty="0"/>
              <a:t>Failure to question IT’s ability to recover from a major cyber incident: Lack of cyber resilience strategies led to a total collapse of systems.</a:t>
            </a:r>
          </a:p>
        </p:txBody>
      </p:sp>
    </p:spTree>
    <p:extLst>
      <p:ext uri="{BB962C8B-B14F-4D97-AF65-F5344CB8AC3E}">
        <p14:creationId xmlns:p14="http://schemas.microsoft.com/office/powerpoint/2010/main" val="1153151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663</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Calibri Light</vt:lpstr>
      <vt:lpstr>Symbol</vt:lpstr>
      <vt:lpstr>Times New Roman</vt:lpstr>
      <vt:lpstr>Office Theme</vt:lpstr>
      <vt:lpstr>Breakout Group Questions</vt:lpstr>
      <vt:lpstr>Questions for the Groups</vt:lpstr>
      <vt:lpstr>PowerPoint Presentation</vt:lpstr>
      <vt:lpstr>PowerPoint Presentation</vt:lpstr>
      <vt:lpstr>PowerPoint Presentation</vt:lpstr>
      <vt:lpstr>PowerPoint Presentation</vt:lpstr>
      <vt:lpstr>PowerPoint Presentation</vt:lpstr>
      <vt:lpstr>Security Architecture Weaknesses Observed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Lanter</dc:creator>
  <cp:lastModifiedBy>pwarner@warneracademy.com</cp:lastModifiedBy>
  <cp:revision>10</cp:revision>
  <dcterms:created xsi:type="dcterms:W3CDTF">2022-03-02T00:20:41Z</dcterms:created>
  <dcterms:modified xsi:type="dcterms:W3CDTF">2025-03-14T17:31:10Z</dcterms:modified>
</cp:coreProperties>
</file>