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4" r:id="rId7"/>
    <p:sldId id="260" r:id="rId8"/>
    <p:sldId id="261" r:id="rId9"/>
    <p:sldId id="266"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7F3F9B-3D22-60E5-9097-595C78961820}" v="414" dt="2026-04-22T01:17:42.366"/>
    <p1510:client id="{48FCC670-5FFD-034F-AAD8-C5BD50AB4A59}" v="473" dt="2026-04-20T23:18:00.010"/>
    <p1510:client id="{574D34C7-E3AE-F07D-6ED7-E23AC739F6B0}" v="3" dt="2026-04-21T18:18:58.569"/>
    <p1510:client id="{5987E0A6-8374-4BEF-9AAE-C919D04BBCE0}" v="11" dt="2026-04-20T22:30:44.764"/>
    <p1510:client id="{80D3A000-97D6-D2DD-8F32-ECBA6A631901}" v="721" dt="2026-04-22T20:00:26.818"/>
    <p1510:client id="{BF874D7C-A7D4-E527-C153-EE47E9BF6A66}" v="833" dt="2026-04-22T01:44:03.756"/>
    <p1510:client id="{F386C6A3-A9A9-F602-FF62-86B5FED9FC15}" v="710" dt="2026-04-22T01:46:20.9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6"/>
  </p:normalViewPr>
  <p:slideViewPr>
    <p:cSldViewPr snapToGrid="0">
      <p:cViewPr varScale="1">
        <p:scale>
          <a:sx n="107" d="100"/>
          <a:sy n="107" d="100"/>
        </p:scale>
        <p:origin x="64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E046B-FA3C-92BD-8A6D-ED1F14FFEBE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FA4C489-472A-88A4-86A3-BE484E9F8E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F56C52C-67AB-48C6-C809-E045A802D3E0}"/>
              </a:ext>
            </a:extLst>
          </p:cNvPr>
          <p:cNvSpPr>
            <a:spLocks noGrp="1"/>
          </p:cNvSpPr>
          <p:nvPr>
            <p:ph type="dt" sz="half" idx="10"/>
          </p:nvPr>
        </p:nvSpPr>
        <p:spPr/>
        <p:txBody>
          <a:bodyPr/>
          <a:lstStyle/>
          <a:p>
            <a:fld id="{E72C1BFF-6D32-42FA-8575-9E7848CF33F9}" type="datetimeFigureOut">
              <a:rPr lang="en-US" smtClean="0"/>
              <a:t>5/1/26</a:t>
            </a:fld>
            <a:endParaRPr lang="en-US"/>
          </a:p>
        </p:txBody>
      </p:sp>
      <p:sp>
        <p:nvSpPr>
          <p:cNvPr id="5" name="Footer Placeholder 4">
            <a:extLst>
              <a:ext uri="{FF2B5EF4-FFF2-40B4-BE49-F238E27FC236}">
                <a16:creationId xmlns:a16="http://schemas.microsoft.com/office/drawing/2014/main" id="{4D8CA331-6831-A95B-1387-4918372EA7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AA2507-3001-D328-0D31-08945A89FC22}"/>
              </a:ext>
            </a:extLst>
          </p:cNvPr>
          <p:cNvSpPr>
            <a:spLocks noGrp="1"/>
          </p:cNvSpPr>
          <p:nvPr>
            <p:ph type="sldNum" sz="quarter" idx="12"/>
          </p:nvPr>
        </p:nvSpPr>
        <p:spPr/>
        <p:txBody>
          <a:bodyPr/>
          <a:lstStyle/>
          <a:p>
            <a:fld id="{97DCC3B7-4257-42AE-A386-4BDEC8FFFBF4}" type="slidenum">
              <a:rPr lang="en-US" smtClean="0"/>
              <a:t>‹#›</a:t>
            </a:fld>
            <a:endParaRPr lang="en-US"/>
          </a:p>
        </p:txBody>
      </p:sp>
    </p:spTree>
    <p:extLst>
      <p:ext uri="{BB962C8B-B14F-4D97-AF65-F5344CB8AC3E}">
        <p14:creationId xmlns:p14="http://schemas.microsoft.com/office/powerpoint/2010/main" val="3529111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E178F-6B5A-BEB0-8E6C-E098B0AFDF9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B3C52D6-7B2B-B7B2-42EF-BCE484EA62E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B339A1-B6D6-A5C2-6F83-782146805B96}"/>
              </a:ext>
            </a:extLst>
          </p:cNvPr>
          <p:cNvSpPr>
            <a:spLocks noGrp="1"/>
          </p:cNvSpPr>
          <p:nvPr>
            <p:ph type="dt" sz="half" idx="10"/>
          </p:nvPr>
        </p:nvSpPr>
        <p:spPr/>
        <p:txBody>
          <a:bodyPr/>
          <a:lstStyle/>
          <a:p>
            <a:fld id="{E72C1BFF-6D32-42FA-8575-9E7848CF33F9}" type="datetimeFigureOut">
              <a:rPr lang="en-US" smtClean="0"/>
              <a:t>5/1/26</a:t>
            </a:fld>
            <a:endParaRPr lang="en-US"/>
          </a:p>
        </p:txBody>
      </p:sp>
      <p:sp>
        <p:nvSpPr>
          <p:cNvPr id="5" name="Footer Placeholder 4">
            <a:extLst>
              <a:ext uri="{FF2B5EF4-FFF2-40B4-BE49-F238E27FC236}">
                <a16:creationId xmlns:a16="http://schemas.microsoft.com/office/drawing/2014/main" id="{91789D43-7283-3EFF-982D-F7599BD641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9DC7EB-5F5A-C4FF-D2FC-53FB3FEA45A7}"/>
              </a:ext>
            </a:extLst>
          </p:cNvPr>
          <p:cNvSpPr>
            <a:spLocks noGrp="1"/>
          </p:cNvSpPr>
          <p:nvPr>
            <p:ph type="sldNum" sz="quarter" idx="12"/>
          </p:nvPr>
        </p:nvSpPr>
        <p:spPr/>
        <p:txBody>
          <a:bodyPr/>
          <a:lstStyle/>
          <a:p>
            <a:fld id="{97DCC3B7-4257-42AE-A386-4BDEC8FFFBF4}" type="slidenum">
              <a:rPr lang="en-US" smtClean="0"/>
              <a:t>‹#›</a:t>
            </a:fld>
            <a:endParaRPr lang="en-US"/>
          </a:p>
        </p:txBody>
      </p:sp>
    </p:spTree>
    <p:extLst>
      <p:ext uri="{BB962C8B-B14F-4D97-AF65-F5344CB8AC3E}">
        <p14:creationId xmlns:p14="http://schemas.microsoft.com/office/powerpoint/2010/main" val="768000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D72FF4-6B8B-7D9F-4F69-0922E9BC56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5A7886-CFD5-8CB2-48D3-1A019977F7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3E8222-7A8C-002D-3A69-E65A8EAE67DD}"/>
              </a:ext>
            </a:extLst>
          </p:cNvPr>
          <p:cNvSpPr>
            <a:spLocks noGrp="1"/>
          </p:cNvSpPr>
          <p:nvPr>
            <p:ph type="dt" sz="half" idx="10"/>
          </p:nvPr>
        </p:nvSpPr>
        <p:spPr/>
        <p:txBody>
          <a:bodyPr/>
          <a:lstStyle/>
          <a:p>
            <a:fld id="{E72C1BFF-6D32-42FA-8575-9E7848CF33F9}" type="datetimeFigureOut">
              <a:rPr lang="en-US" smtClean="0"/>
              <a:t>5/1/26</a:t>
            </a:fld>
            <a:endParaRPr lang="en-US"/>
          </a:p>
        </p:txBody>
      </p:sp>
      <p:sp>
        <p:nvSpPr>
          <p:cNvPr id="5" name="Footer Placeholder 4">
            <a:extLst>
              <a:ext uri="{FF2B5EF4-FFF2-40B4-BE49-F238E27FC236}">
                <a16:creationId xmlns:a16="http://schemas.microsoft.com/office/drawing/2014/main" id="{03B1F49C-58DB-D725-D409-DB2D167C1D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FF1D59-7977-BF34-8280-2E8504BD9EDE}"/>
              </a:ext>
            </a:extLst>
          </p:cNvPr>
          <p:cNvSpPr>
            <a:spLocks noGrp="1"/>
          </p:cNvSpPr>
          <p:nvPr>
            <p:ph type="sldNum" sz="quarter" idx="12"/>
          </p:nvPr>
        </p:nvSpPr>
        <p:spPr/>
        <p:txBody>
          <a:bodyPr/>
          <a:lstStyle/>
          <a:p>
            <a:fld id="{97DCC3B7-4257-42AE-A386-4BDEC8FFFBF4}" type="slidenum">
              <a:rPr lang="en-US" smtClean="0"/>
              <a:t>‹#›</a:t>
            </a:fld>
            <a:endParaRPr lang="en-US"/>
          </a:p>
        </p:txBody>
      </p:sp>
    </p:spTree>
    <p:extLst>
      <p:ext uri="{BB962C8B-B14F-4D97-AF65-F5344CB8AC3E}">
        <p14:creationId xmlns:p14="http://schemas.microsoft.com/office/powerpoint/2010/main" val="1225582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4DFB7-A96A-4280-DDCA-29316BC6AA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9917F7-F956-FCB5-DC31-EB7A034B199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1F2C8F-67BB-27D7-AE1C-C605B6258B61}"/>
              </a:ext>
            </a:extLst>
          </p:cNvPr>
          <p:cNvSpPr>
            <a:spLocks noGrp="1"/>
          </p:cNvSpPr>
          <p:nvPr>
            <p:ph type="dt" sz="half" idx="10"/>
          </p:nvPr>
        </p:nvSpPr>
        <p:spPr/>
        <p:txBody>
          <a:bodyPr/>
          <a:lstStyle/>
          <a:p>
            <a:fld id="{E72C1BFF-6D32-42FA-8575-9E7848CF33F9}" type="datetimeFigureOut">
              <a:rPr lang="en-US" smtClean="0"/>
              <a:t>5/1/26</a:t>
            </a:fld>
            <a:endParaRPr lang="en-US"/>
          </a:p>
        </p:txBody>
      </p:sp>
      <p:sp>
        <p:nvSpPr>
          <p:cNvPr id="5" name="Footer Placeholder 4">
            <a:extLst>
              <a:ext uri="{FF2B5EF4-FFF2-40B4-BE49-F238E27FC236}">
                <a16:creationId xmlns:a16="http://schemas.microsoft.com/office/drawing/2014/main" id="{1AEC3D59-9503-5956-3511-3EF920A932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F0040B-33DC-A75F-9C40-DB97C4359530}"/>
              </a:ext>
            </a:extLst>
          </p:cNvPr>
          <p:cNvSpPr>
            <a:spLocks noGrp="1"/>
          </p:cNvSpPr>
          <p:nvPr>
            <p:ph type="sldNum" sz="quarter" idx="12"/>
          </p:nvPr>
        </p:nvSpPr>
        <p:spPr/>
        <p:txBody>
          <a:bodyPr/>
          <a:lstStyle/>
          <a:p>
            <a:fld id="{97DCC3B7-4257-42AE-A386-4BDEC8FFFBF4}" type="slidenum">
              <a:rPr lang="en-US" smtClean="0"/>
              <a:t>‹#›</a:t>
            </a:fld>
            <a:endParaRPr lang="en-US"/>
          </a:p>
        </p:txBody>
      </p:sp>
    </p:spTree>
    <p:extLst>
      <p:ext uri="{BB962C8B-B14F-4D97-AF65-F5344CB8AC3E}">
        <p14:creationId xmlns:p14="http://schemas.microsoft.com/office/powerpoint/2010/main" val="1867144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7E7C5-335C-50E6-1357-6B41C731CAE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BF26BCC-7446-A3C0-6FC7-41E67CF0C6C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6324D2-5071-B52F-F236-C696E258B9ED}"/>
              </a:ext>
            </a:extLst>
          </p:cNvPr>
          <p:cNvSpPr>
            <a:spLocks noGrp="1"/>
          </p:cNvSpPr>
          <p:nvPr>
            <p:ph type="dt" sz="half" idx="10"/>
          </p:nvPr>
        </p:nvSpPr>
        <p:spPr/>
        <p:txBody>
          <a:bodyPr/>
          <a:lstStyle/>
          <a:p>
            <a:fld id="{E72C1BFF-6D32-42FA-8575-9E7848CF33F9}" type="datetimeFigureOut">
              <a:rPr lang="en-US" smtClean="0"/>
              <a:t>5/1/26</a:t>
            </a:fld>
            <a:endParaRPr lang="en-US"/>
          </a:p>
        </p:txBody>
      </p:sp>
      <p:sp>
        <p:nvSpPr>
          <p:cNvPr id="5" name="Footer Placeholder 4">
            <a:extLst>
              <a:ext uri="{FF2B5EF4-FFF2-40B4-BE49-F238E27FC236}">
                <a16:creationId xmlns:a16="http://schemas.microsoft.com/office/drawing/2014/main" id="{A22A6D08-1B9E-C64C-DA6D-AC51298389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F7E7FB-BD65-2C9F-0815-808EEF6FE41C}"/>
              </a:ext>
            </a:extLst>
          </p:cNvPr>
          <p:cNvSpPr>
            <a:spLocks noGrp="1"/>
          </p:cNvSpPr>
          <p:nvPr>
            <p:ph type="sldNum" sz="quarter" idx="12"/>
          </p:nvPr>
        </p:nvSpPr>
        <p:spPr/>
        <p:txBody>
          <a:bodyPr/>
          <a:lstStyle/>
          <a:p>
            <a:fld id="{97DCC3B7-4257-42AE-A386-4BDEC8FFFBF4}" type="slidenum">
              <a:rPr lang="en-US" smtClean="0"/>
              <a:t>‹#›</a:t>
            </a:fld>
            <a:endParaRPr lang="en-US"/>
          </a:p>
        </p:txBody>
      </p:sp>
    </p:spTree>
    <p:extLst>
      <p:ext uri="{BB962C8B-B14F-4D97-AF65-F5344CB8AC3E}">
        <p14:creationId xmlns:p14="http://schemas.microsoft.com/office/powerpoint/2010/main" val="983796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615CD-93ED-ACA2-B114-BB655749B7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FAF0B4-CAF5-31CB-6F21-9BB5994D24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6C1562D-8C69-E2A9-43F6-CAD7F66ED1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2FD6113-B537-2CBC-6EB7-77744A32D4EE}"/>
              </a:ext>
            </a:extLst>
          </p:cNvPr>
          <p:cNvSpPr>
            <a:spLocks noGrp="1"/>
          </p:cNvSpPr>
          <p:nvPr>
            <p:ph type="dt" sz="half" idx="10"/>
          </p:nvPr>
        </p:nvSpPr>
        <p:spPr/>
        <p:txBody>
          <a:bodyPr/>
          <a:lstStyle/>
          <a:p>
            <a:fld id="{E72C1BFF-6D32-42FA-8575-9E7848CF33F9}" type="datetimeFigureOut">
              <a:rPr lang="en-US" smtClean="0"/>
              <a:t>5/1/26</a:t>
            </a:fld>
            <a:endParaRPr lang="en-US"/>
          </a:p>
        </p:txBody>
      </p:sp>
      <p:sp>
        <p:nvSpPr>
          <p:cNvPr id="6" name="Footer Placeholder 5">
            <a:extLst>
              <a:ext uri="{FF2B5EF4-FFF2-40B4-BE49-F238E27FC236}">
                <a16:creationId xmlns:a16="http://schemas.microsoft.com/office/drawing/2014/main" id="{F71A12B3-F352-C6D4-0351-0CE5AC8C0A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2D3F3C-F38E-5C83-C6DA-CDD341CFC9B8}"/>
              </a:ext>
            </a:extLst>
          </p:cNvPr>
          <p:cNvSpPr>
            <a:spLocks noGrp="1"/>
          </p:cNvSpPr>
          <p:nvPr>
            <p:ph type="sldNum" sz="quarter" idx="12"/>
          </p:nvPr>
        </p:nvSpPr>
        <p:spPr/>
        <p:txBody>
          <a:bodyPr/>
          <a:lstStyle/>
          <a:p>
            <a:fld id="{97DCC3B7-4257-42AE-A386-4BDEC8FFFBF4}" type="slidenum">
              <a:rPr lang="en-US" smtClean="0"/>
              <a:t>‹#›</a:t>
            </a:fld>
            <a:endParaRPr lang="en-US"/>
          </a:p>
        </p:txBody>
      </p:sp>
    </p:spTree>
    <p:extLst>
      <p:ext uri="{BB962C8B-B14F-4D97-AF65-F5344CB8AC3E}">
        <p14:creationId xmlns:p14="http://schemas.microsoft.com/office/powerpoint/2010/main" val="3199687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484E9-74B8-77AC-D7F4-14830839B0F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8C1E2C8-52BB-1F40-6D67-3500E88F3B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DDEA584-2FC4-57B0-D6FE-5E27B6789C3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3E4B82D-EB3E-1112-1BB3-5E3D14BA2F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B4C447-0676-F707-40B1-2AAB6EF8BD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BB6BE5-99AC-02CC-9F0B-62CE19C94A64}"/>
              </a:ext>
            </a:extLst>
          </p:cNvPr>
          <p:cNvSpPr>
            <a:spLocks noGrp="1"/>
          </p:cNvSpPr>
          <p:nvPr>
            <p:ph type="dt" sz="half" idx="10"/>
          </p:nvPr>
        </p:nvSpPr>
        <p:spPr/>
        <p:txBody>
          <a:bodyPr/>
          <a:lstStyle/>
          <a:p>
            <a:fld id="{E72C1BFF-6D32-42FA-8575-9E7848CF33F9}" type="datetimeFigureOut">
              <a:rPr lang="en-US" smtClean="0"/>
              <a:t>5/1/26</a:t>
            </a:fld>
            <a:endParaRPr lang="en-US"/>
          </a:p>
        </p:txBody>
      </p:sp>
      <p:sp>
        <p:nvSpPr>
          <p:cNvPr id="8" name="Footer Placeholder 7">
            <a:extLst>
              <a:ext uri="{FF2B5EF4-FFF2-40B4-BE49-F238E27FC236}">
                <a16:creationId xmlns:a16="http://schemas.microsoft.com/office/drawing/2014/main" id="{6F7A9BED-D10A-4045-8EDD-3B462D5EE66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2650951-8386-2259-B48C-AE5667A2251C}"/>
              </a:ext>
            </a:extLst>
          </p:cNvPr>
          <p:cNvSpPr>
            <a:spLocks noGrp="1"/>
          </p:cNvSpPr>
          <p:nvPr>
            <p:ph type="sldNum" sz="quarter" idx="12"/>
          </p:nvPr>
        </p:nvSpPr>
        <p:spPr/>
        <p:txBody>
          <a:bodyPr/>
          <a:lstStyle/>
          <a:p>
            <a:fld id="{97DCC3B7-4257-42AE-A386-4BDEC8FFFBF4}" type="slidenum">
              <a:rPr lang="en-US" smtClean="0"/>
              <a:t>‹#›</a:t>
            </a:fld>
            <a:endParaRPr lang="en-US"/>
          </a:p>
        </p:txBody>
      </p:sp>
    </p:spTree>
    <p:extLst>
      <p:ext uri="{BB962C8B-B14F-4D97-AF65-F5344CB8AC3E}">
        <p14:creationId xmlns:p14="http://schemas.microsoft.com/office/powerpoint/2010/main" val="418405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42935-0FE0-FC30-7635-D3FB5A6C6BC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C01AFAD-779E-1032-8069-1276926A11FE}"/>
              </a:ext>
            </a:extLst>
          </p:cNvPr>
          <p:cNvSpPr>
            <a:spLocks noGrp="1"/>
          </p:cNvSpPr>
          <p:nvPr>
            <p:ph type="dt" sz="half" idx="10"/>
          </p:nvPr>
        </p:nvSpPr>
        <p:spPr/>
        <p:txBody>
          <a:bodyPr/>
          <a:lstStyle/>
          <a:p>
            <a:fld id="{E72C1BFF-6D32-42FA-8575-9E7848CF33F9}" type="datetimeFigureOut">
              <a:rPr lang="en-US" smtClean="0"/>
              <a:t>5/1/26</a:t>
            </a:fld>
            <a:endParaRPr lang="en-US"/>
          </a:p>
        </p:txBody>
      </p:sp>
      <p:sp>
        <p:nvSpPr>
          <p:cNvPr id="4" name="Footer Placeholder 3">
            <a:extLst>
              <a:ext uri="{FF2B5EF4-FFF2-40B4-BE49-F238E27FC236}">
                <a16:creationId xmlns:a16="http://schemas.microsoft.com/office/drawing/2014/main" id="{3B11139B-1181-F547-EC13-87387E7FFE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D643746-8D87-AB10-8256-B7730EBDFA7A}"/>
              </a:ext>
            </a:extLst>
          </p:cNvPr>
          <p:cNvSpPr>
            <a:spLocks noGrp="1"/>
          </p:cNvSpPr>
          <p:nvPr>
            <p:ph type="sldNum" sz="quarter" idx="12"/>
          </p:nvPr>
        </p:nvSpPr>
        <p:spPr/>
        <p:txBody>
          <a:bodyPr/>
          <a:lstStyle/>
          <a:p>
            <a:fld id="{97DCC3B7-4257-42AE-A386-4BDEC8FFFBF4}" type="slidenum">
              <a:rPr lang="en-US" smtClean="0"/>
              <a:t>‹#›</a:t>
            </a:fld>
            <a:endParaRPr lang="en-US"/>
          </a:p>
        </p:txBody>
      </p:sp>
    </p:spTree>
    <p:extLst>
      <p:ext uri="{BB962C8B-B14F-4D97-AF65-F5344CB8AC3E}">
        <p14:creationId xmlns:p14="http://schemas.microsoft.com/office/powerpoint/2010/main" val="389607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4A295F5-187E-827F-F6DA-5CC6E76E6E5C}"/>
              </a:ext>
            </a:extLst>
          </p:cNvPr>
          <p:cNvSpPr>
            <a:spLocks noGrp="1"/>
          </p:cNvSpPr>
          <p:nvPr>
            <p:ph type="dt" sz="half" idx="10"/>
          </p:nvPr>
        </p:nvSpPr>
        <p:spPr/>
        <p:txBody>
          <a:bodyPr/>
          <a:lstStyle/>
          <a:p>
            <a:fld id="{E72C1BFF-6D32-42FA-8575-9E7848CF33F9}" type="datetimeFigureOut">
              <a:rPr lang="en-US" smtClean="0"/>
              <a:t>5/1/26</a:t>
            </a:fld>
            <a:endParaRPr lang="en-US"/>
          </a:p>
        </p:txBody>
      </p:sp>
      <p:sp>
        <p:nvSpPr>
          <p:cNvPr id="3" name="Footer Placeholder 2">
            <a:extLst>
              <a:ext uri="{FF2B5EF4-FFF2-40B4-BE49-F238E27FC236}">
                <a16:creationId xmlns:a16="http://schemas.microsoft.com/office/drawing/2014/main" id="{C645EBFC-55EF-734E-93EE-D0574DA28E5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9B7DC80-DAF3-325C-2E00-1AD157F1D58F}"/>
              </a:ext>
            </a:extLst>
          </p:cNvPr>
          <p:cNvSpPr>
            <a:spLocks noGrp="1"/>
          </p:cNvSpPr>
          <p:nvPr>
            <p:ph type="sldNum" sz="quarter" idx="12"/>
          </p:nvPr>
        </p:nvSpPr>
        <p:spPr/>
        <p:txBody>
          <a:bodyPr/>
          <a:lstStyle/>
          <a:p>
            <a:fld id="{97DCC3B7-4257-42AE-A386-4BDEC8FFFBF4}" type="slidenum">
              <a:rPr lang="en-US" smtClean="0"/>
              <a:t>‹#›</a:t>
            </a:fld>
            <a:endParaRPr lang="en-US"/>
          </a:p>
        </p:txBody>
      </p:sp>
    </p:spTree>
    <p:extLst>
      <p:ext uri="{BB962C8B-B14F-4D97-AF65-F5344CB8AC3E}">
        <p14:creationId xmlns:p14="http://schemas.microsoft.com/office/powerpoint/2010/main" val="3285317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E0101-24BB-7918-EA98-CDE4CB26C7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2BE901-6446-93CE-B75A-4DD5C5A970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45C5CA5-C4A2-17D6-9527-1F022D0326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AAD0DF-FF9A-04A8-DE09-39B0FC2CFC9C}"/>
              </a:ext>
            </a:extLst>
          </p:cNvPr>
          <p:cNvSpPr>
            <a:spLocks noGrp="1"/>
          </p:cNvSpPr>
          <p:nvPr>
            <p:ph type="dt" sz="half" idx="10"/>
          </p:nvPr>
        </p:nvSpPr>
        <p:spPr/>
        <p:txBody>
          <a:bodyPr/>
          <a:lstStyle/>
          <a:p>
            <a:fld id="{E72C1BFF-6D32-42FA-8575-9E7848CF33F9}" type="datetimeFigureOut">
              <a:rPr lang="en-US" smtClean="0"/>
              <a:t>5/1/26</a:t>
            </a:fld>
            <a:endParaRPr lang="en-US"/>
          </a:p>
        </p:txBody>
      </p:sp>
      <p:sp>
        <p:nvSpPr>
          <p:cNvPr id="6" name="Footer Placeholder 5">
            <a:extLst>
              <a:ext uri="{FF2B5EF4-FFF2-40B4-BE49-F238E27FC236}">
                <a16:creationId xmlns:a16="http://schemas.microsoft.com/office/drawing/2014/main" id="{636CCA17-5C5B-2F78-5F28-0C3CAAE8F6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7E03F5-BCA9-2FDE-2902-75F2AE808A2B}"/>
              </a:ext>
            </a:extLst>
          </p:cNvPr>
          <p:cNvSpPr>
            <a:spLocks noGrp="1"/>
          </p:cNvSpPr>
          <p:nvPr>
            <p:ph type="sldNum" sz="quarter" idx="12"/>
          </p:nvPr>
        </p:nvSpPr>
        <p:spPr/>
        <p:txBody>
          <a:bodyPr/>
          <a:lstStyle/>
          <a:p>
            <a:fld id="{97DCC3B7-4257-42AE-A386-4BDEC8FFFBF4}" type="slidenum">
              <a:rPr lang="en-US" smtClean="0"/>
              <a:t>‹#›</a:t>
            </a:fld>
            <a:endParaRPr lang="en-US"/>
          </a:p>
        </p:txBody>
      </p:sp>
    </p:spTree>
    <p:extLst>
      <p:ext uri="{BB962C8B-B14F-4D97-AF65-F5344CB8AC3E}">
        <p14:creationId xmlns:p14="http://schemas.microsoft.com/office/powerpoint/2010/main" val="1304684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8A2F7-7D5D-C05B-B61B-C0EC4C5CC0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1A6F377-F935-8AE2-32B6-3CEA4D7489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BBA8398-4777-DFEC-666B-4D280ACEB4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A479AF-F454-E945-F3BE-08B2240ABD78}"/>
              </a:ext>
            </a:extLst>
          </p:cNvPr>
          <p:cNvSpPr>
            <a:spLocks noGrp="1"/>
          </p:cNvSpPr>
          <p:nvPr>
            <p:ph type="dt" sz="half" idx="10"/>
          </p:nvPr>
        </p:nvSpPr>
        <p:spPr/>
        <p:txBody>
          <a:bodyPr/>
          <a:lstStyle/>
          <a:p>
            <a:fld id="{E72C1BFF-6D32-42FA-8575-9E7848CF33F9}" type="datetimeFigureOut">
              <a:rPr lang="en-US" smtClean="0"/>
              <a:t>5/1/26</a:t>
            </a:fld>
            <a:endParaRPr lang="en-US"/>
          </a:p>
        </p:txBody>
      </p:sp>
      <p:sp>
        <p:nvSpPr>
          <p:cNvPr id="6" name="Footer Placeholder 5">
            <a:extLst>
              <a:ext uri="{FF2B5EF4-FFF2-40B4-BE49-F238E27FC236}">
                <a16:creationId xmlns:a16="http://schemas.microsoft.com/office/drawing/2014/main" id="{F363637F-CF65-4EC4-4A1A-FA7BE68006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28F508-D3B9-F42E-26D9-A92134AD39F7}"/>
              </a:ext>
            </a:extLst>
          </p:cNvPr>
          <p:cNvSpPr>
            <a:spLocks noGrp="1"/>
          </p:cNvSpPr>
          <p:nvPr>
            <p:ph type="sldNum" sz="quarter" idx="12"/>
          </p:nvPr>
        </p:nvSpPr>
        <p:spPr/>
        <p:txBody>
          <a:bodyPr/>
          <a:lstStyle/>
          <a:p>
            <a:fld id="{97DCC3B7-4257-42AE-A386-4BDEC8FFFBF4}" type="slidenum">
              <a:rPr lang="en-US" smtClean="0"/>
              <a:t>‹#›</a:t>
            </a:fld>
            <a:endParaRPr lang="en-US"/>
          </a:p>
        </p:txBody>
      </p:sp>
    </p:spTree>
    <p:extLst>
      <p:ext uri="{BB962C8B-B14F-4D97-AF65-F5344CB8AC3E}">
        <p14:creationId xmlns:p14="http://schemas.microsoft.com/office/powerpoint/2010/main" val="3297751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C03180C-BCC2-01E8-9F2B-9772152B88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5075124-63FB-C7E0-DD4E-CBBEA3D27C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9BCD8D-2186-063C-2FD6-DCA6FAF663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72C1BFF-6D32-42FA-8575-9E7848CF33F9}" type="datetimeFigureOut">
              <a:rPr lang="en-US" smtClean="0"/>
              <a:t>5/1/26</a:t>
            </a:fld>
            <a:endParaRPr lang="en-US"/>
          </a:p>
        </p:txBody>
      </p:sp>
      <p:sp>
        <p:nvSpPr>
          <p:cNvPr id="5" name="Footer Placeholder 4">
            <a:extLst>
              <a:ext uri="{FF2B5EF4-FFF2-40B4-BE49-F238E27FC236}">
                <a16:creationId xmlns:a16="http://schemas.microsoft.com/office/drawing/2014/main" id="{782EF645-C0AB-3132-D4EB-1D3F7D60AD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0EB2B77-0E5E-91E9-83B8-359E114E8B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7DCC3B7-4257-42AE-A386-4BDEC8FFFBF4}" type="slidenum">
              <a:rPr lang="en-US" smtClean="0"/>
              <a:t>‹#›</a:t>
            </a:fld>
            <a:endParaRPr lang="en-US"/>
          </a:p>
        </p:txBody>
      </p:sp>
    </p:spTree>
    <p:extLst>
      <p:ext uri="{BB962C8B-B14F-4D97-AF65-F5344CB8AC3E}">
        <p14:creationId xmlns:p14="http://schemas.microsoft.com/office/powerpoint/2010/main" val="3277129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baseball-reference.com/teams/PHI/2025.s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379721-3732-19CE-E245-1C7D9814C1E8}"/>
              </a:ext>
            </a:extLst>
          </p:cNvPr>
          <p:cNvSpPr>
            <a:spLocks noGrp="1"/>
          </p:cNvSpPr>
          <p:nvPr>
            <p:ph type="ctrTitle"/>
          </p:nvPr>
        </p:nvSpPr>
        <p:spPr>
          <a:xfrm>
            <a:off x="638882" y="639193"/>
            <a:ext cx="3571810" cy="3573516"/>
          </a:xfrm>
        </p:spPr>
        <p:txBody>
          <a:bodyPr>
            <a:normAutofit/>
          </a:bodyPr>
          <a:lstStyle/>
          <a:p>
            <a:pPr algn="l"/>
            <a:r>
              <a:rPr lang="en-US" sz="6600"/>
              <a:t>The Bullpen Decision</a:t>
            </a:r>
          </a:p>
        </p:txBody>
      </p:sp>
      <p:sp>
        <p:nvSpPr>
          <p:cNvPr id="3" name="Subtitle 2">
            <a:extLst>
              <a:ext uri="{FF2B5EF4-FFF2-40B4-BE49-F238E27FC236}">
                <a16:creationId xmlns:a16="http://schemas.microsoft.com/office/drawing/2014/main" id="{C698C16D-5715-11E4-03EA-90493976A412}"/>
              </a:ext>
            </a:extLst>
          </p:cNvPr>
          <p:cNvSpPr>
            <a:spLocks noGrp="1"/>
          </p:cNvSpPr>
          <p:nvPr>
            <p:ph type="subTitle" idx="1"/>
          </p:nvPr>
        </p:nvSpPr>
        <p:spPr>
          <a:xfrm>
            <a:off x="638882" y="4631161"/>
            <a:ext cx="3571810" cy="1559327"/>
          </a:xfrm>
        </p:spPr>
        <p:txBody>
          <a:bodyPr vert="horz" lIns="91440" tIns="45720" rIns="91440" bIns="45720" rtlCol="0">
            <a:normAutofit/>
          </a:bodyPr>
          <a:lstStyle/>
          <a:p>
            <a:pPr algn="l"/>
            <a:r>
              <a:rPr lang="en-US"/>
              <a:t>By: Ryan Roscoe, Jesse Smeraglia, Cole </a:t>
            </a:r>
            <a:r>
              <a:rPr lang="en-US" err="1"/>
              <a:t>Faurl</a:t>
            </a:r>
            <a:r>
              <a:rPr lang="en-US"/>
              <a:t>, Dylan Parker, Gabriella Picariello</a:t>
            </a:r>
          </a:p>
        </p:txBody>
      </p:sp>
      <p:sp>
        <p:nvSpPr>
          <p:cNvPr id="18"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sX0" fmla="*/ 0 w 3255095"/>
              <a:gd name="csY0" fmla="*/ 0 h 18288"/>
              <a:gd name="csX1" fmla="*/ 618468 w 3255095"/>
              <a:gd name="csY1" fmla="*/ 0 h 18288"/>
              <a:gd name="csX2" fmla="*/ 1269487 w 3255095"/>
              <a:gd name="csY2" fmla="*/ 0 h 18288"/>
              <a:gd name="csX3" fmla="*/ 1953057 w 3255095"/>
              <a:gd name="csY3" fmla="*/ 0 h 18288"/>
              <a:gd name="csX4" fmla="*/ 2636627 w 3255095"/>
              <a:gd name="csY4" fmla="*/ 0 h 18288"/>
              <a:gd name="csX5" fmla="*/ 3255095 w 3255095"/>
              <a:gd name="csY5" fmla="*/ 0 h 18288"/>
              <a:gd name="csX6" fmla="*/ 3255095 w 3255095"/>
              <a:gd name="csY6" fmla="*/ 18288 h 18288"/>
              <a:gd name="csX7" fmla="*/ 2538974 w 3255095"/>
              <a:gd name="csY7" fmla="*/ 18288 h 18288"/>
              <a:gd name="csX8" fmla="*/ 1822853 w 3255095"/>
              <a:gd name="csY8" fmla="*/ 18288 h 18288"/>
              <a:gd name="csX9" fmla="*/ 1171834 w 3255095"/>
              <a:gd name="csY9" fmla="*/ 18288 h 18288"/>
              <a:gd name="csX10" fmla="*/ 0 w 3255095"/>
              <a:gd name="csY10" fmla="*/ 18288 h 18288"/>
              <a:gd name="csX11" fmla="*/ 0 w 3255095"/>
              <a:gd name="csY11"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red letter p on a white background&#10;&#10;AI-generated content may be incorrect.">
            <a:extLst>
              <a:ext uri="{FF2B5EF4-FFF2-40B4-BE49-F238E27FC236}">
                <a16:creationId xmlns:a16="http://schemas.microsoft.com/office/drawing/2014/main" id="{363F1695-EDC9-C525-D437-DF42113DC6B7}"/>
              </a:ext>
            </a:extLst>
          </p:cNvPr>
          <p:cNvPicPr>
            <a:picLocks noChangeAspect="1"/>
          </p:cNvPicPr>
          <p:nvPr/>
        </p:nvPicPr>
        <p:blipFill>
          <a:blip r:embed="rId2"/>
          <a:stretch>
            <a:fillRect/>
          </a:stretch>
        </p:blipFill>
        <p:spPr>
          <a:xfrm>
            <a:off x="5486400" y="640080"/>
            <a:ext cx="5550408" cy="5550408"/>
          </a:xfrm>
          <a:prstGeom prst="rect">
            <a:avLst/>
          </a:prstGeom>
        </p:spPr>
      </p:pic>
    </p:spTree>
    <p:extLst>
      <p:ext uri="{BB962C8B-B14F-4D97-AF65-F5344CB8AC3E}">
        <p14:creationId xmlns:p14="http://schemas.microsoft.com/office/powerpoint/2010/main" val="2912432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64C55-28F0-C788-7D2D-37A8504EAF41}"/>
              </a:ext>
            </a:extLst>
          </p:cNvPr>
          <p:cNvSpPr>
            <a:spLocks noGrp="1"/>
          </p:cNvSpPr>
          <p:nvPr>
            <p:ph type="title"/>
          </p:nvPr>
        </p:nvSpPr>
        <p:spPr/>
        <p:txBody>
          <a:bodyPr/>
          <a:lstStyle/>
          <a:p>
            <a:r>
              <a:rPr lang="en-US"/>
              <a:t>Scenario </a:t>
            </a:r>
            <a:br>
              <a:rPr lang="en-US"/>
            </a:br>
            <a:endParaRPr lang="en-US"/>
          </a:p>
        </p:txBody>
      </p:sp>
      <p:sp>
        <p:nvSpPr>
          <p:cNvPr id="3" name="TextBox 2">
            <a:extLst>
              <a:ext uri="{FF2B5EF4-FFF2-40B4-BE49-F238E27FC236}">
                <a16:creationId xmlns:a16="http://schemas.microsoft.com/office/drawing/2014/main" id="{9BF262CF-062A-22C0-C3C2-EFA7F0928200}"/>
              </a:ext>
            </a:extLst>
          </p:cNvPr>
          <p:cNvSpPr txBox="1"/>
          <p:nvPr/>
        </p:nvSpPr>
        <p:spPr>
          <a:xfrm>
            <a:off x="768864" y="1208215"/>
            <a:ext cx="10407135"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Calibri"/>
              <a:buChar char="-"/>
            </a:pPr>
            <a:r>
              <a:rPr lang="en-US"/>
              <a:t>The Phillies are looking to cut a reliever and a starter, based off 2025 season stats. </a:t>
            </a:r>
          </a:p>
          <a:p>
            <a:pPr marL="285750" indent="-285750">
              <a:buFont typeface="Calibri"/>
              <a:buChar char="-"/>
            </a:pPr>
            <a:endParaRPr lang="en-US"/>
          </a:p>
          <a:p>
            <a:pPr marL="285750" indent="-285750">
              <a:buFont typeface="Calibri"/>
              <a:buChar char="-"/>
            </a:pPr>
            <a:r>
              <a:rPr lang="en-US"/>
              <a:t>The stats in question are WHIP and WAR</a:t>
            </a:r>
          </a:p>
        </p:txBody>
      </p:sp>
      <p:sp>
        <p:nvSpPr>
          <p:cNvPr id="5" name="Title 1">
            <a:extLst>
              <a:ext uri="{FF2B5EF4-FFF2-40B4-BE49-F238E27FC236}">
                <a16:creationId xmlns:a16="http://schemas.microsoft.com/office/drawing/2014/main" id="{16A14746-9B87-2306-F8AF-148A92BDD244}"/>
              </a:ext>
            </a:extLst>
          </p:cNvPr>
          <p:cNvSpPr txBox="1">
            <a:spLocks/>
          </p:cNvSpPr>
          <p:nvPr/>
        </p:nvSpPr>
        <p:spPr>
          <a:xfrm>
            <a:off x="766894" y="2537874"/>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Question</a:t>
            </a:r>
            <a:br>
              <a:rPr lang="en-US"/>
            </a:br>
            <a:endParaRPr lang="en-US"/>
          </a:p>
        </p:txBody>
      </p:sp>
      <p:sp>
        <p:nvSpPr>
          <p:cNvPr id="6" name="TextBox 5">
            <a:extLst>
              <a:ext uri="{FF2B5EF4-FFF2-40B4-BE49-F238E27FC236}">
                <a16:creationId xmlns:a16="http://schemas.microsoft.com/office/drawing/2014/main" id="{4576BAF4-F49D-3DAA-4640-057BA4DC780C}"/>
              </a:ext>
            </a:extLst>
          </p:cNvPr>
          <p:cNvSpPr txBox="1"/>
          <p:nvPr/>
        </p:nvSpPr>
        <p:spPr>
          <a:xfrm>
            <a:off x="838772" y="3431297"/>
            <a:ext cx="1040713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Calibri"/>
              <a:buChar char="-"/>
            </a:pPr>
            <a:r>
              <a:rPr lang="en-US"/>
              <a:t>Who are the 2 pitchers that will be cut from their roster for the upcoming season?</a:t>
            </a:r>
          </a:p>
        </p:txBody>
      </p:sp>
      <p:sp>
        <p:nvSpPr>
          <p:cNvPr id="7" name="Title 1">
            <a:extLst>
              <a:ext uri="{FF2B5EF4-FFF2-40B4-BE49-F238E27FC236}">
                <a16:creationId xmlns:a16="http://schemas.microsoft.com/office/drawing/2014/main" id="{CD8E62D6-E98A-62CB-3934-13E9C7F9EB07}"/>
              </a:ext>
            </a:extLst>
          </p:cNvPr>
          <p:cNvSpPr txBox="1">
            <a:spLocks/>
          </p:cNvSpPr>
          <p:nvPr/>
        </p:nvSpPr>
        <p:spPr>
          <a:xfrm>
            <a:off x="836802" y="4271598"/>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Importance</a:t>
            </a:r>
            <a:br>
              <a:rPr lang="en-US"/>
            </a:br>
            <a:endParaRPr lang="en-US"/>
          </a:p>
        </p:txBody>
      </p:sp>
      <p:sp>
        <p:nvSpPr>
          <p:cNvPr id="8" name="TextBox 7">
            <a:extLst>
              <a:ext uri="{FF2B5EF4-FFF2-40B4-BE49-F238E27FC236}">
                <a16:creationId xmlns:a16="http://schemas.microsoft.com/office/drawing/2014/main" id="{86028CA3-F779-3209-953B-EE0F70E7798C}"/>
              </a:ext>
            </a:extLst>
          </p:cNvPr>
          <p:cNvSpPr txBox="1"/>
          <p:nvPr/>
        </p:nvSpPr>
        <p:spPr>
          <a:xfrm>
            <a:off x="838771" y="5227939"/>
            <a:ext cx="10407135"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Calibri"/>
              <a:buChar char="-"/>
            </a:pPr>
            <a:r>
              <a:rPr lang="en-US"/>
              <a:t>Showcases the performance of all 2025 Phillies pitchers over the course of the entire season. </a:t>
            </a:r>
          </a:p>
          <a:p>
            <a:pPr marL="285750" indent="-285750">
              <a:buFont typeface="Calibri"/>
              <a:buChar char="-"/>
            </a:pPr>
            <a:endParaRPr lang="en-US"/>
          </a:p>
          <a:p>
            <a:pPr marL="285750" indent="-285750">
              <a:buFont typeface="Calibri"/>
              <a:buChar char="-"/>
            </a:pPr>
            <a:r>
              <a:rPr lang="en-US"/>
              <a:t>Visualizes the stats to make the decision easier for the Management to decide who needs to go. </a:t>
            </a:r>
          </a:p>
        </p:txBody>
      </p:sp>
    </p:spTree>
    <p:extLst>
      <p:ext uri="{BB962C8B-B14F-4D97-AF65-F5344CB8AC3E}">
        <p14:creationId xmlns:p14="http://schemas.microsoft.com/office/powerpoint/2010/main" val="17411598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2201B-E29E-ADA5-E9C4-F4B972825071}"/>
              </a:ext>
            </a:extLst>
          </p:cNvPr>
          <p:cNvSpPr>
            <a:spLocks noGrp="1"/>
          </p:cNvSpPr>
          <p:nvPr>
            <p:ph type="title"/>
          </p:nvPr>
        </p:nvSpPr>
        <p:spPr/>
        <p:txBody>
          <a:bodyPr/>
          <a:lstStyle/>
          <a:p>
            <a:r>
              <a:rPr lang="en-US"/>
              <a:t>Data Overview</a:t>
            </a:r>
          </a:p>
        </p:txBody>
      </p:sp>
      <p:sp>
        <p:nvSpPr>
          <p:cNvPr id="3" name="Content Placeholder 2">
            <a:extLst>
              <a:ext uri="{FF2B5EF4-FFF2-40B4-BE49-F238E27FC236}">
                <a16:creationId xmlns:a16="http://schemas.microsoft.com/office/drawing/2014/main" id="{C1D20A58-78EE-CA86-0635-0E141C9C719B}"/>
              </a:ext>
            </a:extLst>
          </p:cNvPr>
          <p:cNvSpPr>
            <a:spLocks noGrp="1"/>
          </p:cNvSpPr>
          <p:nvPr>
            <p:ph idx="1"/>
          </p:nvPr>
        </p:nvSpPr>
        <p:spPr/>
        <p:txBody>
          <a:bodyPr>
            <a:normAutofit/>
          </a:bodyPr>
          <a:lstStyle/>
          <a:p>
            <a:r>
              <a:rPr lang="en-US" b="1"/>
              <a:t>Key Elements</a:t>
            </a:r>
          </a:p>
          <a:p>
            <a:pPr lvl="1"/>
            <a:r>
              <a:rPr lang="en-US"/>
              <a:t>Pitcher Roles: Starters vs Relievers</a:t>
            </a:r>
          </a:p>
          <a:p>
            <a:pPr lvl="1"/>
            <a:r>
              <a:rPr lang="en-US"/>
              <a:t>2025 season statistics for all pitchers</a:t>
            </a:r>
          </a:p>
          <a:p>
            <a:pPr lvl="1"/>
            <a:r>
              <a:rPr lang="en-US"/>
              <a:t>WHIP (Walks + Hits per Inning Pitched)</a:t>
            </a:r>
          </a:p>
          <a:p>
            <a:pPr lvl="1"/>
            <a:r>
              <a:rPr lang="en-US"/>
              <a:t>WAR (Wins Above Replacement)</a:t>
            </a:r>
          </a:p>
          <a:p>
            <a:r>
              <a:rPr lang="en-US" b="1"/>
              <a:t>Data Source</a:t>
            </a:r>
          </a:p>
          <a:p>
            <a:pPr lvl="1"/>
            <a:r>
              <a:rPr lang="en-US"/>
              <a:t>Data collected from Baseball Reference</a:t>
            </a:r>
          </a:p>
          <a:p>
            <a:pPr lvl="1"/>
            <a:r>
              <a:rPr lang="en-US"/>
              <a:t>Team specific data for the 2025 Phillies season, specifically pitching statistics</a:t>
            </a:r>
          </a:p>
          <a:p>
            <a:pPr lvl="1"/>
            <a:r>
              <a:rPr lang="en-US"/>
              <a:t>Pulled the data and put it into an Excel file</a:t>
            </a:r>
          </a:p>
        </p:txBody>
      </p:sp>
    </p:spTree>
    <p:extLst>
      <p:ext uri="{BB962C8B-B14F-4D97-AF65-F5344CB8AC3E}">
        <p14:creationId xmlns:p14="http://schemas.microsoft.com/office/powerpoint/2010/main" val="3009835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9972EFA-CCE3-D7BE-DD8F-6D439FA3013F}"/>
              </a:ext>
            </a:extLst>
          </p:cNvPr>
          <p:cNvPicPr>
            <a:picLocks noChangeAspect="1"/>
          </p:cNvPicPr>
          <p:nvPr/>
        </p:nvPicPr>
        <p:blipFill>
          <a:blip r:embed="rId2"/>
          <a:stretch>
            <a:fillRect/>
          </a:stretch>
        </p:blipFill>
        <p:spPr>
          <a:xfrm>
            <a:off x="0" y="-4069"/>
            <a:ext cx="12192001" cy="3065784"/>
          </a:xfrm>
          <a:prstGeom prst="rect">
            <a:avLst/>
          </a:prstGeom>
        </p:spPr>
      </p:pic>
      <p:sp>
        <p:nvSpPr>
          <p:cNvPr id="5" name="TextBox 4">
            <a:extLst>
              <a:ext uri="{FF2B5EF4-FFF2-40B4-BE49-F238E27FC236}">
                <a16:creationId xmlns:a16="http://schemas.microsoft.com/office/drawing/2014/main" id="{569C1A2A-8CA6-10BB-686B-2956F19A9425}"/>
              </a:ext>
            </a:extLst>
          </p:cNvPr>
          <p:cNvSpPr txBox="1"/>
          <p:nvPr/>
        </p:nvSpPr>
        <p:spPr>
          <a:xfrm>
            <a:off x="125393" y="3429000"/>
            <a:ext cx="6558987"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p>
          <a:p>
            <a:endParaRPr lang="en-US"/>
          </a:p>
          <a:p>
            <a:endParaRPr lang="en-US"/>
          </a:p>
          <a:p>
            <a:pPr algn="ctr"/>
            <a:endParaRPr lang="en-US"/>
          </a:p>
        </p:txBody>
      </p:sp>
      <p:sp>
        <p:nvSpPr>
          <p:cNvPr id="6" name="TextBox 5">
            <a:extLst>
              <a:ext uri="{FF2B5EF4-FFF2-40B4-BE49-F238E27FC236}">
                <a16:creationId xmlns:a16="http://schemas.microsoft.com/office/drawing/2014/main" id="{6057CA1F-EC69-281F-4F26-6ADFABC0E8A3}"/>
              </a:ext>
            </a:extLst>
          </p:cNvPr>
          <p:cNvSpPr txBox="1"/>
          <p:nvPr/>
        </p:nvSpPr>
        <p:spPr>
          <a:xfrm>
            <a:off x="1042133" y="3357985"/>
            <a:ext cx="2743199" cy="36575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7" name="TextBox 6">
            <a:extLst>
              <a:ext uri="{FF2B5EF4-FFF2-40B4-BE49-F238E27FC236}">
                <a16:creationId xmlns:a16="http://schemas.microsoft.com/office/drawing/2014/main" id="{7174606B-BF10-A504-599C-5A9F5A34104B}"/>
              </a:ext>
            </a:extLst>
          </p:cNvPr>
          <p:cNvSpPr txBox="1"/>
          <p:nvPr/>
        </p:nvSpPr>
        <p:spPr>
          <a:xfrm>
            <a:off x="203048" y="3053961"/>
            <a:ext cx="6408515" cy="33085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latin typeface="Calibri"/>
              <a:ea typeface="Calibri"/>
              <a:cs typeface="Calibri"/>
            </a:endParaRPr>
          </a:p>
          <a:p>
            <a:endParaRPr lang="en-US">
              <a:latin typeface="Calibri"/>
              <a:ea typeface="Calibri"/>
              <a:cs typeface="Calibri"/>
            </a:endParaRPr>
          </a:p>
          <a:p>
            <a:r>
              <a:rPr lang="en-US" dirty="0">
                <a:latin typeface="Aptos"/>
                <a:ea typeface="Calibri"/>
                <a:cs typeface="Calibri"/>
              </a:rPr>
              <a:t>This chart compares pitchers using Whip, which shows how many baserunners they allow per inning. Zack Wheeler clearly stands out, giving up the fewest runners and showing the best control overall. Christopher Sánchez and Ranger Suárez follow closely behind, both pitching efficiently and doing a good job of keeping runners off base. Jesús Luzardo falls in the middle of the group, while Aaron Nola and Taijuan Walker have higher Whips, meaning they allow more runners to reach base. Overall </a:t>
            </a:r>
            <a:r>
              <a:rPr lang="en-US">
                <a:latin typeface="Aptos"/>
                <a:ea typeface="Calibri"/>
                <a:cs typeface="Calibri"/>
              </a:rPr>
              <a:t>starters are strong.</a:t>
            </a:r>
            <a:endParaRPr lang="en-US" dirty="0">
              <a:latin typeface="Aptos"/>
              <a:ea typeface="Calibri"/>
              <a:cs typeface="Calibri"/>
            </a:endParaRPr>
          </a:p>
          <a:p>
            <a:endParaRPr lang="en-US" sz="1100">
              <a:latin typeface="Segoe UI"/>
              <a:ea typeface="Calibri"/>
              <a:cs typeface="Segoe UI"/>
            </a:endParaRPr>
          </a:p>
        </p:txBody>
      </p:sp>
      <p:sp>
        <p:nvSpPr>
          <p:cNvPr id="9" name="TextBox 8">
            <a:extLst>
              <a:ext uri="{FF2B5EF4-FFF2-40B4-BE49-F238E27FC236}">
                <a16:creationId xmlns:a16="http://schemas.microsoft.com/office/drawing/2014/main" id="{A852B151-2863-6A6C-DC89-9D764D6A908A}"/>
              </a:ext>
            </a:extLst>
          </p:cNvPr>
          <p:cNvSpPr txBox="1"/>
          <p:nvPr/>
        </p:nvSpPr>
        <p:spPr>
          <a:xfrm>
            <a:off x="6636150" y="3052824"/>
            <a:ext cx="5237545" cy="393954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Aptos"/>
                <a:ea typeface="Calibri"/>
                <a:cs typeface="Calibri"/>
              </a:rPr>
              <a:t> This chart compares pitchers using WAR, which shows their overall value to the team. Christopher Sánchez  stands out clearly, delivering the most impact over the course of the season. WAR is a </a:t>
            </a:r>
            <a:r>
              <a:rPr lang="en-US">
                <a:latin typeface="Aptos"/>
                <a:ea typeface="Calibri"/>
                <a:cs typeface="Calibri"/>
              </a:rPr>
              <a:t>defensively</a:t>
            </a:r>
            <a:r>
              <a:rPr lang="en-US" dirty="0">
                <a:latin typeface="Aptos"/>
                <a:ea typeface="Calibri"/>
                <a:cs typeface="Calibri"/>
              </a:rPr>
              <a:t> </a:t>
            </a:r>
            <a:r>
              <a:rPr lang="en-US" dirty="0" err="1">
                <a:latin typeface="Aptos"/>
                <a:ea typeface="Calibri"/>
                <a:cs typeface="Calibri"/>
              </a:rPr>
              <a:t>independ</a:t>
            </a:r>
            <a:r>
              <a:rPr lang="en-US" dirty="0">
                <a:latin typeface="Aptos"/>
                <a:ea typeface="Calibri"/>
                <a:cs typeface="Calibri"/>
              </a:rPr>
              <a:t>ent stat which makes it a better indicator than a more traditional pitcher stat like ERA. </a:t>
            </a:r>
          </a:p>
          <a:p>
            <a:endParaRPr lang="en-US" sz="2400" b="1" dirty="0">
              <a:latin typeface="Aptos"/>
              <a:ea typeface="Calibri"/>
              <a:cs typeface="Calibri"/>
            </a:endParaRPr>
          </a:p>
          <a:p>
            <a:pPr algn="ctr"/>
            <a:r>
              <a:rPr lang="en-US" sz="1600" b="1">
                <a:highlight>
                  <a:srgbClr val="FFFFFF"/>
                </a:highlight>
                <a:latin typeface="Georgia"/>
                <a:ea typeface="Calibri"/>
                <a:cs typeface="Calibri"/>
              </a:rPr>
              <a:t>WAR = [[([(League “FIP” – “FIP”) / Pitcher Specific Runs Per Win] + Replacement Level) * (IP/9)] * Leverage Multiplier for Relievers] + League Correction-per Fangraphs</a:t>
            </a:r>
            <a:endParaRPr lang="en-US" sz="1600" b="1"/>
          </a:p>
          <a:p>
            <a:br>
              <a:rPr lang="en-US" dirty="0"/>
            </a:br>
            <a:endParaRPr lang="en-US" dirty="0"/>
          </a:p>
        </p:txBody>
      </p:sp>
    </p:spTree>
    <p:extLst>
      <p:ext uri="{BB962C8B-B14F-4D97-AF65-F5344CB8AC3E}">
        <p14:creationId xmlns:p14="http://schemas.microsoft.com/office/powerpoint/2010/main" val="1526588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23B0F1A-40FF-352F-0D99-8B9FD183C784}"/>
              </a:ext>
            </a:extLst>
          </p:cNvPr>
          <p:cNvPicPr>
            <a:picLocks noChangeAspect="1"/>
          </p:cNvPicPr>
          <p:nvPr/>
        </p:nvPicPr>
        <p:blipFill>
          <a:blip r:embed="rId2"/>
          <a:stretch>
            <a:fillRect/>
          </a:stretch>
        </p:blipFill>
        <p:spPr>
          <a:xfrm>
            <a:off x="0" y="-859"/>
            <a:ext cx="12191999" cy="3985338"/>
          </a:xfrm>
          <a:prstGeom prst="rect">
            <a:avLst/>
          </a:prstGeom>
        </p:spPr>
      </p:pic>
      <p:sp>
        <p:nvSpPr>
          <p:cNvPr id="5" name="TextBox 4">
            <a:extLst>
              <a:ext uri="{FF2B5EF4-FFF2-40B4-BE49-F238E27FC236}">
                <a16:creationId xmlns:a16="http://schemas.microsoft.com/office/drawing/2014/main" id="{89FD4DBD-98E9-AF31-DC5C-CE22B28BF002}"/>
              </a:ext>
            </a:extLst>
          </p:cNvPr>
          <p:cNvSpPr txBox="1"/>
          <p:nvPr/>
        </p:nvSpPr>
        <p:spPr>
          <a:xfrm>
            <a:off x="168648" y="3800806"/>
            <a:ext cx="5748759" cy="32932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600">
              <a:latin typeface="Calibri"/>
              <a:ea typeface="Calibri"/>
              <a:cs typeface="Calibri"/>
            </a:endParaRPr>
          </a:p>
          <a:p>
            <a:r>
              <a:rPr lang="en-US" sz="1600">
                <a:latin typeface="Calibri"/>
                <a:ea typeface="Calibri"/>
                <a:cs typeface="Calibri"/>
              </a:rPr>
              <a:t>*</a:t>
            </a:r>
          </a:p>
          <a:p>
            <a:endParaRPr lang="en-US" sz="1600">
              <a:latin typeface="Calibri"/>
              <a:ea typeface="Calibri"/>
              <a:cs typeface="Calibri"/>
            </a:endParaRPr>
          </a:p>
          <a:p>
            <a:endParaRPr lang="en-US" sz="1600" dirty="0">
              <a:latin typeface="Calibri"/>
              <a:ea typeface="Calibri"/>
              <a:cs typeface="Calibri"/>
            </a:endParaRPr>
          </a:p>
          <a:p>
            <a:r>
              <a:rPr lang="en-US" dirty="0">
                <a:latin typeface="Aptos"/>
                <a:ea typeface="Calibri"/>
                <a:cs typeface="Calibri"/>
              </a:rPr>
              <a:t> Several other relievers fall in the middle of the pack, allowing a moderate number of runners on bases. At the other end, Michael Mercado and Nolan Hoffman give up the most baserunners per inning, placing them at the bottom of the WHIP rankings. WHIP is useful as baserunners are bad for a </a:t>
            </a:r>
            <a:r>
              <a:rPr lang="en-US">
                <a:latin typeface="Aptos"/>
                <a:ea typeface="Calibri"/>
                <a:cs typeface="Calibri"/>
              </a:rPr>
              <a:t>pitcher, but alone they do not account for slugging or scoring metrics. </a:t>
            </a:r>
            <a:endParaRPr lang="en-US" dirty="0">
              <a:latin typeface="Aptos"/>
            </a:endParaRPr>
          </a:p>
          <a:p>
            <a:pPr algn="ctr"/>
            <a:endParaRPr lang="en-US"/>
          </a:p>
        </p:txBody>
      </p:sp>
      <p:sp>
        <p:nvSpPr>
          <p:cNvPr id="6" name="TextBox 5">
            <a:extLst>
              <a:ext uri="{FF2B5EF4-FFF2-40B4-BE49-F238E27FC236}">
                <a16:creationId xmlns:a16="http://schemas.microsoft.com/office/drawing/2014/main" id="{7E6DE4E4-819D-5821-294C-E508FBC1DF5F}"/>
              </a:ext>
            </a:extLst>
          </p:cNvPr>
          <p:cNvSpPr txBox="1"/>
          <p:nvPr/>
        </p:nvSpPr>
        <p:spPr>
          <a:xfrm>
            <a:off x="6561998" y="3980611"/>
            <a:ext cx="5742970" cy="31393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Aptos"/>
                <a:ea typeface="Calibri"/>
                <a:cs typeface="Calibri"/>
              </a:rPr>
              <a:t>The reliever data shows far more inconsistencies in the Phillies pitching than their starting rotation. It is unlikely they would cut one of their starters, seeing their WAR wasn't steep and Aaron Nola, the only negative WAR starter, having tenure with the Phillies. The WAR data suggests Jordan Romano is terrible. This is why it is important to factor in two variables because if you simply looked at his WHIP which is middle of the pack among the Phillies, you would think he is better than he is. </a:t>
            </a:r>
          </a:p>
          <a:p>
            <a:endParaRPr lang="en-US"/>
          </a:p>
        </p:txBody>
      </p:sp>
    </p:spTree>
    <p:extLst>
      <p:ext uri="{BB962C8B-B14F-4D97-AF65-F5344CB8AC3E}">
        <p14:creationId xmlns:p14="http://schemas.microsoft.com/office/powerpoint/2010/main" val="4291730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D5971-B4B5-302B-2490-9F71CD26EFAB}"/>
              </a:ext>
            </a:extLst>
          </p:cNvPr>
          <p:cNvSpPr>
            <a:spLocks noGrp="1"/>
          </p:cNvSpPr>
          <p:nvPr>
            <p:ph type="title"/>
          </p:nvPr>
        </p:nvSpPr>
        <p:spPr/>
        <p:txBody>
          <a:bodyPr/>
          <a:lstStyle/>
          <a:p>
            <a:r>
              <a:rPr lang="en-US"/>
              <a:t>Conclusion</a:t>
            </a:r>
          </a:p>
        </p:txBody>
      </p:sp>
      <p:sp>
        <p:nvSpPr>
          <p:cNvPr id="3" name="Content Placeholder 2">
            <a:extLst>
              <a:ext uri="{FF2B5EF4-FFF2-40B4-BE49-F238E27FC236}">
                <a16:creationId xmlns:a16="http://schemas.microsoft.com/office/drawing/2014/main" id="{B598FA87-7314-FB63-6DB4-AEC5A161D1B4}"/>
              </a:ext>
            </a:extLst>
          </p:cNvPr>
          <p:cNvSpPr>
            <a:spLocks noGrp="1"/>
          </p:cNvSpPr>
          <p:nvPr>
            <p:ph idx="1"/>
          </p:nvPr>
        </p:nvSpPr>
        <p:spPr/>
        <p:txBody>
          <a:bodyPr vert="horz" lIns="91440" tIns="45720" rIns="91440" bIns="45720" rtlCol="0" anchor="t">
            <a:normAutofit/>
          </a:bodyPr>
          <a:lstStyle/>
          <a:p>
            <a:r>
              <a:rPr lang="en-US"/>
              <a:t>Starter: Aaron Nola </a:t>
            </a:r>
          </a:p>
          <a:p>
            <a:pPr lvl="1">
              <a:buFont typeface="Courier New,monospace" panose="020B0604020202020204" pitchFamily="34" charset="0"/>
              <a:buChar char="o"/>
            </a:pPr>
            <a:r>
              <a:rPr lang="en-US"/>
              <a:t>Aaron had the second highest WHIP at 1.346</a:t>
            </a:r>
          </a:p>
          <a:p>
            <a:pPr lvl="2">
              <a:buFont typeface="Wingdings,Sans-Serif" panose="020B0604020202020204" pitchFamily="34" charset="0"/>
              <a:buChar char="§"/>
            </a:pPr>
            <a:r>
              <a:rPr lang="en-US"/>
              <a:t>Higher the WHIP more bases they are giving up</a:t>
            </a:r>
          </a:p>
          <a:p>
            <a:pPr lvl="1">
              <a:buFont typeface="Courier New,monospace" panose="020B0604020202020204" pitchFamily="34" charset="0"/>
              <a:buChar char="o"/>
            </a:pPr>
            <a:r>
              <a:rPr lang="en-US"/>
              <a:t>He is the only starter with a negative WAR stat at –0.4</a:t>
            </a:r>
          </a:p>
          <a:p>
            <a:pPr lvl="2">
              <a:buFont typeface="Wingdings,Sans-Serif" panose="020B0604020202020204" pitchFamily="34" charset="0"/>
              <a:buChar char="§"/>
            </a:pPr>
            <a:r>
              <a:rPr lang="en-US"/>
              <a:t>He is contributing to the performance of the team significantly lower compared to the other starters</a:t>
            </a:r>
          </a:p>
          <a:p>
            <a:r>
              <a:rPr lang="en-US"/>
              <a:t>Reliever: Jordan Romano </a:t>
            </a:r>
          </a:p>
          <a:p>
            <a:pPr lvl="1">
              <a:buFont typeface="Courier New,monospace" panose="020B0604020202020204" pitchFamily="34" charset="0"/>
              <a:buChar char="o"/>
            </a:pPr>
            <a:r>
              <a:rPr lang="en-US"/>
              <a:t>Jordan had an average WHIP at 1.453</a:t>
            </a:r>
          </a:p>
          <a:p>
            <a:pPr lvl="2">
              <a:buFont typeface="Wingdings,Sans-Serif" panose="020B0604020202020204" pitchFamily="34" charset="0"/>
              <a:buChar char="§"/>
            </a:pPr>
            <a:r>
              <a:rPr lang="en-US"/>
              <a:t>An average WHIP compared to other relievers</a:t>
            </a:r>
          </a:p>
          <a:p>
            <a:pPr lvl="1">
              <a:buFont typeface="Courier New,monospace" panose="020B0604020202020204" pitchFamily="34" charset="0"/>
              <a:buChar char="o"/>
            </a:pPr>
            <a:r>
              <a:rPr lang="en-US"/>
              <a:t>He has the lowest overall contribution with a WAR stat at –1.7</a:t>
            </a:r>
          </a:p>
          <a:p>
            <a:pPr lvl="2">
              <a:buFont typeface="Wingdings,Sans-Serif" panose="020B0604020202020204" pitchFamily="34" charset="0"/>
              <a:buChar char="§"/>
            </a:pPr>
            <a:r>
              <a:rPr lang="en-US"/>
              <a:t>His WAR stat is over 2x lower than the next performing reliever. </a:t>
            </a:r>
          </a:p>
        </p:txBody>
      </p:sp>
    </p:spTree>
    <p:extLst>
      <p:ext uri="{BB962C8B-B14F-4D97-AF65-F5344CB8AC3E}">
        <p14:creationId xmlns:p14="http://schemas.microsoft.com/office/powerpoint/2010/main" val="1792768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4BF03-AA59-1315-9A59-8FB115067CC8}"/>
              </a:ext>
            </a:extLst>
          </p:cNvPr>
          <p:cNvSpPr>
            <a:spLocks noGrp="1"/>
          </p:cNvSpPr>
          <p:nvPr>
            <p:ph type="title"/>
          </p:nvPr>
        </p:nvSpPr>
        <p:spPr/>
        <p:txBody>
          <a:bodyPr/>
          <a:lstStyle/>
          <a:p>
            <a:r>
              <a:rPr lang="en-US"/>
              <a:t>References</a:t>
            </a:r>
          </a:p>
        </p:txBody>
      </p:sp>
      <p:sp>
        <p:nvSpPr>
          <p:cNvPr id="3" name="Content Placeholder 2">
            <a:extLst>
              <a:ext uri="{FF2B5EF4-FFF2-40B4-BE49-F238E27FC236}">
                <a16:creationId xmlns:a16="http://schemas.microsoft.com/office/drawing/2014/main" id="{421405B6-D1BB-FCE1-5704-CBD743A17621}"/>
              </a:ext>
            </a:extLst>
          </p:cNvPr>
          <p:cNvSpPr>
            <a:spLocks noGrp="1"/>
          </p:cNvSpPr>
          <p:nvPr>
            <p:ph idx="1"/>
          </p:nvPr>
        </p:nvSpPr>
        <p:spPr/>
        <p:txBody>
          <a:bodyPr/>
          <a:lstStyle/>
          <a:p>
            <a:r>
              <a:rPr lang="en-US">
                <a:hlinkClick r:id="rId2"/>
              </a:rPr>
              <a:t>https://www.baseball-reference.com/teams/PHI/2025.shtml</a:t>
            </a:r>
            <a:endParaRPr lang="en-US"/>
          </a:p>
          <a:p>
            <a:endParaRPr lang="en-US"/>
          </a:p>
        </p:txBody>
      </p:sp>
    </p:spTree>
    <p:extLst>
      <p:ext uri="{BB962C8B-B14F-4D97-AF65-F5344CB8AC3E}">
        <p14:creationId xmlns:p14="http://schemas.microsoft.com/office/powerpoint/2010/main" val="13117026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BB7183E043F594F815738B14C829FE5" ma:contentTypeVersion="11" ma:contentTypeDescription="Create a new document." ma:contentTypeScope="" ma:versionID="6de6f1be8cb6c270bd40776e51178ca6">
  <xsd:schema xmlns:xsd="http://www.w3.org/2001/XMLSchema" xmlns:xs="http://www.w3.org/2001/XMLSchema" xmlns:p="http://schemas.microsoft.com/office/2006/metadata/properties" xmlns:ns3="edc659b7-b151-4a82-ae6b-ccc18c05b7db" targetNamespace="http://schemas.microsoft.com/office/2006/metadata/properties" ma:root="true" ma:fieldsID="7afe15397ef1ed6446d5cde3bb981b55" ns3:_="">
    <xsd:import namespace="edc659b7-b151-4a82-ae6b-ccc18c05b7db"/>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_activity" minOccurs="0"/>
                <xsd:element ref="ns3:MediaServiceSystemTags" minOccurs="0"/>
                <xsd:element ref="ns3:MediaServiceOCR" minOccurs="0"/>
                <xsd:element ref="ns3:MediaServiceGenerationTime" minOccurs="0"/>
                <xsd:element ref="ns3:MediaServiceEventHashCode"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c659b7-b151-4a82-ae6b-ccc18c05b7db"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_activity" ma:index="12" nillable="true" ma:displayName="_activity" ma:hidden="true" ma:internalName="_activity">
      <xsd:simpleType>
        <xsd:restriction base="dms:Note"/>
      </xsd:simpleType>
    </xsd:element>
    <xsd:element name="MediaServiceSystemTags" ma:index="13" nillable="true" ma:displayName="MediaServiceSystemTags" ma:hidden="true" ma:internalName="MediaServiceSystemTags" ma:readOnly="true">
      <xsd:simpleType>
        <xsd:restriction base="dms:Note"/>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edc659b7-b151-4a82-ae6b-ccc18c05b7db" xsi:nil="true"/>
  </documentManagement>
</p:properties>
</file>

<file path=customXml/itemProps1.xml><?xml version="1.0" encoding="utf-8"?>
<ds:datastoreItem xmlns:ds="http://schemas.openxmlformats.org/officeDocument/2006/customXml" ds:itemID="{BF565741-2160-4D42-A3A3-F2ABCCBC83CB}">
  <ds:schemaRefs>
    <ds:schemaRef ds:uri="http://schemas.microsoft.com/sharepoint/v3/contenttype/forms"/>
  </ds:schemaRefs>
</ds:datastoreItem>
</file>

<file path=customXml/itemProps2.xml><?xml version="1.0" encoding="utf-8"?>
<ds:datastoreItem xmlns:ds="http://schemas.openxmlformats.org/officeDocument/2006/customXml" ds:itemID="{E9BFF0A2-D963-42A6-ACA6-079359D56ACB}">
  <ds:schemaRefs>
    <ds:schemaRef ds:uri="edc659b7-b151-4a82-ae6b-ccc18c05b7d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F6076200-AA14-43EC-B34D-CE7D97AC0868}">
  <ds:schemaRefs>
    <ds:schemaRef ds:uri="http://schemas.microsoft.com/office/infopath/2007/PartnerControls"/>
    <ds:schemaRef ds:uri="http://schemas.openxmlformats.org/package/2006/metadata/core-properties"/>
    <ds:schemaRef ds:uri="http://www.w3.org/XML/1998/namespace"/>
    <ds:schemaRef ds:uri="http://purl.org/dc/elements/1.1/"/>
    <ds:schemaRef ds:uri="http://purl.org/dc/terms/"/>
    <ds:schemaRef ds:uri="http://purl.org/dc/dcmitype/"/>
    <ds:schemaRef ds:uri="http://schemas.microsoft.com/office/2006/documentManagement/types"/>
    <ds:schemaRef ds:uri="edc659b7-b151-4a82-ae6b-ccc18c05b7db"/>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0</TotalTime>
  <Words>628</Words>
  <Application>Microsoft Macintosh PowerPoint</Application>
  <PresentationFormat>Widescreen</PresentationFormat>
  <Paragraphs>50</Paragraphs>
  <Slides>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Aptos</vt:lpstr>
      <vt:lpstr>Aptos Display</vt:lpstr>
      <vt:lpstr>Arial</vt:lpstr>
      <vt:lpstr>Calibri</vt:lpstr>
      <vt:lpstr>Courier New,monospace</vt:lpstr>
      <vt:lpstr>Georgia</vt:lpstr>
      <vt:lpstr>Segoe UI</vt:lpstr>
      <vt:lpstr>Wingdings,Sans-Serif</vt:lpstr>
      <vt:lpstr>Office Theme</vt:lpstr>
      <vt:lpstr>The Bullpen Decision</vt:lpstr>
      <vt:lpstr>Scenario  </vt:lpstr>
      <vt:lpstr>Data Overview</vt:lpstr>
      <vt:lpstr>PowerPoint Presentation</vt:lpstr>
      <vt:lpstr>PowerPoint Presentation</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Gabriella Nicole Picariello</dc:creator>
  <cp:lastModifiedBy>Ryan B Roscoe</cp:lastModifiedBy>
  <cp:revision>58</cp:revision>
  <dcterms:created xsi:type="dcterms:W3CDTF">2026-04-20T22:24:16Z</dcterms:created>
  <dcterms:modified xsi:type="dcterms:W3CDTF">2026-05-01T23:13:09Z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0x0101003BB7183E043F594F815738B14C829FE5</vt:lpwstr>
  </property>
</Properties>
</file>