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Syne"/>
      <p:regular r:id="rId22"/>
      <p:bold r:id="rId23"/>
    </p:embeddedFont>
    <p:embeddedFont>
      <p:font typeface="Albert Sans"/>
      <p:regular r:id="rId24"/>
      <p:bold r:id="rId25"/>
      <p:italic r:id="rId26"/>
      <p:boldItalic r:id="rId27"/>
    </p:embeddedFont>
    <p:embeddedFont>
      <p:font typeface="Syne SemiBold"/>
      <p:regular r:id="rId28"/>
      <p:bold r:id="rId29"/>
    </p:embeddedFont>
    <p:embeddedFont>
      <p:font typeface="Syne Medium"/>
      <p:regular r:id="rId30"/>
      <p:bold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Syne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AlbertSans-regular.fntdata"/><Relationship Id="rId23" Type="http://schemas.openxmlformats.org/officeDocument/2006/relationships/font" Target="fonts/Syn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lbertSans-italic.fntdata"/><Relationship Id="rId25" Type="http://schemas.openxmlformats.org/officeDocument/2006/relationships/font" Target="fonts/AlbertSans-bold.fntdata"/><Relationship Id="rId28" Type="http://schemas.openxmlformats.org/officeDocument/2006/relationships/font" Target="fonts/SyneSemiBold-regular.fntdata"/><Relationship Id="rId27" Type="http://schemas.openxmlformats.org/officeDocument/2006/relationships/font" Target="fonts/Albert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yneSemi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SyneMedium-bold.fntdata"/><Relationship Id="rId30" Type="http://schemas.openxmlformats.org/officeDocument/2006/relationships/font" Target="fonts/SyneMedium-regular.fntdata"/><Relationship Id="rId11" Type="http://schemas.openxmlformats.org/officeDocument/2006/relationships/slide" Target="slides/slide7.xml"/><Relationship Id="rId33" Type="http://schemas.openxmlformats.org/officeDocument/2006/relationships/font" Target="fonts/OpenSans-bold.fntdata"/><Relationship Id="rId10" Type="http://schemas.openxmlformats.org/officeDocument/2006/relationships/slide" Target="slides/slide6.xml"/><Relationship Id="rId32" Type="http://schemas.openxmlformats.org/officeDocument/2006/relationships/font" Target="fonts/OpenSans-regular.fntdata"/><Relationship Id="rId13" Type="http://schemas.openxmlformats.org/officeDocument/2006/relationships/slide" Target="slides/slide9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8.xml"/><Relationship Id="rId34" Type="http://schemas.openxmlformats.org/officeDocument/2006/relationships/font" Target="fonts/OpenSans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0527c456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0527c456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0527c456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0527c456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0527c456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0527c456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0527c4562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0527c456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7694f6db2_0_140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47694f6db2_0_14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7694f6db2_0_140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7694f6db2_0_140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0527c456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0527c456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0527c456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0527c456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0527c456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0527c456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0527c456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0527c456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0527c456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0527c456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0527c456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0527c456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title="techstartup-osc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539500"/>
            <a:ext cx="7717500" cy="9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 sz="50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389400" y="3946400"/>
            <a:ext cx="3041400" cy="6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1" title="techstartup-osc4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713225" y="539500"/>
            <a:ext cx="6576000" cy="9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b="0" sz="60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subTitle"/>
          </p:nvPr>
        </p:nvSpPr>
        <p:spPr>
          <a:xfrm>
            <a:off x="5607575" y="3961100"/>
            <a:ext cx="2823300" cy="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title="techstartup-osc2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713225" y="539500"/>
            <a:ext cx="3686400" cy="6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0" sz="30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hasCustomPrompt="1" idx="2" type="title"/>
          </p:nvPr>
        </p:nvSpPr>
        <p:spPr>
          <a:xfrm>
            <a:off x="4494552" y="1951075"/>
            <a:ext cx="1013400" cy="620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>
                <a:latin typeface="Syne Medium"/>
                <a:ea typeface="Syne Medium"/>
                <a:cs typeface="Syne Medium"/>
                <a:sym typeface="Syn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/>
          <p:nvPr>
            <p:ph hasCustomPrompt="1" idx="3" type="title"/>
          </p:nvPr>
        </p:nvSpPr>
        <p:spPr>
          <a:xfrm>
            <a:off x="4494552" y="3306275"/>
            <a:ext cx="1013400" cy="620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>
                <a:latin typeface="Syne Medium"/>
                <a:ea typeface="Syne Medium"/>
                <a:cs typeface="Syne Medium"/>
                <a:sym typeface="Syn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/>
          <p:nvPr>
            <p:ph hasCustomPrompt="1" idx="4" type="title"/>
          </p:nvPr>
        </p:nvSpPr>
        <p:spPr>
          <a:xfrm>
            <a:off x="4494552" y="2628675"/>
            <a:ext cx="1013400" cy="620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>
                <a:latin typeface="Syne Medium"/>
                <a:ea typeface="Syne Medium"/>
                <a:cs typeface="Syne Medium"/>
                <a:sym typeface="Syn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/>
          <p:nvPr>
            <p:ph hasCustomPrompt="1" idx="5" type="title"/>
          </p:nvPr>
        </p:nvSpPr>
        <p:spPr>
          <a:xfrm>
            <a:off x="4494552" y="3983875"/>
            <a:ext cx="1013400" cy="620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>
                <a:latin typeface="Syne Medium"/>
                <a:ea typeface="Syne Medium"/>
                <a:cs typeface="Syne Medium"/>
                <a:sym typeface="Syn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5559775" y="1951088"/>
            <a:ext cx="28710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6" type="subTitle"/>
          </p:nvPr>
        </p:nvSpPr>
        <p:spPr>
          <a:xfrm>
            <a:off x="5559775" y="2628688"/>
            <a:ext cx="28710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7" type="subTitle"/>
          </p:nvPr>
        </p:nvSpPr>
        <p:spPr>
          <a:xfrm>
            <a:off x="5559775" y="3306288"/>
            <a:ext cx="28710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8" type="subTitle"/>
          </p:nvPr>
        </p:nvSpPr>
        <p:spPr>
          <a:xfrm>
            <a:off x="5559775" y="3983888"/>
            <a:ext cx="28710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0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title="techstartup-osc3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4928800" y="1475100"/>
            <a:ext cx="3501900" cy="21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811975" y="539500"/>
            <a:ext cx="76188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b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65" name="Google Shape;65;p14"/>
          <p:cNvSpPr/>
          <p:nvPr>
            <p:ph idx="2" type="pic"/>
          </p:nvPr>
        </p:nvSpPr>
        <p:spPr>
          <a:xfrm>
            <a:off x="1" y="1476775"/>
            <a:ext cx="4294800" cy="3666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 title="techstartup-osc5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>
            <a:off x="762679" y="794675"/>
            <a:ext cx="7618500" cy="698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sz="40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85049" y="2398525"/>
            <a:ext cx="5196300" cy="19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 title="techstartup-osc5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" name="Google Shape;72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719750" y="3509900"/>
            <a:ext cx="3286800" cy="10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2" type="subTitle"/>
          </p:nvPr>
        </p:nvSpPr>
        <p:spPr>
          <a:xfrm>
            <a:off x="5137201" y="3499275"/>
            <a:ext cx="3286800" cy="9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3" type="subTitle"/>
          </p:nvPr>
        </p:nvSpPr>
        <p:spPr>
          <a:xfrm>
            <a:off x="5137201" y="1451925"/>
            <a:ext cx="3286800" cy="9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4" type="subTitle"/>
          </p:nvPr>
        </p:nvSpPr>
        <p:spPr>
          <a:xfrm>
            <a:off x="719750" y="2708600"/>
            <a:ext cx="3286800" cy="80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6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5" type="subTitle"/>
          </p:nvPr>
        </p:nvSpPr>
        <p:spPr>
          <a:xfrm>
            <a:off x="5137201" y="2697975"/>
            <a:ext cx="3286800" cy="80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6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6" type="subTitle"/>
          </p:nvPr>
        </p:nvSpPr>
        <p:spPr>
          <a:xfrm>
            <a:off x="5137204" y="650625"/>
            <a:ext cx="3286800" cy="80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6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 title="techstartup-osc6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" name="Google Shape;81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 title="techstartup-osc4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4" name="Google Shape;84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_1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 title="techstartup-osc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7" name="Google Shape;87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 title="techstartup-osc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0" name="Google Shape;90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" type="subTitle"/>
          </p:nvPr>
        </p:nvSpPr>
        <p:spPr>
          <a:xfrm>
            <a:off x="715400" y="1710171"/>
            <a:ext cx="23928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2" type="subTitle"/>
          </p:nvPr>
        </p:nvSpPr>
        <p:spPr>
          <a:xfrm>
            <a:off x="3376873" y="1710149"/>
            <a:ext cx="23928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3" type="subTitle"/>
          </p:nvPr>
        </p:nvSpPr>
        <p:spPr>
          <a:xfrm>
            <a:off x="715400" y="3498801"/>
            <a:ext cx="23928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4" type="subTitle"/>
          </p:nvPr>
        </p:nvSpPr>
        <p:spPr>
          <a:xfrm>
            <a:off x="3376873" y="3498797"/>
            <a:ext cx="23928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5" type="subTitle"/>
          </p:nvPr>
        </p:nvSpPr>
        <p:spPr>
          <a:xfrm>
            <a:off x="6033621" y="1710149"/>
            <a:ext cx="23928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6" type="subTitle"/>
          </p:nvPr>
        </p:nvSpPr>
        <p:spPr>
          <a:xfrm>
            <a:off x="6033621" y="3498797"/>
            <a:ext cx="23928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7" type="subTitle"/>
          </p:nvPr>
        </p:nvSpPr>
        <p:spPr>
          <a:xfrm>
            <a:off x="720114" y="1017725"/>
            <a:ext cx="2392800" cy="6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8" type="subTitle"/>
          </p:nvPr>
        </p:nvSpPr>
        <p:spPr>
          <a:xfrm>
            <a:off x="3381406" y="1017725"/>
            <a:ext cx="2392800" cy="6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9" name="Google Shape;99;p20"/>
          <p:cNvSpPr txBox="1"/>
          <p:nvPr>
            <p:ph idx="9" type="subTitle"/>
          </p:nvPr>
        </p:nvSpPr>
        <p:spPr>
          <a:xfrm>
            <a:off x="6037972" y="1017725"/>
            <a:ext cx="2392800" cy="6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0" name="Google Shape;100;p20"/>
          <p:cNvSpPr txBox="1"/>
          <p:nvPr>
            <p:ph idx="13" type="subTitle"/>
          </p:nvPr>
        </p:nvSpPr>
        <p:spPr>
          <a:xfrm>
            <a:off x="720114" y="2803098"/>
            <a:ext cx="2392800" cy="6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14" type="subTitle"/>
          </p:nvPr>
        </p:nvSpPr>
        <p:spPr>
          <a:xfrm>
            <a:off x="3381406" y="2803098"/>
            <a:ext cx="2392800" cy="6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2" name="Google Shape;102;p20"/>
          <p:cNvSpPr txBox="1"/>
          <p:nvPr>
            <p:ph idx="15" type="subTitle"/>
          </p:nvPr>
        </p:nvSpPr>
        <p:spPr>
          <a:xfrm>
            <a:off x="6037972" y="2803098"/>
            <a:ext cx="2392800" cy="6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title="techstartup-osc.jpg"/>
          <p:cNvPicPr preferRelativeResize="0"/>
          <p:nvPr/>
        </p:nvPicPr>
        <p:blipFill rotWithShape="1">
          <a:blip r:embed="rId2">
            <a:alphaModFix/>
          </a:blip>
          <a:srcRect b="0" l="0" r="31124" t="3112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713225" y="3585200"/>
            <a:ext cx="7717800" cy="10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50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713225" y="499725"/>
            <a:ext cx="1267500" cy="684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sz="40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 title="techstartup-osc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5" name="Google Shape;105;p21"/>
          <p:cNvSpPr txBox="1"/>
          <p:nvPr>
            <p:ph type="title"/>
          </p:nvPr>
        </p:nvSpPr>
        <p:spPr>
          <a:xfrm>
            <a:off x="713257" y="539500"/>
            <a:ext cx="2836800" cy="7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0" sz="50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" type="subTitle"/>
          </p:nvPr>
        </p:nvSpPr>
        <p:spPr>
          <a:xfrm>
            <a:off x="713225" y="1325575"/>
            <a:ext cx="28368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/>
        </p:nvSpPr>
        <p:spPr>
          <a:xfrm>
            <a:off x="5004275" y="3649552"/>
            <a:ext cx="3426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This presentation template was created by </a:t>
            </a:r>
            <a:r>
              <a:rPr b="1"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Slidesgo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includes icons by </a:t>
            </a:r>
            <a:r>
              <a:rPr b="1"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b="1"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1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 title="techstartup-osc4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3" title="techstartup-osc1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title="techstartup-osc1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" name="Google Shape;18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 title="techstartup-osc4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" name="Google Shape;22;p5"/>
          <p:cNvSpPr txBox="1"/>
          <p:nvPr>
            <p:ph type="title"/>
          </p:nvPr>
        </p:nvSpPr>
        <p:spPr>
          <a:xfrm>
            <a:off x="720000" y="3644300"/>
            <a:ext cx="2955300" cy="9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subTitle"/>
          </p:nvPr>
        </p:nvSpPr>
        <p:spPr>
          <a:xfrm>
            <a:off x="4592700" y="3268312"/>
            <a:ext cx="3838200" cy="12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subTitle"/>
          </p:nvPr>
        </p:nvSpPr>
        <p:spPr>
          <a:xfrm>
            <a:off x="4589325" y="1219088"/>
            <a:ext cx="3838200" cy="12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3" type="subTitle"/>
          </p:nvPr>
        </p:nvSpPr>
        <p:spPr>
          <a:xfrm>
            <a:off x="4589325" y="646388"/>
            <a:ext cx="3838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6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4" type="subTitle"/>
          </p:nvPr>
        </p:nvSpPr>
        <p:spPr>
          <a:xfrm>
            <a:off x="4592700" y="2695612"/>
            <a:ext cx="3838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6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 title="techstartup-osc1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" name="Google Shape;29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" title="techstartup-osc3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" name="Google Shape;32;p7"/>
          <p:cNvSpPr txBox="1"/>
          <p:nvPr>
            <p:ph idx="1" type="subTitle"/>
          </p:nvPr>
        </p:nvSpPr>
        <p:spPr>
          <a:xfrm>
            <a:off x="4928800" y="1475100"/>
            <a:ext cx="3501900" cy="21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type="title"/>
          </p:nvPr>
        </p:nvSpPr>
        <p:spPr>
          <a:xfrm>
            <a:off x="811975" y="539488"/>
            <a:ext cx="42948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4" name="Google Shape;34;p7"/>
          <p:cNvSpPr/>
          <p:nvPr>
            <p:ph idx="2" type="pic"/>
          </p:nvPr>
        </p:nvSpPr>
        <p:spPr>
          <a:xfrm>
            <a:off x="1" y="1476775"/>
            <a:ext cx="4294800" cy="3666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 title="techstartup-osc.jpg"/>
          <p:cNvPicPr preferRelativeResize="0"/>
          <p:nvPr/>
        </p:nvPicPr>
        <p:blipFill rotWithShape="1">
          <a:blip r:embed="rId2">
            <a:alphaModFix/>
          </a:blip>
          <a:srcRect b="0" l="0" r="31124" t="3112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" name="Google Shape;37;p8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 title="techstartup-osc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" name="Google Shape;40;p9"/>
          <p:cNvSpPr txBox="1"/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yne"/>
              <a:buNone/>
              <a:defRPr b="1" sz="26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yne"/>
              <a:buNone/>
              <a:defRPr b="1" sz="26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yne"/>
              <a:buNone/>
              <a:defRPr b="1" sz="26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yne"/>
              <a:buNone/>
              <a:defRPr b="1" sz="26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yne"/>
              <a:buNone/>
              <a:defRPr b="1" sz="26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yne"/>
              <a:buNone/>
              <a:defRPr b="1" sz="26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yne"/>
              <a:buNone/>
              <a:defRPr b="1" sz="26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yne"/>
              <a:buNone/>
              <a:defRPr b="1" sz="26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yne"/>
              <a:buNone/>
              <a:defRPr b="1" sz="26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cisa.gov/news-events/news/social-media-cybersecurity-tips" TargetMode="External"/><Relationship Id="rId4" Type="http://schemas.openxmlformats.org/officeDocument/2006/relationships/hyperlink" Target="https://www.bbc.com/news/technology-41319683" TargetMode="External"/><Relationship Id="rId5" Type="http://schemas.openxmlformats.org/officeDocument/2006/relationships/hyperlink" Target="https://www.bbc.com/news/technology-41319683" TargetMode="External"/><Relationship Id="rId6" Type="http://schemas.openxmlformats.org/officeDocument/2006/relationships/hyperlink" Target="https://us.norton.com/blog/emerging-threats/what-is-social-enginee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idx="1" type="subTitle"/>
          </p:nvPr>
        </p:nvSpPr>
        <p:spPr>
          <a:xfrm>
            <a:off x="5389400" y="3946400"/>
            <a:ext cx="3041400" cy="6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Zoya Qazi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 4596 – Spring 2025</a:t>
            </a:r>
            <a:endParaRPr/>
          </a:p>
        </p:txBody>
      </p:sp>
      <p:sp>
        <p:nvSpPr>
          <p:cNvPr id="117" name="Google Shape;117;p24"/>
          <p:cNvSpPr txBox="1"/>
          <p:nvPr>
            <p:ph type="ctrTitle"/>
          </p:nvPr>
        </p:nvSpPr>
        <p:spPr>
          <a:xfrm>
            <a:off x="713225" y="539500"/>
            <a:ext cx="7717500" cy="9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Keeping Your Social Media Identity Safe</a:t>
            </a:r>
            <a:endParaRPr sz="2800"/>
          </a:p>
        </p:txBody>
      </p:sp>
      <p:sp>
        <p:nvSpPr>
          <p:cNvPr id="118" name="Google Shape;118;p24"/>
          <p:cNvSpPr txBox="1"/>
          <p:nvPr/>
        </p:nvSpPr>
        <p:spPr>
          <a:xfrm>
            <a:off x="306325" y="4604000"/>
            <a:ext cx="1124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Company name</a:t>
            </a:r>
            <a:endParaRPr sz="10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  <p:cxnSp>
        <p:nvCxnSpPr>
          <p:cNvPr id="119" name="Google Shape;119;p24"/>
          <p:cNvCxnSpPr/>
          <p:nvPr/>
        </p:nvCxnSpPr>
        <p:spPr>
          <a:xfrm>
            <a:off x="1430700" y="4800200"/>
            <a:ext cx="8245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0" name="Google Shape;120;p24" title="download-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4175" y="1751500"/>
            <a:ext cx="1710985" cy="21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Knowledge We Acquired in the Labs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3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Lab 6: Hackers use scanning tools to identify vulnerabilities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Lab 7: Those flaws are swiftly taken advantage of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Pen Testing Report: Everything may be accessed using a single vulnerability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The same dangers are present on social media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389250" y="445025"/>
            <a:ext cx="875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Protecting Yourself: Being Astute, Not Terrified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4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2FA and strong passwords are crucial.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Be wary of dubious DMs and links.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Maintain the privacy of accounts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Update apps frequently.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Consider your post before publishing it.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34" title="Unknown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050" y="2722338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389250" y="445025"/>
            <a:ext cx="875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Concluding Remarks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Cybersecurity is not only a technical problem; it's a way of life.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It's worth preserving your internet presence.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No one is too tiny to be a target, as demonstrated by class themes.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Be mindful, be safe, and take control of your internet presence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Citations</a:t>
            </a:r>
            <a:endParaRPr/>
          </a:p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"/>
              <a:t>Cybersecurity &amp; Infrastructure Security Agency. (n.d.). Social media cybersecurity tips. CISA. Retrieved April 25, 2025, from</a:t>
            </a:r>
            <a:r>
              <a:rPr lang="en">
                <a:uFill>
                  <a:noFill/>
                </a:uFill>
                <a:hlinkClick r:id="rId3"/>
              </a:rPr>
              <a:t> https://www.cisa.gov/news-events/news/social-media-cybersecurity-tips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Federal Trade Commission. (n.d.). The Equifax data breach. Retrieved April 25, 2025, from https://www.ftc.gov/enforcement/refunds/equifax-data-breach-settlement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BBC. (2018, August 22). How NotPetya crippled Maersk, the world’s largest shipping firm. BBC News.</a:t>
            </a:r>
            <a:r>
              <a:rPr lang="en">
                <a:uFill>
                  <a:noFill/>
                </a:uFill>
                <a:hlinkClick r:id="rId4"/>
              </a:rPr>
              <a:t> https://www.bbc.com/news/technology-41319683</a:t>
            </a:r>
            <a:br>
              <a:rPr lang="en">
                <a:uFill>
                  <a:noFill/>
                </a:uFill>
                <a:hlinkClick r:id="rId5"/>
              </a:rPr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NortonLifeLock. (n.d.). What is social engineering? Norton. Retrieved April 25, 2025, from</a:t>
            </a:r>
            <a:r>
              <a:rPr lang="en">
                <a:uFill>
                  <a:noFill/>
                </a:uFill>
                <a:hlinkClick r:id="rId6"/>
              </a:rPr>
              <a:t> https://us.norton.com/blog/emerging-threats/what-is-social-engineering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South Carolina Department of Revenue. (2013). South Carolina Department of Revenue data breach report. South Carolina Government</a:t>
            </a:r>
            <a:endParaRPr/>
          </a:p>
          <a:p>
            <a:pPr indent="0" lvl="0" marL="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Cyberthreats and Digital Life</a:t>
            </a:r>
            <a:endParaRPr/>
          </a:p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Our lives revolve around social media—TikTok, Instagram, and Snapchat allow us to share everything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Every post has a risk since fraudsters are constantly keeping an eye on it.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Social media contains a wealth of personal information that is abused through password cracking, ransomware, and social engineering.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Your Posts Provide Hackers</a:t>
            </a:r>
            <a:endParaRPr/>
          </a:p>
        </p:txBody>
      </p:sp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It is possible to take advantage of seemingly harmless things like pet names or favorite colors.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Behind every post lies a risk—cybercriminals are always watching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Social media is full of personal info and is exploited using ransomware, social engineering, and password cracking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type="title"/>
          </p:nvPr>
        </p:nvSpPr>
        <p:spPr>
          <a:xfrm>
            <a:off x="296550" y="445025"/>
            <a:ext cx="850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Reasons Behind Social Media's High Risk</a:t>
            </a:r>
            <a:endParaRPr/>
          </a:p>
        </p:txBody>
      </p:sp>
      <p:sp>
        <p:nvSpPr>
          <p:cNvPr id="138" name="Google Shape;138;p27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Social media is intentionally public.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Through friends, applications, or tags, information can even be leaked from private accounts.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Hackers exploit users using social engineering.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Example from Lab 9: phishing links or counterfeit brands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7" title="Why-are-risk-assessments-importan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4304" y="2688075"/>
            <a:ext cx="2629702" cy="20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Passwords and 2FA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Using weak passwords again is a serious risk.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Multiple accounts can be accessed by hackers in a single breach.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Create strong, one-of-a-kind passwords using letters, numbers, and symbols.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Enable two-factor authentication (2FA) at all times.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Consequences of Being Hacked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Account hijacking is more than just humiliation.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Hackers can initiate ransomware attacks or distribute malware.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Ransomware reading: encryption plus demands for payment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Large accounts and influencers are particularly vulnerable.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Practice of Vulnerability Exploitation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0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The lab demonstrated how quickly an attacker may take control of a system.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They can reset credentials or phish others if they have access to email or chat.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Rapid damage, impersonation, and identity theft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30" title="Unknown-4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6800" y="2886075"/>
            <a:ext cx="297180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Cybersecurity is Physical Security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Safety of devices is essential.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Publicly unlocked phones pose an immediate risk.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discussed in the brief on physical security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Stay alert, lock screens, and stay away from public charging outlets.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 DOR: A Practical Instruction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One phishing email led to a massive breach.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Millions of records were made public.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The same strategies approach people on social media.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Your best line of defense is knowledge and caution.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32" title="Unknown-1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400" y="278920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ch Startup by Slidesgo">
  <a:themeElements>
    <a:clrScheme name="Simple Light">
      <a:dk1>
        <a:srgbClr val="FFFFFF"/>
      </a:dk1>
      <a:lt1>
        <a:srgbClr val="091060"/>
      </a:lt1>
      <a:dk2>
        <a:srgbClr val="7247B8"/>
      </a:dk2>
      <a:lt2>
        <a:srgbClr val="0DEEE7"/>
      </a:lt2>
      <a:accent1>
        <a:srgbClr val="01507C"/>
      </a:accent1>
      <a:accent2>
        <a:srgbClr val="15D2C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